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3" r:id="rId5"/>
    <p:sldMasterId id="2147483684" r:id="rId6"/>
    <p:sldMasterId id="214748368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8">
          <p15:clr>
            <a:srgbClr val="747775"/>
          </p15:clr>
        </p15:guide>
        <p15:guide id="2" pos="2882">
          <p15:clr>
            <a:srgbClr val="747775"/>
          </p15:clr>
        </p15:guide>
        <p15:guide id="3" pos="63">
          <p15:clr>
            <a:srgbClr val="747775"/>
          </p15:clr>
        </p15:guide>
        <p15:guide id="4" orient="horz" pos="436">
          <p15:clr>
            <a:srgbClr val="747775"/>
          </p15:clr>
        </p15:guide>
        <p15:guide id="5" pos="5697">
          <p15:clr>
            <a:srgbClr val="747775"/>
          </p15:clr>
        </p15:guide>
        <p15:guide id="6" orient="horz" pos="3152">
          <p15:clr>
            <a:srgbClr val="747775"/>
          </p15:clr>
        </p15:guide>
        <p15:guide id="7" orient="horz" pos="2616">
          <p15:clr>
            <a:srgbClr val="747775"/>
          </p15:clr>
        </p15:guide>
        <p15:guide id="8" orient="horz" pos="142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C123EF-A43C-493B-8E77-B7CF86538A89}">
  <a:tblStyle styleId="{83C123EF-A43C-493B-8E77-B7CF86538A8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8" orient="horz"/>
        <p:guide pos="2882"/>
        <p:guide pos="63"/>
        <p:guide pos="436" orient="horz"/>
        <p:guide pos="5697"/>
        <p:guide pos="3152" orient="horz"/>
        <p:guide pos="2616" orient="horz"/>
        <p:guide pos="1426"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3" Type="http://schemas.openxmlformats.org/officeDocument/2006/relationships/slide" Target="slides/slide5.xml"/><Relationship Id="rId39" Type="http://schemas.openxmlformats.org/officeDocument/2006/relationships/slide" Target="slides/slide31.xml"/><Relationship Id="rId18" Type="http://schemas.openxmlformats.org/officeDocument/2006/relationships/slide" Target="slides/slide10.xml"/><Relationship Id="rId42" Type="http://schemas.openxmlformats.org/officeDocument/2006/relationships/slide" Target="slides/slide34.xml"/><Relationship Id="rId21" Type="http://schemas.openxmlformats.org/officeDocument/2006/relationships/slide" Target="slides/slide13.xml"/><Relationship Id="rId47" Type="http://schemas.openxmlformats.org/officeDocument/2006/relationships/slide" Target="slides/slide39.xml"/><Relationship Id="rId34" Type="http://schemas.openxmlformats.org/officeDocument/2006/relationships/slide" Target="slides/slide26.xml"/><Relationship Id="rId50" Type="http://schemas.openxmlformats.org/officeDocument/2006/relationships/customXml" Target="../customXml/item2.xml"/><Relationship Id="rId7" Type="http://schemas.openxmlformats.org/officeDocument/2006/relationships/slideMaster" Target="slideMasters/slideMaster3.xml"/><Relationship Id="rId2" Type="http://schemas.openxmlformats.org/officeDocument/2006/relationships/viewProps" Target="viewProps.xml"/><Relationship Id="rId29" Type="http://schemas.openxmlformats.org/officeDocument/2006/relationships/slide" Target="slides/slide21.xml"/><Relationship Id="rId16" Type="http://schemas.openxmlformats.org/officeDocument/2006/relationships/slide" Target="slides/slide8.xml"/><Relationship Id="rId40" Type="http://schemas.openxmlformats.org/officeDocument/2006/relationships/slide" Target="slides/slide32.xml"/><Relationship Id="rId24" Type="http://schemas.openxmlformats.org/officeDocument/2006/relationships/slide" Target="slides/slide16.xml"/><Relationship Id="rId45" Type="http://schemas.openxmlformats.org/officeDocument/2006/relationships/slide" Target="slides/slide37.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23" Type="http://schemas.openxmlformats.org/officeDocument/2006/relationships/slide" Target="slides/slide15.xml"/><Relationship Id="rId28" Type="http://schemas.openxmlformats.org/officeDocument/2006/relationships/slide" Target="slides/slide20.xml"/><Relationship Id="rId5" Type="http://schemas.openxmlformats.org/officeDocument/2006/relationships/slideMaster" Target="slideMasters/slideMaster1.xml"/><Relationship Id="rId15" Type="http://schemas.openxmlformats.org/officeDocument/2006/relationships/slide" Target="slides/slide7.xml"/><Relationship Id="rId36" Type="http://schemas.openxmlformats.org/officeDocument/2006/relationships/slide" Target="slides/slide28.xml"/><Relationship Id="rId49" Type="http://schemas.openxmlformats.org/officeDocument/2006/relationships/customXml" Target="../customXml/item1.xml"/><Relationship Id="rId44" Type="http://schemas.openxmlformats.org/officeDocument/2006/relationships/slide" Target="slides/slide36.xml"/><Relationship Id="rId31" Type="http://schemas.openxmlformats.org/officeDocument/2006/relationships/slide" Target="slides/slide23.xml"/><Relationship Id="rId10" Type="http://schemas.openxmlformats.org/officeDocument/2006/relationships/slide" Target="slides/slide2.xml"/><Relationship Id="rId19" Type="http://schemas.openxmlformats.org/officeDocument/2006/relationships/slide" Target="slides/slide11.xml"/><Relationship Id="rId22" Type="http://schemas.openxmlformats.org/officeDocument/2006/relationships/slide" Target="slides/slide14.xml"/><Relationship Id="rId43" Type="http://schemas.openxmlformats.org/officeDocument/2006/relationships/slide" Target="slides/slide35.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14" Type="http://schemas.openxmlformats.org/officeDocument/2006/relationships/slide" Target="slides/slide6.xml"/><Relationship Id="rId8" Type="http://schemas.openxmlformats.org/officeDocument/2006/relationships/notesMaster" Target="notesMasters/notesMaster1.xml"/><Relationship Id="rId51" Type="http://schemas.openxmlformats.org/officeDocument/2006/relationships/customXml" Target="../customXml/item3.xml"/><Relationship Id="rId3" Type="http://schemas.openxmlformats.org/officeDocument/2006/relationships/presProps" Target="presProps.xml"/><Relationship Id="rId46" Type="http://schemas.openxmlformats.org/officeDocument/2006/relationships/slide" Target="slides/slide38.xml"/><Relationship Id="rId25" Type="http://schemas.openxmlformats.org/officeDocument/2006/relationships/slide" Target="slides/slide17.xml"/><Relationship Id="rId33" Type="http://schemas.openxmlformats.org/officeDocument/2006/relationships/slide" Target="slides/slide25.xml"/><Relationship Id="rId12" Type="http://schemas.openxmlformats.org/officeDocument/2006/relationships/slide" Target="slides/slide4.xml"/><Relationship Id="rId17" Type="http://schemas.openxmlformats.org/officeDocument/2006/relationships/slide" Target="slides/slide9.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theme" Target="theme/theme3.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b76b30e61_0_2673: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8b76b30e61_0_2673: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8b76b30e61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8b76b30e61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b76b30e61_0_1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8b76b30e61_0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8b76b30e61_0_1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8b76b30e61_0_1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8b76b30e61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8b76b30e61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8b76b30e61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8b76b30e61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8b76b30e61_0_1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8b76b30e61_0_1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8b76b30e61_0_1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8b76b30e61_0_1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8b76b30e61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8b76b30e61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89fda7c1f4_0_1450:notes"/>
          <p:cNvSpPr/>
          <p:nvPr>
            <p:ph idx="2" type="sldImg"/>
          </p:nvPr>
        </p:nvSpPr>
        <p:spPr>
          <a:xfrm>
            <a:off x="2025839" y="1145438"/>
            <a:ext cx="2805900" cy="3082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 name="Google Shape;384;g289fda7c1f4_0_1450:notes"/>
          <p:cNvSpPr txBox="1"/>
          <p:nvPr>
            <p:ph idx="1" type="body"/>
          </p:nvPr>
        </p:nvSpPr>
        <p:spPr>
          <a:xfrm>
            <a:off x="685699" y="4400610"/>
            <a:ext cx="5485800" cy="3599100"/>
          </a:xfrm>
          <a:prstGeom prst="rect">
            <a:avLst/>
          </a:prstGeom>
          <a:noFill/>
          <a:ln>
            <a:noFill/>
          </a:ln>
        </p:spPr>
        <p:txBody>
          <a:bodyPr anchorCtr="0" anchor="t" bIns="0" lIns="0" spcFirstLastPara="1" rIns="0" wrap="square" tIns="0">
            <a:noAutofit/>
          </a:bodyPr>
          <a:lstStyle/>
          <a:p>
            <a:pPr indent="0" lvl="0" marL="216000" rtl="0" algn="l">
              <a:lnSpc>
                <a:spcPct val="100000"/>
              </a:lnSpc>
              <a:spcBef>
                <a:spcPts val="0"/>
              </a:spcBef>
              <a:spcAft>
                <a:spcPts val="0"/>
              </a:spcAft>
              <a:buClr>
                <a:srgbClr val="000000"/>
              </a:buClr>
              <a:buSzPts val="2000"/>
              <a:buFont typeface="Arial"/>
              <a:buNone/>
            </a:pPr>
            <a:r>
              <a:rPr b="0" lang="fr" sz="2000" strike="noStrike">
                <a:solidFill>
                  <a:srgbClr val="000000"/>
                </a:solidFill>
                <a:latin typeface="Arial"/>
                <a:ea typeface="Arial"/>
                <a:cs typeface="Arial"/>
                <a:sym typeface="Arial"/>
              </a:rPr>
              <a:t>Cette diapo présente une restitution des bassins versants (vue de droite) et montre des profils fluviaux.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fr" sz="2000" strike="noStrike">
                <a:solidFill>
                  <a:srgbClr val="000000"/>
                </a:solidFill>
                <a:latin typeface="Arial"/>
                <a:ea typeface="Arial"/>
                <a:cs typeface="Arial"/>
                <a:sym typeface="Arial"/>
              </a:rPr>
              <a:t>On constate que tous les marais ont un écoulement direct sur le fleuve, sauf Labarde-Cantenac, qui se déverse dans la Maqueline.</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fr" sz="2000" strike="noStrike">
                <a:solidFill>
                  <a:srgbClr val="000000"/>
                </a:solidFill>
                <a:latin typeface="Arial"/>
                <a:ea typeface="Arial"/>
                <a:cs typeface="Arial"/>
                <a:sym typeface="Arial"/>
              </a:rPr>
              <a:t>Les profils de gauche (magenta) sont établis d’après les données de l’IGN (RGE ALTI 5M). Ces profils permettent d’évaluer la largeur du fleuve en eau au moment où le relevé a été fait (zones planes fixées a -2 m). La largeur fluviale est presque deux fois moindre vers Labarde que vers Beychevelle. Les profils de droite sont établis à partir du modèle bathymétrique du SHOM. Ils permettent d’identifier le chenal de navigation (prof. -10 à -12 m) et montrent quelques profils du lit fluvial. On observe la faible profondeur du bras de Macau (profils en face d’Arcins et Labarde) et globalement, un rétrécissement significatif de la surface en eau.</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fr" sz="2000" strike="noStrike">
                <a:solidFill>
                  <a:srgbClr val="000000"/>
                </a:solidFill>
                <a:latin typeface="Arial"/>
                <a:ea typeface="Arial"/>
                <a:cs typeface="Arial"/>
                <a:sym typeface="Arial"/>
              </a:rPr>
              <a:t>Question: en cas d’aléa climatique sévère (pluies diluviennes, fort coef. De marée, par exemple), quelle serait la capacité d’écoulement maximal du fleuve au niveau de cette zone fluviale rétrécie par les atterrissement des 18-19</a:t>
            </a:r>
            <a:r>
              <a:rPr b="0" baseline="30000" lang="fr" sz="2000" strike="noStrike">
                <a:solidFill>
                  <a:srgbClr val="000000"/>
                </a:solidFill>
                <a:latin typeface="Arial"/>
                <a:ea typeface="Arial"/>
                <a:cs typeface="Arial"/>
                <a:sym typeface="Arial"/>
              </a:rPr>
              <a:t>e</a:t>
            </a:r>
            <a:r>
              <a:rPr b="0" lang="fr" sz="2000" strike="noStrike">
                <a:solidFill>
                  <a:srgbClr val="000000"/>
                </a:solidFill>
                <a:latin typeface="Arial"/>
                <a:ea typeface="Arial"/>
                <a:cs typeface="Arial"/>
                <a:sym typeface="Arial"/>
              </a:rPr>
              <a:t> siècles?</a:t>
            </a:r>
            <a:endParaRPr b="0" sz="2000" strike="noStrike">
              <a:solidFill>
                <a:srgbClr val="000000"/>
              </a:solidFill>
              <a:latin typeface="Arial"/>
              <a:ea typeface="Arial"/>
              <a:cs typeface="Arial"/>
              <a:sym typeface="Arial"/>
            </a:endParaRPr>
          </a:p>
        </p:txBody>
      </p:sp>
      <p:sp>
        <p:nvSpPr>
          <p:cNvPr id="385" name="Google Shape;385;g289fda7c1f4_0_1450:notes"/>
          <p:cNvSpPr txBox="1"/>
          <p:nvPr>
            <p:ph idx="12" type="sldNum"/>
          </p:nvPr>
        </p:nvSpPr>
        <p:spPr>
          <a:xfrm>
            <a:off x="3884629" y="8685017"/>
            <a:ext cx="2971200" cy="4581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fr"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89fda7c1f4_0_2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89fda7c1f4_0_2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2cd47dad5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2cd47dad5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2cd47dad5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2cd47dad5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8b76b30e61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8b76b30e61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b76b30e61_0_1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8b76b30e61_0_1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2cd47dad59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2cd47dad5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9fda7c1f4_0_1475:notes"/>
          <p:cNvSpPr txBox="1"/>
          <p:nvPr>
            <p:ph idx="1" type="body"/>
          </p:nvPr>
        </p:nvSpPr>
        <p:spPr>
          <a:xfrm>
            <a:off x="685699" y="4342997"/>
            <a:ext cx="54861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89fda7c1f4_0_1475:notes"/>
          <p:cNvSpPr/>
          <p:nvPr>
            <p:ph idx="2" type="sldImg"/>
          </p:nvPr>
        </p:nvSpPr>
        <p:spPr>
          <a:xfrm>
            <a:off x="1867793" y="694782"/>
            <a:ext cx="31218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2cd47dad59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2cd47dad59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9fda7c1f4_0_2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89fda7c1f4_0_2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89fda7c1f4_0_1521: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89fda7c1f4_0_1521: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2cd47dad59_0_240: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32cd47dad59_0_240: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2cd47dad59_0_232: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2cd47dad59_0_232: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2cd47dad59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2cd47dad59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89fda7c1f4_0_1527: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89fda7c1f4_0_1527: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2cd47dad59_0_249: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32cd47dad59_0_249: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2cd47dad59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2cd47dad59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2cd47dad59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2cd47dad59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2cd47dad59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2cd47dad59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2cd47dad59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2cd47dad59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2cd47dad59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2cd47dad59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2cd47dad59_0_359:notes"/>
          <p:cNvSpPr txBox="1"/>
          <p:nvPr>
            <p:ph idx="1" type="body"/>
          </p:nvPr>
        </p:nvSpPr>
        <p:spPr>
          <a:xfrm>
            <a:off x="525153" y="6887763"/>
            <a:ext cx="4200900" cy="65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2cd47dad59_0_359:notes"/>
          <p:cNvSpPr/>
          <p:nvPr>
            <p:ph idx="2" type="sldImg"/>
          </p:nvPr>
        </p:nvSpPr>
        <p:spPr>
          <a:xfrm>
            <a:off x="150044" y="1101983"/>
            <a:ext cx="4950900" cy="543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2cd47dad5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2cd47dad5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2cd47dad59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2cd47dad59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8b76b30e61_0_1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8b76b30e61_0_1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cd47dad59_0_105:notes"/>
          <p:cNvSpPr/>
          <p:nvPr>
            <p:ph idx="2" type="sldImg"/>
          </p:nvPr>
        </p:nvSpPr>
        <p:spPr>
          <a:xfrm>
            <a:off x="2025839" y="1145438"/>
            <a:ext cx="2806200" cy="3082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5" name="Google Shape;585;g32cd47dad59_0_105:notes"/>
          <p:cNvSpPr txBox="1"/>
          <p:nvPr>
            <p:ph idx="1" type="body"/>
          </p:nvPr>
        </p:nvSpPr>
        <p:spPr>
          <a:xfrm>
            <a:off x="685699" y="4400610"/>
            <a:ext cx="5486100" cy="3600000"/>
          </a:xfrm>
          <a:prstGeom prst="rect">
            <a:avLst/>
          </a:prstGeom>
          <a:noFill/>
          <a:ln>
            <a:noFill/>
          </a:ln>
        </p:spPr>
        <p:txBody>
          <a:bodyPr anchorCtr="0" anchor="t" bIns="0" lIns="0" spcFirstLastPara="1" rIns="0" wrap="square" tIns="0">
            <a:noAutofit/>
          </a:bodyPr>
          <a:lstStyle/>
          <a:p>
            <a:pPr indent="0" lvl="0" marL="216000" rtl="0" algn="l">
              <a:spcBef>
                <a:spcPts val="0"/>
              </a:spcBef>
              <a:spcAft>
                <a:spcPts val="0"/>
              </a:spcAft>
              <a:buSzPts val="1800"/>
              <a:buNone/>
            </a:pPr>
            <a:r>
              <a:t/>
            </a:r>
            <a:endParaRPr b="0" sz="1800" strike="noStrike">
              <a:solidFill>
                <a:srgbClr val="000000"/>
              </a:solidFill>
              <a:latin typeface="Arial"/>
              <a:ea typeface="Arial"/>
              <a:cs typeface="Arial"/>
              <a:sym typeface="Arial"/>
            </a:endParaRPr>
          </a:p>
        </p:txBody>
      </p:sp>
      <p:sp>
        <p:nvSpPr>
          <p:cNvPr id="586" name="Google Shape;586;g32cd47dad59_0_105:notes"/>
          <p:cNvSpPr txBox="1"/>
          <p:nvPr>
            <p:ph idx="12" type="sldNum"/>
          </p:nvPr>
        </p:nvSpPr>
        <p:spPr>
          <a:xfrm>
            <a:off x="3884629" y="8685017"/>
            <a:ext cx="2971800" cy="458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8b76b30e61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8b76b30e61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8b76b30e61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8b76b30e61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b76b30e61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b76b30e61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b76b30e61_0_1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8b76b30e61_0_1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b76b30e61_0_1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8b76b30e61_0_1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 name="Google Shape;58;p14"/>
          <p:cNvSpPr txBox="1"/>
          <p:nvPr>
            <p:ph idx="1" type="body"/>
          </p:nvPr>
        </p:nvSpPr>
        <p:spPr>
          <a:xfrm>
            <a:off x="457110" y="1203390"/>
            <a:ext cx="82293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59" name="Google Shape;59;p14"/>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61" name="Google Shape;61;p14"/>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2" name="Shape 62"/>
        <p:cNvGrpSpPr/>
        <p:nvPr/>
      </p:nvGrpSpPr>
      <p:grpSpPr>
        <a:xfrm>
          <a:off x="0" y="0"/>
          <a:ext cx="0" cy="0"/>
          <a:chOff x="0" y="0"/>
          <a:chExt cx="0" cy="0"/>
        </a:xfrm>
      </p:grpSpPr>
      <p:sp>
        <p:nvSpPr>
          <p:cNvPr id="63" name="Google Shape;63;p15"/>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15"/>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65" name="Google Shape;65;p15"/>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8" name="Google Shape;68;p16"/>
          <p:cNvSpPr txBox="1"/>
          <p:nvPr>
            <p:ph idx="1" type="subTitle"/>
          </p:nvPr>
        </p:nvSpPr>
        <p:spPr>
          <a:xfrm>
            <a:off x="457110" y="1203390"/>
            <a:ext cx="82293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9" name="Google Shape;69;p16"/>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6"/>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71" name="Google Shape;71;p16"/>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2" name="Shape 72"/>
        <p:cNvGrpSpPr/>
        <p:nvPr/>
      </p:nvGrpSpPr>
      <p:grpSpPr>
        <a:xfrm>
          <a:off x="0" y="0"/>
          <a:ext cx="0" cy="0"/>
          <a:chOff x="0" y="0"/>
          <a:chExt cx="0" cy="0"/>
        </a:xfrm>
      </p:grpSpPr>
      <p:sp>
        <p:nvSpPr>
          <p:cNvPr id="73" name="Google Shape;73;p17"/>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7"/>
          <p:cNvSpPr txBox="1"/>
          <p:nvPr>
            <p:ph idx="1" type="body"/>
          </p:nvPr>
        </p:nvSpPr>
        <p:spPr>
          <a:xfrm>
            <a:off x="45711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75" name="Google Shape;75;p17"/>
          <p:cNvSpPr txBox="1"/>
          <p:nvPr>
            <p:ph idx="2" type="body"/>
          </p:nvPr>
        </p:nvSpPr>
        <p:spPr>
          <a:xfrm>
            <a:off x="467397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76" name="Google Shape;76;p17"/>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7"/>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78" name="Google Shape;78;p17"/>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1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 name="Google Shape;81;p18"/>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p18"/>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83" name="Google Shape;83;p18"/>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84" name="Shape 84"/>
        <p:cNvGrpSpPr/>
        <p:nvPr/>
      </p:nvGrpSpPr>
      <p:grpSpPr>
        <a:xfrm>
          <a:off x="0" y="0"/>
          <a:ext cx="0" cy="0"/>
          <a:chOff x="0" y="0"/>
          <a:chExt cx="0" cy="0"/>
        </a:xfrm>
      </p:grpSpPr>
      <p:sp>
        <p:nvSpPr>
          <p:cNvPr id="85" name="Google Shape;85;p19"/>
          <p:cNvSpPr txBox="1"/>
          <p:nvPr>
            <p:ph idx="1" type="subTitle"/>
          </p:nvPr>
        </p:nvSpPr>
        <p:spPr>
          <a:xfrm>
            <a:off x="457110" y="205200"/>
            <a:ext cx="8229300" cy="3981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9"/>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9"/>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88" name="Google Shape;88;p19"/>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9" name="Shape 89"/>
        <p:cNvGrpSpPr/>
        <p:nvPr/>
      </p:nvGrpSpPr>
      <p:grpSpPr>
        <a:xfrm>
          <a:off x="0" y="0"/>
          <a:ext cx="0" cy="0"/>
          <a:chOff x="0" y="0"/>
          <a:chExt cx="0" cy="0"/>
        </a:xfrm>
      </p:grpSpPr>
      <p:sp>
        <p:nvSpPr>
          <p:cNvPr id="90" name="Google Shape;90;p20"/>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20"/>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2" name="Google Shape;92;p20"/>
          <p:cNvSpPr txBox="1"/>
          <p:nvPr>
            <p:ph idx="2" type="body"/>
          </p:nvPr>
        </p:nvSpPr>
        <p:spPr>
          <a:xfrm>
            <a:off x="467397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3" name="Google Shape;93;p20"/>
          <p:cNvSpPr txBox="1"/>
          <p:nvPr>
            <p:ph idx="3" type="body"/>
          </p:nvPr>
        </p:nvSpPr>
        <p:spPr>
          <a:xfrm>
            <a:off x="45711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4" name="Google Shape;94;p20"/>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0"/>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96" name="Google Shape;96;p20"/>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97" name="Shape 97"/>
        <p:cNvGrpSpPr/>
        <p:nvPr/>
      </p:nvGrpSpPr>
      <p:grpSpPr>
        <a:xfrm>
          <a:off x="0" y="0"/>
          <a:ext cx="0" cy="0"/>
          <a:chOff x="0" y="0"/>
          <a:chExt cx="0" cy="0"/>
        </a:xfrm>
      </p:grpSpPr>
      <p:sp>
        <p:nvSpPr>
          <p:cNvPr id="98" name="Google Shape;98;p21"/>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21"/>
          <p:cNvSpPr txBox="1"/>
          <p:nvPr>
            <p:ph idx="1" type="body"/>
          </p:nvPr>
        </p:nvSpPr>
        <p:spPr>
          <a:xfrm>
            <a:off x="45711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0" name="Google Shape;100;p21"/>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1" name="Google Shape;101;p21"/>
          <p:cNvSpPr txBox="1"/>
          <p:nvPr>
            <p:ph idx="3" type="body"/>
          </p:nvPr>
        </p:nvSpPr>
        <p:spPr>
          <a:xfrm>
            <a:off x="467397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2" name="Google Shape;102;p21"/>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21"/>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04" name="Google Shape;104;p21"/>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05" name="Shape 105"/>
        <p:cNvGrpSpPr/>
        <p:nvPr/>
      </p:nvGrpSpPr>
      <p:grpSpPr>
        <a:xfrm>
          <a:off x="0" y="0"/>
          <a:ext cx="0" cy="0"/>
          <a:chOff x="0" y="0"/>
          <a:chExt cx="0" cy="0"/>
        </a:xfrm>
      </p:grpSpPr>
      <p:sp>
        <p:nvSpPr>
          <p:cNvPr id="106" name="Google Shape;106;p22"/>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2"/>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8" name="Google Shape;108;p22"/>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9" name="Google Shape;109;p22"/>
          <p:cNvSpPr txBox="1"/>
          <p:nvPr>
            <p:ph idx="3" type="body"/>
          </p:nvPr>
        </p:nvSpPr>
        <p:spPr>
          <a:xfrm>
            <a:off x="457110" y="276156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0" name="Google Shape;110;p22"/>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12" name="Google Shape;112;p22"/>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3"/>
          <p:cNvSpPr txBox="1"/>
          <p:nvPr>
            <p:ph idx="1" type="body"/>
          </p:nvPr>
        </p:nvSpPr>
        <p:spPr>
          <a:xfrm>
            <a:off x="457110" y="120339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6" name="Google Shape;116;p23"/>
          <p:cNvSpPr txBox="1"/>
          <p:nvPr>
            <p:ph idx="2" type="body"/>
          </p:nvPr>
        </p:nvSpPr>
        <p:spPr>
          <a:xfrm>
            <a:off x="457110" y="276156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7" name="Google Shape;117;p23"/>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19" name="Google Shape;119;p23"/>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0" name="Shape 120"/>
        <p:cNvGrpSpPr/>
        <p:nvPr/>
      </p:nvGrpSpPr>
      <p:grpSpPr>
        <a:xfrm>
          <a:off x="0" y="0"/>
          <a:ext cx="0" cy="0"/>
          <a:chOff x="0" y="0"/>
          <a:chExt cx="0" cy="0"/>
        </a:xfrm>
      </p:grpSpPr>
      <p:sp>
        <p:nvSpPr>
          <p:cNvPr id="121" name="Google Shape;121;p24"/>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p24"/>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23" name="Google Shape;123;p24"/>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24" name="Google Shape;124;p24"/>
          <p:cNvSpPr txBox="1"/>
          <p:nvPr>
            <p:ph idx="3" type="body"/>
          </p:nvPr>
        </p:nvSpPr>
        <p:spPr>
          <a:xfrm>
            <a:off x="45711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25" name="Google Shape;125;p24"/>
          <p:cNvSpPr txBox="1"/>
          <p:nvPr>
            <p:ph idx="4" type="body"/>
          </p:nvPr>
        </p:nvSpPr>
        <p:spPr>
          <a:xfrm>
            <a:off x="467397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26" name="Google Shape;126;p24"/>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4"/>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28" name="Google Shape;128;p24"/>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29" name="Shape 129"/>
        <p:cNvGrpSpPr/>
        <p:nvPr/>
      </p:nvGrpSpPr>
      <p:grpSpPr>
        <a:xfrm>
          <a:off x="0" y="0"/>
          <a:ext cx="0" cy="0"/>
          <a:chOff x="0" y="0"/>
          <a:chExt cx="0" cy="0"/>
        </a:xfrm>
      </p:grpSpPr>
      <p:sp>
        <p:nvSpPr>
          <p:cNvPr id="130" name="Google Shape;130;p25"/>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5"/>
          <p:cNvSpPr txBox="1"/>
          <p:nvPr>
            <p:ph idx="1" type="body"/>
          </p:nvPr>
        </p:nvSpPr>
        <p:spPr>
          <a:xfrm>
            <a:off x="45711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2" name="Google Shape;132;p25"/>
          <p:cNvSpPr txBox="1"/>
          <p:nvPr>
            <p:ph idx="2" type="body"/>
          </p:nvPr>
        </p:nvSpPr>
        <p:spPr>
          <a:xfrm>
            <a:off x="323973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3" name="Google Shape;133;p25"/>
          <p:cNvSpPr txBox="1"/>
          <p:nvPr>
            <p:ph idx="3" type="body"/>
          </p:nvPr>
        </p:nvSpPr>
        <p:spPr>
          <a:xfrm>
            <a:off x="602235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4" name="Google Shape;134;p25"/>
          <p:cNvSpPr txBox="1"/>
          <p:nvPr>
            <p:ph idx="4" type="body"/>
          </p:nvPr>
        </p:nvSpPr>
        <p:spPr>
          <a:xfrm>
            <a:off x="45711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5" name="Google Shape;135;p25"/>
          <p:cNvSpPr txBox="1"/>
          <p:nvPr>
            <p:ph idx="5" type="body"/>
          </p:nvPr>
        </p:nvSpPr>
        <p:spPr>
          <a:xfrm>
            <a:off x="323973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6" name="Google Shape;136;p25"/>
          <p:cNvSpPr txBox="1"/>
          <p:nvPr>
            <p:ph idx="6" type="body"/>
          </p:nvPr>
        </p:nvSpPr>
        <p:spPr>
          <a:xfrm>
            <a:off x="602235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7" name="Google Shape;137;p25"/>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25"/>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39" name="Google Shape;139;p25"/>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6" name="Shape 146"/>
        <p:cNvGrpSpPr/>
        <p:nvPr/>
      </p:nvGrpSpPr>
      <p:grpSpPr>
        <a:xfrm>
          <a:off x="0" y="0"/>
          <a:ext cx="0" cy="0"/>
          <a:chOff x="0" y="0"/>
          <a:chExt cx="0" cy="0"/>
        </a:xfrm>
      </p:grpSpPr>
      <p:sp>
        <p:nvSpPr>
          <p:cNvPr id="147" name="Google Shape;147;p27"/>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7"/>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49" name="Google Shape;149;p27"/>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0" name="Shape 150"/>
        <p:cNvGrpSpPr/>
        <p:nvPr/>
      </p:nvGrpSpPr>
      <p:grpSpPr>
        <a:xfrm>
          <a:off x="0" y="0"/>
          <a:ext cx="0" cy="0"/>
          <a:chOff x="0" y="0"/>
          <a:chExt cx="0" cy="0"/>
        </a:xfrm>
      </p:grpSpPr>
      <p:sp>
        <p:nvSpPr>
          <p:cNvPr id="151" name="Google Shape;151;p2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8"/>
          <p:cNvSpPr txBox="1"/>
          <p:nvPr>
            <p:ph idx="1" type="subTitle"/>
          </p:nvPr>
        </p:nvSpPr>
        <p:spPr>
          <a:xfrm>
            <a:off x="457110" y="1203390"/>
            <a:ext cx="82293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28"/>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8"/>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55" name="Google Shape;155;p28"/>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6" name="Shape 156"/>
        <p:cNvGrpSpPr/>
        <p:nvPr/>
      </p:nvGrpSpPr>
      <p:grpSpPr>
        <a:xfrm>
          <a:off x="0" y="0"/>
          <a:ext cx="0" cy="0"/>
          <a:chOff x="0" y="0"/>
          <a:chExt cx="0" cy="0"/>
        </a:xfrm>
      </p:grpSpPr>
      <p:sp>
        <p:nvSpPr>
          <p:cNvPr id="157" name="Google Shape;157;p29"/>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8" name="Google Shape;158;p29"/>
          <p:cNvSpPr txBox="1"/>
          <p:nvPr>
            <p:ph idx="1" type="body"/>
          </p:nvPr>
        </p:nvSpPr>
        <p:spPr>
          <a:xfrm>
            <a:off x="457110" y="1203390"/>
            <a:ext cx="82293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59" name="Google Shape;159;p29"/>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 name="Google Shape;160;p29"/>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61" name="Google Shape;161;p29"/>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62" name="Shape 162"/>
        <p:cNvGrpSpPr/>
        <p:nvPr/>
      </p:nvGrpSpPr>
      <p:grpSpPr>
        <a:xfrm>
          <a:off x="0" y="0"/>
          <a:ext cx="0" cy="0"/>
          <a:chOff x="0" y="0"/>
          <a:chExt cx="0" cy="0"/>
        </a:xfrm>
      </p:grpSpPr>
      <p:sp>
        <p:nvSpPr>
          <p:cNvPr id="163" name="Google Shape;163;p30"/>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0"/>
          <p:cNvSpPr txBox="1"/>
          <p:nvPr>
            <p:ph idx="1" type="body"/>
          </p:nvPr>
        </p:nvSpPr>
        <p:spPr>
          <a:xfrm>
            <a:off x="45711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5" name="Google Shape;165;p30"/>
          <p:cNvSpPr txBox="1"/>
          <p:nvPr>
            <p:ph idx="2" type="body"/>
          </p:nvPr>
        </p:nvSpPr>
        <p:spPr>
          <a:xfrm>
            <a:off x="467397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6" name="Google Shape;166;p30"/>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7" name="Google Shape;167;p30"/>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68" name="Google Shape;168;p30"/>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31"/>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1"/>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1"/>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73" name="Google Shape;173;p31"/>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74" name="Shape 174"/>
        <p:cNvGrpSpPr/>
        <p:nvPr/>
      </p:nvGrpSpPr>
      <p:grpSpPr>
        <a:xfrm>
          <a:off x="0" y="0"/>
          <a:ext cx="0" cy="0"/>
          <a:chOff x="0" y="0"/>
          <a:chExt cx="0" cy="0"/>
        </a:xfrm>
      </p:grpSpPr>
      <p:sp>
        <p:nvSpPr>
          <p:cNvPr id="175" name="Google Shape;175;p32"/>
          <p:cNvSpPr txBox="1"/>
          <p:nvPr>
            <p:ph idx="1" type="subTitle"/>
          </p:nvPr>
        </p:nvSpPr>
        <p:spPr>
          <a:xfrm>
            <a:off x="457110" y="205200"/>
            <a:ext cx="8229300" cy="3981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6" name="Google Shape;176;p32"/>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2"/>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78" name="Google Shape;178;p32"/>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79" name="Shape 179"/>
        <p:cNvGrpSpPr/>
        <p:nvPr/>
      </p:nvGrpSpPr>
      <p:grpSpPr>
        <a:xfrm>
          <a:off x="0" y="0"/>
          <a:ext cx="0" cy="0"/>
          <a:chOff x="0" y="0"/>
          <a:chExt cx="0" cy="0"/>
        </a:xfrm>
      </p:grpSpPr>
      <p:sp>
        <p:nvSpPr>
          <p:cNvPr id="180" name="Google Shape;180;p33"/>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1" name="Google Shape;181;p33"/>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82" name="Google Shape;182;p33"/>
          <p:cNvSpPr txBox="1"/>
          <p:nvPr>
            <p:ph idx="2" type="body"/>
          </p:nvPr>
        </p:nvSpPr>
        <p:spPr>
          <a:xfrm>
            <a:off x="467397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83" name="Google Shape;183;p33"/>
          <p:cNvSpPr txBox="1"/>
          <p:nvPr>
            <p:ph idx="3" type="body"/>
          </p:nvPr>
        </p:nvSpPr>
        <p:spPr>
          <a:xfrm>
            <a:off x="45711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84" name="Google Shape;184;p33"/>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5" name="Google Shape;185;p33"/>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86" name="Google Shape;186;p33"/>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87" name="Shape 187"/>
        <p:cNvGrpSpPr/>
        <p:nvPr/>
      </p:nvGrpSpPr>
      <p:grpSpPr>
        <a:xfrm>
          <a:off x="0" y="0"/>
          <a:ext cx="0" cy="0"/>
          <a:chOff x="0" y="0"/>
          <a:chExt cx="0" cy="0"/>
        </a:xfrm>
      </p:grpSpPr>
      <p:sp>
        <p:nvSpPr>
          <p:cNvPr id="188" name="Google Shape;188;p34"/>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9" name="Google Shape;189;p34"/>
          <p:cNvSpPr txBox="1"/>
          <p:nvPr>
            <p:ph idx="1" type="body"/>
          </p:nvPr>
        </p:nvSpPr>
        <p:spPr>
          <a:xfrm>
            <a:off x="457110" y="1203390"/>
            <a:ext cx="4015800" cy="29832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90" name="Google Shape;190;p34"/>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91" name="Google Shape;191;p34"/>
          <p:cNvSpPr txBox="1"/>
          <p:nvPr>
            <p:ph idx="3" type="body"/>
          </p:nvPr>
        </p:nvSpPr>
        <p:spPr>
          <a:xfrm>
            <a:off x="467397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92" name="Google Shape;192;p34"/>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3" name="Google Shape;193;p34"/>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194" name="Google Shape;194;p34"/>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95" name="Shape 195"/>
        <p:cNvGrpSpPr/>
        <p:nvPr/>
      </p:nvGrpSpPr>
      <p:grpSpPr>
        <a:xfrm>
          <a:off x="0" y="0"/>
          <a:ext cx="0" cy="0"/>
          <a:chOff x="0" y="0"/>
          <a:chExt cx="0" cy="0"/>
        </a:xfrm>
      </p:grpSpPr>
      <p:sp>
        <p:nvSpPr>
          <p:cNvPr id="196" name="Google Shape;196;p35"/>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7" name="Google Shape;197;p35"/>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98" name="Google Shape;198;p35"/>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99" name="Google Shape;199;p35"/>
          <p:cNvSpPr txBox="1"/>
          <p:nvPr>
            <p:ph idx="3" type="body"/>
          </p:nvPr>
        </p:nvSpPr>
        <p:spPr>
          <a:xfrm>
            <a:off x="457110" y="276156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00" name="Google Shape;200;p35"/>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p35"/>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202" name="Google Shape;202;p35"/>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03" name="Shape 203"/>
        <p:cNvGrpSpPr/>
        <p:nvPr/>
      </p:nvGrpSpPr>
      <p:grpSpPr>
        <a:xfrm>
          <a:off x="0" y="0"/>
          <a:ext cx="0" cy="0"/>
          <a:chOff x="0" y="0"/>
          <a:chExt cx="0" cy="0"/>
        </a:xfrm>
      </p:grpSpPr>
      <p:sp>
        <p:nvSpPr>
          <p:cNvPr id="204" name="Google Shape;204;p36"/>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5" name="Google Shape;205;p36"/>
          <p:cNvSpPr txBox="1"/>
          <p:nvPr>
            <p:ph idx="1" type="body"/>
          </p:nvPr>
        </p:nvSpPr>
        <p:spPr>
          <a:xfrm>
            <a:off x="457110" y="120339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06" name="Google Shape;206;p36"/>
          <p:cNvSpPr txBox="1"/>
          <p:nvPr>
            <p:ph idx="2" type="body"/>
          </p:nvPr>
        </p:nvSpPr>
        <p:spPr>
          <a:xfrm>
            <a:off x="457110" y="2761560"/>
            <a:ext cx="82293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07" name="Google Shape;207;p36"/>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8" name="Google Shape;208;p36"/>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209" name="Google Shape;209;p36"/>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10" name="Shape 210"/>
        <p:cNvGrpSpPr/>
        <p:nvPr/>
      </p:nvGrpSpPr>
      <p:grpSpPr>
        <a:xfrm>
          <a:off x="0" y="0"/>
          <a:ext cx="0" cy="0"/>
          <a:chOff x="0" y="0"/>
          <a:chExt cx="0" cy="0"/>
        </a:xfrm>
      </p:grpSpPr>
      <p:sp>
        <p:nvSpPr>
          <p:cNvPr id="211" name="Google Shape;211;p37"/>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37"/>
          <p:cNvSpPr txBox="1"/>
          <p:nvPr>
            <p:ph idx="1" type="body"/>
          </p:nvPr>
        </p:nvSpPr>
        <p:spPr>
          <a:xfrm>
            <a:off x="45711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13" name="Google Shape;213;p37"/>
          <p:cNvSpPr txBox="1"/>
          <p:nvPr>
            <p:ph idx="2" type="body"/>
          </p:nvPr>
        </p:nvSpPr>
        <p:spPr>
          <a:xfrm>
            <a:off x="4673970" y="120339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14" name="Google Shape;214;p37"/>
          <p:cNvSpPr txBox="1"/>
          <p:nvPr>
            <p:ph idx="3" type="body"/>
          </p:nvPr>
        </p:nvSpPr>
        <p:spPr>
          <a:xfrm>
            <a:off x="45711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15" name="Google Shape;215;p37"/>
          <p:cNvSpPr txBox="1"/>
          <p:nvPr>
            <p:ph idx="4" type="body"/>
          </p:nvPr>
        </p:nvSpPr>
        <p:spPr>
          <a:xfrm>
            <a:off x="4673970" y="2761560"/>
            <a:ext cx="40158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16" name="Google Shape;216;p37"/>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7" name="Google Shape;217;p37"/>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218" name="Google Shape;218;p37"/>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19" name="Shape 219"/>
        <p:cNvGrpSpPr/>
        <p:nvPr/>
      </p:nvGrpSpPr>
      <p:grpSpPr>
        <a:xfrm>
          <a:off x="0" y="0"/>
          <a:ext cx="0" cy="0"/>
          <a:chOff x="0" y="0"/>
          <a:chExt cx="0" cy="0"/>
        </a:xfrm>
      </p:grpSpPr>
      <p:sp>
        <p:nvSpPr>
          <p:cNvPr id="220" name="Google Shape;220;p3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1" name="Google Shape;221;p38"/>
          <p:cNvSpPr txBox="1"/>
          <p:nvPr>
            <p:ph idx="1" type="body"/>
          </p:nvPr>
        </p:nvSpPr>
        <p:spPr>
          <a:xfrm>
            <a:off x="45711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2" name="Google Shape;222;p38"/>
          <p:cNvSpPr txBox="1"/>
          <p:nvPr>
            <p:ph idx="2" type="body"/>
          </p:nvPr>
        </p:nvSpPr>
        <p:spPr>
          <a:xfrm>
            <a:off x="323973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3" name="Google Shape;223;p38"/>
          <p:cNvSpPr txBox="1"/>
          <p:nvPr>
            <p:ph idx="3" type="body"/>
          </p:nvPr>
        </p:nvSpPr>
        <p:spPr>
          <a:xfrm>
            <a:off x="6022350" y="120339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4" name="Google Shape;224;p38"/>
          <p:cNvSpPr txBox="1"/>
          <p:nvPr>
            <p:ph idx="4" type="body"/>
          </p:nvPr>
        </p:nvSpPr>
        <p:spPr>
          <a:xfrm>
            <a:off x="45711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5" name="Google Shape;225;p38"/>
          <p:cNvSpPr txBox="1"/>
          <p:nvPr>
            <p:ph idx="5" type="body"/>
          </p:nvPr>
        </p:nvSpPr>
        <p:spPr>
          <a:xfrm>
            <a:off x="323973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6" name="Google Shape;226;p38"/>
          <p:cNvSpPr txBox="1"/>
          <p:nvPr>
            <p:ph idx="6" type="body"/>
          </p:nvPr>
        </p:nvSpPr>
        <p:spPr>
          <a:xfrm>
            <a:off x="6022350" y="2761560"/>
            <a:ext cx="2649900" cy="1422600"/>
          </a:xfrm>
          <a:prstGeom prst="rect">
            <a:avLst/>
          </a:prstGeom>
          <a:noFill/>
          <a:ln>
            <a:noFill/>
          </a:ln>
        </p:spPr>
        <p:txBody>
          <a:bodyPr anchorCtr="0" anchor="t" bIns="0" lIns="0" spcFirstLastPara="1" rIns="0" wrap="square" tIns="0">
            <a:norm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227" name="Google Shape;227;p38"/>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rtl="0" algn="ctr">
              <a:lnSpc>
                <a:spcPct val="100000"/>
              </a:lnSpc>
              <a:spcBef>
                <a:spcPts val="0"/>
              </a:spcBef>
              <a:spcAft>
                <a:spcPts val="0"/>
              </a:spcAft>
              <a:buClr>
                <a:srgbClr val="8B8B8B"/>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p38"/>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1pPr>
            <a:lvl2pPr indent="0" lvl="1"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2pPr>
            <a:lvl3pPr indent="0" lvl="2"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3pPr>
            <a:lvl4pPr indent="0" lvl="3"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4pPr>
            <a:lvl5pPr indent="0" lvl="4"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5pPr>
            <a:lvl6pPr indent="0" lvl="5"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6pPr>
            <a:lvl7pPr indent="0" lvl="6"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7pPr>
            <a:lvl8pPr indent="0" lvl="7"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8pPr>
            <a:lvl9pPr indent="0" lvl="8" marL="0" rtl="0" algn="r">
              <a:lnSpc>
                <a:spcPct val="100000"/>
              </a:lnSpc>
              <a:spcBef>
                <a:spcPts val="0"/>
              </a:spcBef>
              <a:buClr>
                <a:srgbClr val="8B8B8B"/>
              </a:buClr>
              <a:buSzPts val="900"/>
              <a:buFont typeface="Calibri"/>
              <a:buNone/>
              <a:defRPr b="0" sz="9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
        <p:nvSpPr>
          <p:cNvPr id="229" name="Google Shape;229;p38"/>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rtl="0" algn="l">
              <a:spcBef>
                <a:spcPts val="0"/>
              </a:spcBef>
              <a:spcAft>
                <a:spcPts val="0"/>
              </a:spcAft>
              <a:buClr>
                <a:srgbClr val="000000"/>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1.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42910" y="841860"/>
            <a:ext cx="6857700" cy="17901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1400" u="none" cap="none" strike="noStrike"/>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52" name="Google Shape;52;p13"/>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marR="0" rtl="0" algn="ctr">
              <a:lnSpc>
                <a:spcPct val="100000"/>
              </a:lnSpc>
              <a:spcBef>
                <a:spcPts val="0"/>
              </a:spcBef>
              <a:spcAft>
                <a:spcPts val="0"/>
              </a:spcAft>
              <a:buClr>
                <a:srgbClr val="000000"/>
              </a:buClr>
              <a:buSzPts val="1100"/>
              <a:buFont typeface="Times New Roman"/>
              <a:buNone/>
              <a:defRPr b="0" i="0" sz="11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53" name="Google Shape;53;p13"/>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solidFill>
                <a:srgbClr val="000000"/>
              </a:solidFill>
              <a:latin typeface="Times New Roman"/>
              <a:ea typeface="Times New Roman"/>
              <a:cs typeface="Times New Roman"/>
              <a:sym typeface="Times New Roman"/>
            </a:endParaRPr>
          </a:p>
        </p:txBody>
      </p:sp>
      <p:sp>
        <p:nvSpPr>
          <p:cNvPr id="54" name="Google Shape;54;p13"/>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marR="0" rtl="0" algn="l">
              <a:spcBef>
                <a:spcPts val="0"/>
              </a:spcBef>
              <a:spcAft>
                <a:spcPts val="0"/>
              </a:spcAft>
              <a:buClr>
                <a:srgbClr val="000000"/>
              </a:buClr>
              <a:buSzPts val="1100"/>
              <a:buFont typeface="Times New Roman"/>
              <a:buNone/>
              <a:defRPr b="0" i="0" sz="11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55" name="Google Shape;55;p13"/>
          <p:cNvSpPr txBox="1"/>
          <p:nvPr>
            <p:ph idx="1" type="body"/>
          </p:nvPr>
        </p:nvSpPr>
        <p:spPr>
          <a:xfrm>
            <a:off x="457110" y="1203390"/>
            <a:ext cx="8229300" cy="29832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100"/>
              <a:buNone/>
              <a:defRPr b="0" i="0" sz="1400" u="none" cap="none" strike="noStrike"/>
            </a:lvl1pPr>
            <a:lvl2pPr indent="-228600" lvl="1" marL="914400" marR="0" rtl="0" algn="l">
              <a:spcBef>
                <a:spcPts val="0"/>
              </a:spcBef>
              <a:spcAft>
                <a:spcPts val="0"/>
              </a:spcAft>
              <a:buSzPts val="1100"/>
              <a:buNone/>
              <a:defRPr b="0" i="0" sz="1400" u="none" cap="none" strike="noStrike"/>
            </a:lvl2pPr>
            <a:lvl3pPr indent="-228600" lvl="2" marL="1371600" marR="0" rtl="0" algn="l">
              <a:spcBef>
                <a:spcPts val="0"/>
              </a:spcBef>
              <a:spcAft>
                <a:spcPts val="0"/>
              </a:spcAft>
              <a:buSzPts val="1100"/>
              <a:buNone/>
              <a:defRPr b="0" i="0" sz="1400" u="none" cap="none" strike="noStrike"/>
            </a:lvl3pPr>
            <a:lvl4pPr indent="-228600" lvl="3" marL="1828800" marR="0" rtl="0" algn="l">
              <a:spcBef>
                <a:spcPts val="0"/>
              </a:spcBef>
              <a:spcAft>
                <a:spcPts val="0"/>
              </a:spcAft>
              <a:buSzPts val="1100"/>
              <a:buNone/>
              <a:defRPr b="0" i="0" sz="1400" u="none" cap="none" strike="noStrike"/>
            </a:lvl4pPr>
            <a:lvl5pPr indent="-228600" lvl="4" marL="2286000" marR="0" rtl="0" algn="l">
              <a:spcBef>
                <a:spcPts val="0"/>
              </a:spcBef>
              <a:spcAft>
                <a:spcPts val="0"/>
              </a:spcAft>
              <a:buSzPts val="1100"/>
              <a:buNone/>
              <a:defRPr b="0" i="0" sz="1400" u="none" cap="none" strike="noStrike"/>
            </a:lvl5pPr>
            <a:lvl6pPr indent="-228600" lvl="5" marL="2743200" marR="0" rtl="0" algn="l">
              <a:spcBef>
                <a:spcPts val="0"/>
              </a:spcBef>
              <a:spcAft>
                <a:spcPts val="0"/>
              </a:spcAft>
              <a:buSzPts val="1100"/>
              <a:buNone/>
              <a:defRPr b="0" i="0" sz="1400" u="none" cap="none" strike="noStrike"/>
            </a:lvl6pPr>
            <a:lvl7pPr indent="-228600" lvl="6" marL="3200400" marR="0" rtl="0" algn="l">
              <a:spcBef>
                <a:spcPts val="0"/>
              </a:spcBef>
              <a:spcAft>
                <a:spcPts val="0"/>
              </a:spcAft>
              <a:buSzPts val="1100"/>
              <a:buNone/>
              <a:defRPr b="0" i="0" sz="1400" u="none" cap="none" strike="noStrike"/>
            </a:lvl7pPr>
            <a:lvl8pPr indent="-228600" lvl="7" marL="3657600" marR="0" rtl="0" algn="l">
              <a:spcBef>
                <a:spcPts val="0"/>
              </a:spcBef>
              <a:spcAft>
                <a:spcPts val="0"/>
              </a:spcAft>
              <a:buSzPts val="1100"/>
              <a:buNone/>
              <a:defRPr b="0" i="0" sz="1400" u="none" cap="none" strike="noStrike"/>
            </a:lvl8pPr>
            <a:lvl9pPr indent="-228600" lvl="8" marL="4114800" marR="0" rtl="0" algn="l">
              <a:spcBef>
                <a:spcPts val="0"/>
              </a:spcBef>
              <a:spcAft>
                <a:spcPts val="0"/>
              </a:spcAft>
              <a:buSzPts val="1100"/>
              <a:buNone/>
              <a:defRPr b="0" i="0" sz="1400" u="none" cap="none" strike="noStrike"/>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 name="Shape 140"/>
        <p:cNvGrpSpPr/>
        <p:nvPr/>
      </p:nvGrpSpPr>
      <p:grpSpPr>
        <a:xfrm>
          <a:off x="0" y="0"/>
          <a:ext cx="0" cy="0"/>
          <a:chOff x="0" y="0"/>
          <a:chExt cx="0" cy="0"/>
        </a:xfrm>
      </p:grpSpPr>
      <p:sp>
        <p:nvSpPr>
          <p:cNvPr id="141" name="Google Shape;141;p26"/>
          <p:cNvSpPr txBox="1"/>
          <p:nvPr>
            <p:ph idx="11" type="ftr"/>
          </p:nvPr>
        </p:nvSpPr>
        <p:spPr>
          <a:xfrm>
            <a:off x="3028860" y="4767390"/>
            <a:ext cx="3085800" cy="273000"/>
          </a:xfrm>
          <a:prstGeom prst="rect">
            <a:avLst/>
          </a:prstGeom>
          <a:noFill/>
          <a:ln>
            <a:noFill/>
          </a:ln>
        </p:spPr>
        <p:txBody>
          <a:bodyPr anchorCtr="0" anchor="ctr" bIns="33750" lIns="67500" spcFirstLastPara="1" rIns="67500" wrap="square" tIns="33750">
            <a:noAutofit/>
          </a:bodyPr>
          <a:lstStyle>
            <a:lvl1pPr lvl="0" marR="0" rtl="0" algn="ctr">
              <a:lnSpc>
                <a:spcPct val="100000"/>
              </a:lnSpc>
              <a:spcBef>
                <a:spcPts val="0"/>
              </a:spcBef>
              <a:spcAft>
                <a:spcPts val="0"/>
              </a:spcAft>
              <a:buClr>
                <a:srgbClr val="8B8B8B"/>
              </a:buClr>
              <a:buSzPts val="900"/>
              <a:buFont typeface="Calibri"/>
              <a:buNone/>
              <a:defRPr b="0" i="0" sz="900" u="none" cap="none" strike="noStrike">
                <a:solidFill>
                  <a:srgbClr val="8B8B8B"/>
                </a:solidFill>
                <a:latin typeface="Calibri"/>
                <a:ea typeface="Calibri"/>
                <a:cs typeface="Calibri"/>
                <a:sym typeface="Calibri"/>
              </a:defRPr>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142" name="Google Shape;142;p26"/>
          <p:cNvSpPr txBox="1"/>
          <p:nvPr>
            <p:ph idx="12" type="sldNum"/>
          </p:nvPr>
        </p:nvSpPr>
        <p:spPr>
          <a:xfrm>
            <a:off x="6457860" y="4767390"/>
            <a:ext cx="2057100" cy="273000"/>
          </a:xfrm>
          <a:prstGeom prst="rect">
            <a:avLst/>
          </a:prstGeom>
          <a:noFill/>
          <a:ln>
            <a:noFill/>
          </a:ln>
        </p:spPr>
        <p:txBody>
          <a:bodyPr anchorCtr="0" anchor="ctr" bIns="33750" lIns="67500" spcFirstLastPara="1" rIns="67500" wrap="square" tIns="33750">
            <a:noAutofit/>
          </a:bodyPr>
          <a:lstStyle>
            <a:lvl1pPr indent="0" lvl="0"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900"/>
              <a:buFont typeface="Calibri"/>
              <a:buNone/>
              <a:defRPr b="0" i="0" sz="9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solidFill>
                <a:srgbClr val="000000"/>
              </a:solidFill>
              <a:latin typeface="Times New Roman"/>
              <a:ea typeface="Times New Roman"/>
              <a:cs typeface="Times New Roman"/>
              <a:sym typeface="Times New Roman"/>
            </a:endParaRPr>
          </a:p>
        </p:txBody>
      </p:sp>
      <p:sp>
        <p:nvSpPr>
          <p:cNvPr id="143" name="Google Shape;143;p26"/>
          <p:cNvSpPr txBox="1"/>
          <p:nvPr>
            <p:ph idx="10" type="dt"/>
          </p:nvPr>
        </p:nvSpPr>
        <p:spPr>
          <a:xfrm>
            <a:off x="628560" y="4767390"/>
            <a:ext cx="2057100" cy="273000"/>
          </a:xfrm>
          <a:prstGeom prst="rect">
            <a:avLst/>
          </a:prstGeom>
          <a:noFill/>
          <a:ln>
            <a:noFill/>
          </a:ln>
        </p:spPr>
        <p:txBody>
          <a:bodyPr anchorCtr="0" anchor="ctr" bIns="33750" lIns="67500" spcFirstLastPara="1" rIns="67500" wrap="square" tIns="33750">
            <a:noAutofit/>
          </a:bodyPr>
          <a:lstStyle>
            <a:lvl1pPr lvl="0" marR="0" rtl="0" algn="l">
              <a:spcBef>
                <a:spcPts val="0"/>
              </a:spcBef>
              <a:spcAft>
                <a:spcPts val="0"/>
              </a:spcAft>
              <a:buClr>
                <a:srgbClr val="000000"/>
              </a:buClr>
              <a:buSzPts val="1100"/>
              <a:buFont typeface="Times New Roman"/>
              <a:buNone/>
              <a:defRPr b="0" i="0" sz="11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144" name="Google Shape;144;p26"/>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1400" u="none" cap="none" strike="noStrike"/>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145" name="Google Shape;145;p26"/>
          <p:cNvSpPr txBox="1"/>
          <p:nvPr>
            <p:ph idx="1" type="body"/>
          </p:nvPr>
        </p:nvSpPr>
        <p:spPr>
          <a:xfrm>
            <a:off x="457110" y="1203390"/>
            <a:ext cx="8229300" cy="298320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100"/>
              <a:buNone/>
              <a:defRPr b="0" i="0" sz="1400" u="none" cap="none" strike="noStrike"/>
            </a:lvl1pPr>
            <a:lvl2pPr indent="-228600" lvl="1" marL="914400" marR="0" rtl="0" algn="l">
              <a:spcBef>
                <a:spcPts val="0"/>
              </a:spcBef>
              <a:spcAft>
                <a:spcPts val="0"/>
              </a:spcAft>
              <a:buSzPts val="1100"/>
              <a:buNone/>
              <a:defRPr b="0" i="0" sz="1400" u="none" cap="none" strike="noStrike"/>
            </a:lvl2pPr>
            <a:lvl3pPr indent="-228600" lvl="2" marL="1371600" marR="0" rtl="0" algn="l">
              <a:spcBef>
                <a:spcPts val="0"/>
              </a:spcBef>
              <a:spcAft>
                <a:spcPts val="0"/>
              </a:spcAft>
              <a:buSzPts val="1100"/>
              <a:buNone/>
              <a:defRPr b="0" i="0" sz="1400" u="none" cap="none" strike="noStrike"/>
            </a:lvl3pPr>
            <a:lvl4pPr indent="-228600" lvl="3" marL="1828800" marR="0" rtl="0" algn="l">
              <a:spcBef>
                <a:spcPts val="0"/>
              </a:spcBef>
              <a:spcAft>
                <a:spcPts val="0"/>
              </a:spcAft>
              <a:buSzPts val="1100"/>
              <a:buNone/>
              <a:defRPr b="0" i="0" sz="1400" u="none" cap="none" strike="noStrike"/>
            </a:lvl4pPr>
            <a:lvl5pPr indent="-228600" lvl="4" marL="2286000" marR="0" rtl="0" algn="l">
              <a:spcBef>
                <a:spcPts val="0"/>
              </a:spcBef>
              <a:spcAft>
                <a:spcPts val="0"/>
              </a:spcAft>
              <a:buSzPts val="1100"/>
              <a:buNone/>
              <a:defRPr b="0" i="0" sz="1400" u="none" cap="none" strike="noStrike"/>
            </a:lvl5pPr>
            <a:lvl6pPr indent="-228600" lvl="5" marL="2743200" marR="0" rtl="0" algn="l">
              <a:spcBef>
                <a:spcPts val="0"/>
              </a:spcBef>
              <a:spcAft>
                <a:spcPts val="0"/>
              </a:spcAft>
              <a:buSzPts val="1100"/>
              <a:buNone/>
              <a:defRPr b="0" i="0" sz="1400" u="none" cap="none" strike="noStrike"/>
            </a:lvl6pPr>
            <a:lvl7pPr indent="-228600" lvl="6" marL="3200400" marR="0" rtl="0" algn="l">
              <a:spcBef>
                <a:spcPts val="0"/>
              </a:spcBef>
              <a:spcAft>
                <a:spcPts val="0"/>
              </a:spcAft>
              <a:buSzPts val="1100"/>
              <a:buNone/>
              <a:defRPr b="0" i="0" sz="1400" u="none" cap="none" strike="noStrike"/>
            </a:lvl7pPr>
            <a:lvl8pPr indent="-228600" lvl="7" marL="3657600" marR="0" rtl="0" algn="l">
              <a:spcBef>
                <a:spcPts val="0"/>
              </a:spcBef>
              <a:spcAft>
                <a:spcPts val="0"/>
              </a:spcAft>
              <a:buSzPts val="1100"/>
              <a:buNone/>
              <a:defRPr b="0" i="0" sz="1400" u="none" cap="none" strike="noStrike"/>
            </a:lvl8pPr>
            <a:lvl9pPr indent="-228600" lvl="8" marL="4114800" marR="0" rtl="0" algn="l">
              <a:spcBef>
                <a:spcPts val="0"/>
              </a:spcBef>
              <a:spcAft>
                <a:spcPts val="0"/>
              </a:spcAft>
              <a:buSzPts val="1100"/>
              <a:buNone/>
              <a:defRPr b="0" i="0" sz="1400" u="none" cap="none" strike="noStrike"/>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5.jpg"/><Relationship Id="rId5"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1.jpg"/><Relationship Id="rId4" Type="http://schemas.openxmlformats.org/officeDocument/2006/relationships/image" Target="../media/image15.png"/><Relationship Id="rId5" Type="http://schemas.openxmlformats.org/officeDocument/2006/relationships/image" Target="../media/image8.jpg"/><Relationship Id="rId6" Type="http://schemas.openxmlformats.org/officeDocument/2006/relationships/image" Target="../media/image45.jp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38.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40.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image" Target="../media/image42.png"/><Relationship Id="rId5" Type="http://schemas.openxmlformats.org/officeDocument/2006/relationships/hyperlink" Target="http://www.vigicrues.gouv.fr"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65.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70.png"/><Relationship Id="rId4" Type="http://schemas.openxmlformats.org/officeDocument/2006/relationships/image" Target="../media/image69.png"/><Relationship Id="rId5"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72.png"/><Relationship Id="rId4" Type="http://schemas.openxmlformats.org/officeDocument/2006/relationships/image" Target="../media/image74.png"/><Relationship Id="rId5"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7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7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nvSpPr>
        <p:spPr>
          <a:xfrm>
            <a:off x="0" y="0"/>
            <a:ext cx="9144000" cy="10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0"/>
              </a:spcAft>
              <a:buNone/>
            </a:pPr>
            <a:r>
              <a:rPr b="1" lang="fr">
                <a:solidFill>
                  <a:schemeClr val="dk1"/>
                </a:solidFill>
              </a:rPr>
              <a:t>À LA RÉFLEXION SUR L'ADAPTATION DES TERRITOIRES AU CHANGEMENT CLIMATIQUE</a:t>
            </a:r>
            <a:endParaRPr b="1">
              <a:solidFill>
                <a:schemeClr val="dk1"/>
              </a:solidFill>
            </a:endParaRPr>
          </a:p>
          <a:p>
            <a:pPr indent="0" lvl="0" marL="0" rtl="0" algn="ctr">
              <a:spcBef>
                <a:spcPts val="1000"/>
              </a:spcBef>
              <a:spcAft>
                <a:spcPts val="0"/>
              </a:spcAft>
              <a:buNone/>
            </a:pPr>
            <a:r>
              <a:rPr lang="fr" sz="1200">
                <a:solidFill>
                  <a:schemeClr val="dk1"/>
                </a:solidFill>
              </a:rPr>
              <a:t>Cédric LAVIGNE, consultant en archéogéographie</a:t>
            </a:r>
            <a:endParaRPr sz="1200">
              <a:solidFill>
                <a:schemeClr val="dk1"/>
              </a:solidFill>
            </a:endParaRPr>
          </a:p>
        </p:txBody>
      </p:sp>
      <p:pic>
        <p:nvPicPr>
          <p:cNvPr id="235" name="Google Shape;235;p39"/>
          <p:cNvPicPr preferRelativeResize="0"/>
          <p:nvPr/>
        </p:nvPicPr>
        <p:blipFill>
          <a:blip r:embed="rId3">
            <a:alphaModFix/>
          </a:blip>
          <a:stretch>
            <a:fillRect/>
          </a:stretch>
        </p:blipFill>
        <p:spPr>
          <a:xfrm>
            <a:off x="637050" y="4238050"/>
            <a:ext cx="1009185" cy="942499"/>
          </a:xfrm>
          <a:prstGeom prst="rect">
            <a:avLst/>
          </a:prstGeom>
          <a:noFill/>
          <a:ln>
            <a:noFill/>
          </a:ln>
        </p:spPr>
      </p:pic>
      <p:sp>
        <p:nvSpPr>
          <p:cNvPr id="236" name="Google Shape;236;p39"/>
          <p:cNvSpPr txBox="1"/>
          <p:nvPr/>
        </p:nvSpPr>
        <p:spPr>
          <a:xfrm>
            <a:off x="1646250" y="4339850"/>
            <a:ext cx="6860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u="sng"/>
              <a:t>Cycle</a:t>
            </a:r>
            <a:r>
              <a:rPr lang="fr" sz="1200" u="sng"/>
              <a:t> 2025 :</a:t>
            </a:r>
            <a:r>
              <a:rPr lang="fr" sz="1200"/>
              <a:t> Adapter les territoires à + 4°</a:t>
            </a:r>
            <a:endParaRPr sz="1200"/>
          </a:p>
          <a:p>
            <a:pPr indent="0" lvl="0" marL="0" rtl="0" algn="l">
              <a:spcBef>
                <a:spcPts val="0"/>
              </a:spcBef>
              <a:spcAft>
                <a:spcPts val="0"/>
              </a:spcAft>
              <a:buNone/>
            </a:pPr>
            <a:r>
              <a:rPr lang="fr" sz="1200" u="sng"/>
              <a:t>Session 2 :</a:t>
            </a:r>
            <a:r>
              <a:rPr lang="fr" sz="1200"/>
              <a:t> Savoirs et récits : conna</a:t>
            </a:r>
            <a:r>
              <a:rPr lang="fr" sz="1200"/>
              <a:t>ître et mobiliser face aux transformations environnementales, </a:t>
            </a:r>
            <a:endParaRPr sz="1200"/>
          </a:p>
          <a:p>
            <a:pPr indent="0" lvl="0" marL="0" rtl="0" algn="l">
              <a:spcBef>
                <a:spcPts val="0"/>
              </a:spcBef>
              <a:spcAft>
                <a:spcPts val="0"/>
              </a:spcAft>
              <a:buNone/>
            </a:pPr>
            <a:r>
              <a:rPr lang="fr" sz="1200"/>
              <a:t>Bordeaux, 07/02/2025</a:t>
            </a:r>
            <a:endParaRPr sz="1200"/>
          </a:p>
        </p:txBody>
      </p:sp>
      <p:pic>
        <p:nvPicPr>
          <p:cNvPr id="237" name="Google Shape;237;p39"/>
          <p:cNvPicPr preferRelativeResize="0"/>
          <p:nvPr/>
        </p:nvPicPr>
        <p:blipFill rotWithShape="1">
          <a:blip r:embed="rId4">
            <a:alphaModFix/>
          </a:blip>
          <a:srcRect b="36974" l="0" r="0" t="9718"/>
          <a:stretch/>
        </p:blipFill>
        <p:spPr>
          <a:xfrm>
            <a:off x="0" y="1023933"/>
            <a:ext cx="9144003" cy="325326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8"/>
          <p:cNvSpPr txBox="1"/>
          <p:nvPr>
            <p:ph idx="11" type="ftr"/>
          </p:nvPr>
        </p:nvSpPr>
        <p:spPr>
          <a:xfrm>
            <a:off x="2142025" y="4761100"/>
            <a:ext cx="4860000" cy="2748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Les îles de l’estuaire, d’après la carte topographique de l’IGN.</a:t>
            </a:r>
            <a:endParaRPr i="0" sz="1100" u="none" cap="none" strike="noStrike">
              <a:solidFill>
                <a:srgbClr val="000000"/>
              </a:solidFill>
              <a:latin typeface="Arial"/>
              <a:ea typeface="Arial"/>
              <a:cs typeface="Arial"/>
              <a:sym typeface="Arial"/>
            </a:endParaRPr>
          </a:p>
        </p:txBody>
      </p:sp>
      <p:pic>
        <p:nvPicPr>
          <p:cNvPr id="316" name="Google Shape;316;p48"/>
          <p:cNvPicPr preferRelativeResize="0"/>
          <p:nvPr/>
        </p:nvPicPr>
        <p:blipFill>
          <a:blip r:embed="rId3">
            <a:alphaModFix/>
          </a:blip>
          <a:stretch>
            <a:fillRect/>
          </a:stretch>
        </p:blipFill>
        <p:spPr>
          <a:xfrm>
            <a:off x="1693800" y="691800"/>
            <a:ext cx="5756400" cy="4069305"/>
          </a:xfrm>
          <a:prstGeom prst="rect">
            <a:avLst/>
          </a:prstGeom>
          <a:noFill/>
          <a:ln cap="flat" cmpd="sng" w="9525">
            <a:solidFill>
              <a:schemeClr val="dk1"/>
            </a:solidFill>
            <a:prstDash val="solid"/>
            <a:round/>
            <a:headEnd len="sm" w="sm" type="none"/>
            <a:tailEnd len="sm" w="sm" type="none"/>
          </a:ln>
        </p:spPr>
      </p:pic>
      <p:sp>
        <p:nvSpPr>
          <p:cNvPr id="317" name="Google Shape;317;p48"/>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9"/>
          <p:cNvPicPr preferRelativeResize="0"/>
          <p:nvPr/>
        </p:nvPicPr>
        <p:blipFill>
          <a:blip r:embed="rId3">
            <a:alphaModFix/>
          </a:blip>
          <a:stretch>
            <a:fillRect/>
          </a:stretch>
        </p:blipFill>
        <p:spPr>
          <a:xfrm>
            <a:off x="1643574" y="691800"/>
            <a:ext cx="5756400" cy="4076544"/>
          </a:xfrm>
          <a:prstGeom prst="rect">
            <a:avLst/>
          </a:prstGeom>
          <a:noFill/>
          <a:ln cap="flat" cmpd="sng" w="9525">
            <a:solidFill>
              <a:schemeClr val="dk1"/>
            </a:solidFill>
            <a:prstDash val="solid"/>
            <a:round/>
            <a:headEnd len="sm" w="sm" type="none"/>
            <a:tailEnd len="sm" w="sm" type="none"/>
          </a:ln>
        </p:spPr>
      </p:pic>
      <p:sp>
        <p:nvSpPr>
          <p:cNvPr id="323" name="Google Shape;323;p49"/>
          <p:cNvSpPr txBox="1"/>
          <p:nvPr>
            <p:ph idx="11" type="ftr"/>
          </p:nvPr>
        </p:nvSpPr>
        <p:spPr>
          <a:xfrm>
            <a:off x="2347950" y="4768375"/>
            <a:ext cx="4448100" cy="2673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Les îles de l’estuaire, d’après l</a:t>
            </a:r>
            <a:r>
              <a:rPr lang="fr" sz="1100">
                <a:solidFill>
                  <a:srgbClr val="000000"/>
                </a:solidFill>
                <a:latin typeface="Arial"/>
                <a:ea typeface="Arial"/>
                <a:cs typeface="Arial"/>
                <a:sym typeface="Arial"/>
              </a:rPr>
              <a:t>e Modèle Numérique de Terrain (MNT)</a:t>
            </a:r>
            <a:r>
              <a:rPr i="0" lang="fr" sz="1100" u="none" cap="none" strike="noStrike">
                <a:solidFill>
                  <a:srgbClr val="000000"/>
                </a:solidFill>
                <a:latin typeface="Arial"/>
                <a:ea typeface="Arial"/>
                <a:cs typeface="Arial"/>
                <a:sym typeface="Arial"/>
              </a:rPr>
              <a:t>.</a:t>
            </a:r>
            <a:endParaRPr i="0" sz="1100" u="none" cap="none" strike="noStrike">
              <a:solidFill>
                <a:srgbClr val="000000"/>
              </a:solidFill>
              <a:latin typeface="Arial"/>
              <a:ea typeface="Arial"/>
              <a:cs typeface="Arial"/>
              <a:sym typeface="Arial"/>
            </a:endParaRPr>
          </a:p>
        </p:txBody>
      </p:sp>
      <p:sp>
        <p:nvSpPr>
          <p:cNvPr id="324" name="Google Shape;324;p49"/>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0"/>
          <p:cNvSpPr/>
          <p:nvPr/>
        </p:nvSpPr>
        <p:spPr>
          <a:xfrm>
            <a:off x="3303750" y="691800"/>
            <a:ext cx="5740500" cy="4328400"/>
          </a:xfrm>
          <a:prstGeom prst="rect">
            <a:avLst/>
          </a:prstGeom>
          <a:noFill/>
          <a:ln>
            <a:noFill/>
          </a:ln>
        </p:spPr>
        <p:txBody>
          <a:bodyPr anchorCtr="0" anchor="t" bIns="33750" lIns="67500" spcFirstLastPara="1" rIns="67500" wrap="square" tIns="33750">
            <a:noAutofit/>
          </a:bodyPr>
          <a:lstStyle/>
          <a:p>
            <a:pPr indent="0" lvl="0" marL="0" marR="0" rtl="0" algn="just">
              <a:lnSpc>
                <a:spcPct val="100000"/>
              </a:lnSpc>
              <a:spcBef>
                <a:spcPts val="0"/>
              </a:spcBef>
              <a:spcAft>
                <a:spcPts val="0"/>
              </a:spcAft>
              <a:buNone/>
            </a:pPr>
            <a:r>
              <a:rPr i="0" lang="fr" sz="1200" u="none" cap="none" strike="noStrike">
                <a:solidFill>
                  <a:srgbClr val="000000"/>
                </a:solidFill>
              </a:rPr>
              <a:t>Suite à la promulgation de l’édit de Fontainebleau (1599), de nombreux dessèchements s’opèrent dans le bas et dans le haut Médoc aux XVII</a:t>
            </a:r>
            <a:r>
              <a:rPr baseline="30000" i="0" lang="fr" sz="1200" u="none" cap="none" strike="noStrike">
                <a:solidFill>
                  <a:srgbClr val="000000"/>
                </a:solidFill>
              </a:rPr>
              <a:t>e</a:t>
            </a:r>
            <a:r>
              <a:rPr i="0" lang="fr" sz="1200" u="none" cap="none" strike="noStrike">
                <a:solidFill>
                  <a:srgbClr val="000000"/>
                </a:solidFill>
              </a:rPr>
              <a:t> et XVIII</a:t>
            </a:r>
            <a:r>
              <a:rPr baseline="30000" i="0" lang="fr" sz="1200" u="none" cap="none" strike="noStrike">
                <a:solidFill>
                  <a:srgbClr val="000000"/>
                </a:solidFill>
              </a:rPr>
              <a:t>e</a:t>
            </a:r>
            <a:r>
              <a:rPr i="0" lang="fr" sz="1200" u="none" cap="none" strike="noStrike">
                <a:solidFill>
                  <a:srgbClr val="000000"/>
                </a:solidFill>
              </a:rPr>
              <a:t> siècles. La chronologie des dessèchements s’établit comme suit : </a:t>
            </a:r>
            <a:endParaRPr i="0" sz="1200" u="none" cap="none" strike="noStrike">
              <a:solidFill>
                <a:srgbClr val="000000"/>
              </a:solidFill>
            </a:endParaRPr>
          </a:p>
          <a:p>
            <a:pPr indent="0" lvl="0" marL="0" marR="0" rtl="0" algn="just">
              <a:lnSpc>
                <a:spcPct val="100000"/>
              </a:lnSpc>
              <a:spcBef>
                <a:spcPts val="1000"/>
              </a:spcBef>
              <a:spcAft>
                <a:spcPts val="0"/>
              </a:spcAft>
              <a:buNone/>
            </a:pPr>
            <a:r>
              <a:rPr lang="fr" sz="1200"/>
              <a:t>-</a:t>
            </a:r>
            <a:r>
              <a:rPr i="0" lang="fr" sz="1200" u="none" cap="none" strike="noStrike">
                <a:solidFill>
                  <a:srgbClr val="000000"/>
                </a:solidFill>
              </a:rPr>
              <a:t> 1633 (à partir de) : polder de Hollande, desséché par Tismon Garris et </a:t>
            </a:r>
            <a:r>
              <a:rPr lang="fr" sz="1200"/>
              <a:t>Pieter</a:t>
            </a:r>
            <a:r>
              <a:rPr i="0" lang="fr" sz="1200" u="none" cap="none" strike="noStrike">
                <a:solidFill>
                  <a:srgbClr val="000000"/>
                </a:solidFill>
              </a:rPr>
              <a:t> France Batten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1644 (à partir de) : marais Flamand de Parempuyre, desséché par Jacob Alefsen et Aubin Jelmers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1645 (à partir de) : marais de Lesparre et de Saint-Vivien, desséchés par Esbert Theodore Raven et cie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1648 (à partir de) : marais de Vendays, desséché par Elbert Théodore Raven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1655 (à partir de) : marais de l’Isle en Médoc, desséché par Jean Reveilland, sieur de Lagarde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1657 (à partir de) : marais de Blanquefort desséché par jacob Alefsen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1699 (à partir de) : marais de Begaden, desséché par vanaker ; </a:t>
            </a:r>
            <a:endParaRPr i="0" sz="1200" u="none" cap="none" strike="noStrike">
              <a:solidFill>
                <a:srgbClr val="000000"/>
              </a:solidFill>
            </a:endParaRPr>
          </a:p>
          <a:p>
            <a:pPr indent="0" lvl="0" marL="0" marR="0" rtl="0" algn="l">
              <a:lnSpc>
                <a:spcPct val="100000"/>
              </a:lnSpc>
              <a:spcBef>
                <a:spcPts val="0"/>
              </a:spcBef>
              <a:spcAft>
                <a:spcPts val="0"/>
              </a:spcAft>
              <a:buNone/>
            </a:pPr>
            <a:r>
              <a:rPr lang="fr" sz="1200"/>
              <a:t>-</a:t>
            </a:r>
            <a:r>
              <a:rPr i="0" lang="fr" sz="1200" u="none" cap="none" strike="noStrike">
                <a:solidFill>
                  <a:srgbClr val="000000"/>
                </a:solidFill>
              </a:rPr>
              <a:t> 1762 (à partir de) : Marais de Verteuil.</a:t>
            </a:r>
            <a:endParaRPr i="0" sz="1200" u="none" cap="none" strike="noStrike">
              <a:solidFill>
                <a:srgbClr val="000000"/>
              </a:solidFill>
            </a:endParaRPr>
          </a:p>
        </p:txBody>
      </p:sp>
      <p:pic>
        <p:nvPicPr>
          <p:cNvPr descr="/Missions/Missions en cours/Conservatoire du Littoral/COTECH/COTECH 4 (janvier 2020)/Illustrations Power Point/carte_assèchements_200122.jpg" id="330" name="Google Shape;330;p50"/>
          <p:cNvPicPr preferRelativeResize="0"/>
          <p:nvPr/>
        </p:nvPicPr>
        <p:blipFill rotWithShape="1">
          <a:blip r:embed="rId3">
            <a:alphaModFix/>
          </a:blip>
          <a:srcRect b="0" l="0" r="0" t="0"/>
          <a:stretch/>
        </p:blipFill>
        <p:spPr>
          <a:xfrm>
            <a:off x="99600" y="691800"/>
            <a:ext cx="3092193" cy="4328399"/>
          </a:xfrm>
          <a:prstGeom prst="rect">
            <a:avLst/>
          </a:prstGeom>
          <a:noFill/>
          <a:ln cap="flat" cmpd="sng" w="9525">
            <a:solidFill>
              <a:srgbClr val="000000"/>
            </a:solidFill>
            <a:prstDash val="solid"/>
            <a:round/>
            <a:headEnd len="sm" w="sm" type="none"/>
            <a:tailEnd len="sm" w="sm" type="none"/>
          </a:ln>
        </p:spPr>
      </p:pic>
      <p:sp>
        <p:nvSpPr>
          <p:cNvPr id="331" name="Google Shape;331;p50"/>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Missions/Missions en cours/Conservatoire du Littoral/COTECH/COTECH 2/III-1/Fig. 11.jpg" id="336" name="Google Shape;336;p51"/>
          <p:cNvPicPr preferRelativeResize="0"/>
          <p:nvPr/>
        </p:nvPicPr>
        <p:blipFill rotWithShape="1">
          <a:blip r:embed="rId3">
            <a:alphaModFix/>
          </a:blip>
          <a:srcRect b="0" l="-180" r="-241" t="0"/>
          <a:stretch/>
        </p:blipFill>
        <p:spPr>
          <a:xfrm>
            <a:off x="142870" y="691808"/>
            <a:ext cx="2587141" cy="3654719"/>
          </a:xfrm>
          <a:prstGeom prst="rect">
            <a:avLst/>
          </a:prstGeom>
          <a:noFill/>
          <a:ln cap="flat" cmpd="sng" w="9525">
            <a:solidFill>
              <a:srgbClr val="000000"/>
            </a:solidFill>
            <a:prstDash val="solid"/>
            <a:round/>
            <a:headEnd len="sm" w="sm" type="none"/>
            <a:tailEnd len="sm" w="sm" type="none"/>
          </a:ln>
        </p:spPr>
      </p:pic>
      <p:pic>
        <p:nvPicPr>
          <p:cNvPr descr="/Missions/Missions en cours/Conservatoire du Littoral/COTECH/COTECH 2/III-1/Fig. 12.jpg" id="337" name="Google Shape;337;p51"/>
          <p:cNvPicPr preferRelativeResize="0"/>
          <p:nvPr/>
        </p:nvPicPr>
        <p:blipFill rotWithShape="1">
          <a:blip r:embed="rId4">
            <a:alphaModFix/>
          </a:blip>
          <a:srcRect b="0" l="-150" r="30" t="0"/>
          <a:stretch/>
        </p:blipFill>
        <p:spPr>
          <a:xfrm>
            <a:off x="2861500" y="692178"/>
            <a:ext cx="2587140" cy="3654000"/>
          </a:xfrm>
          <a:prstGeom prst="rect">
            <a:avLst/>
          </a:prstGeom>
          <a:noFill/>
          <a:ln cap="flat" cmpd="sng" w="9525">
            <a:solidFill>
              <a:srgbClr val="000000"/>
            </a:solidFill>
            <a:prstDash val="solid"/>
            <a:round/>
            <a:headEnd len="sm" w="sm" type="none"/>
            <a:tailEnd len="sm" w="sm" type="none"/>
          </a:ln>
        </p:spPr>
      </p:pic>
      <p:pic>
        <p:nvPicPr>
          <p:cNvPr descr="/Missions/Missions en cours/Conservatoire du Littoral/Troisième partie/Illustrations 3ème partie/Fig. 146.jpg" id="338" name="Google Shape;338;p51"/>
          <p:cNvPicPr preferRelativeResize="0"/>
          <p:nvPr/>
        </p:nvPicPr>
        <p:blipFill rotWithShape="1">
          <a:blip r:embed="rId5">
            <a:alphaModFix/>
          </a:blip>
          <a:srcRect b="0" l="0" r="0" t="0"/>
          <a:stretch/>
        </p:blipFill>
        <p:spPr>
          <a:xfrm>
            <a:off x="5580150" y="692175"/>
            <a:ext cx="3420975" cy="2759026"/>
          </a:xfrm>
          <a:prstGeom prst="rect">
            <a:avLst/>
          </a:prstGeom>
          <a:noFill/>
          <a:ln cap="flat" cmpd="sng" w="9525">
            <a:solidFill>
              <a:srgbClr val="000000"/>
            </a:solidFill>
            <a:prstDash val="solid"/>
            <a:round/>
            <a:headEnd len="sm" w="sm" type="none"/>
            <a:tailEnd len="sm" w="sm" type="none"/>
          </a:ln>
        </p:spPr>
      </p:pic>
      <p:sp>
        <p:nvSpPr>
          <p:cNvPr id="339" name="Google Shape;339;p51"/>
          <p:cNvSpPr/>
          <p:nvPr/>
        </p:nvSpPr>
        <p:spPr>
          <a:xfrm>
            <a:off x="5580150" y="3451200"/>
            <a:ext cx="3420900" cy="5721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D’après H. Le TREUT, </a:t>
            </a:r>
            <a:r>
              <a:rPr i="1" lang="fr" sz="1100" u="none" cap="none" strike="noStrike">
                <a:solidFill>
                  <a:srgbClr val="000000"/>
                </a:solidFill>
              </a:rPr>
              <a:t>Les impacts du changement</a:t>
            </a:r>
            <a:r>
              <a:rPr i="1" lang="fr" sz="1100"/>
              <a:t> </a:t>
            </a:r>
            <a:r>
              <a:rPr i="1" lang="fr" sz="1100" u="none" cap="none" strike="noStrike">
                <a:solidFill>
                  <a:srgbClr val="000000"/>
                </a:solidFill>
              </a:rPr>
              <a:t>climatique en Aquitaine ; un état des lieux scientifique</a:t>
            </a:r>
            <a:r>
              <a:rPr i="0" lang="fr" sz="1100" u="none" cap="none" strike="noStrike">
                <a:solidFill>
                  <a:srgbClr val="000000"/>
                </a:solidFill>
              </a:rPr>
              <a:t>, PUB, 2013.</a:t>
            </a:r>
            <a:endParaRPr i="0" sz="1100" u="none" cap="none" strike="noStrike">
              <a:solidFill>
                <a:srgbClr val="000000"/>
              </a:solidFill>
            </a:endParaRPr>
          </a:p>
        </p:txBody>
      </p:sp>
      <p:sp>
        <p:nvSpPr>
          <p:cNvPr id="340" name="Google Shape;340;p51"/>
          <p:cNvSpPr txBox="1"/>
          <p:nvPr/>
        </p:nvSpPr>
        <p:spPr>
          <a:xfrm>
            <a:off x="142800" y="4337225"/>
            <a:ext cx="8858400" cy="7695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Font typeface="Arial"/>
              <a:buNone/>
            </a:pPr>
            <a:r>
              <a:rPr lang="fr" sz="1200">
                <a:solidFill>
                  <a:schemeClr val="dk1"/>
                </a:solidFill>
              </a:rPr>
              <a:t>Les atterrissements ont été favorisés par les hauts fonds qui se forment dans ce secteur de la rive gauche de l’estuaire, comme l’attestent les cartes anciennes, lesquels sont liés au climat froid de l’époque moderne (Petit Âge Glaciaire).</a:t>
            </a:r>
            <a:endParaRPr sz="1200">
              <a:solidFill>
                <a:schemeClr val="dk1"/>
              </a:solidFill>
            </a:endParaRPr>
          </a:p>
          <a:p>
            <a:pPr indent="0" lvl="0" marL="0" rtl="0" algn="l">
              <a:spcBef>
                <a:spcPts val="0"/>
              </a:spcBef>
              <a:spcAft>
                <a:spcPts val="0"/>
              </a:spcAft>
              <a:buNone/>
            </a:pPr>
            <a:r>
              <a:t/>
            </a:r>
            <a:endParaRPr/>
          </a:p>
        </p:txBody>
      </p:sp>
      <p:sp>
        <p:nvSpPr>
          <p:cNvPr id="341" name="Google Shape;341;p51"/>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2"/>
          <p:cNvSpPr txBox="1"/>
          <p:nvPr/>
        </p:nvSpPr>
        <p:spPr>
          <a:xfrm>
            <a:off x="99600" y="4320000"/>
            <a:ext cx="8944800" cy="68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1- La ruine des petits ports du Haut-Médoc.</a:t>
            </a:r>
            <a:endParaRPr/>
          </a:p>
        </p:txBody>
      </p:sp>
      <p:pic>
        <p:nvPicPr>
          <p:cNvPr descr="/Missions/Missions en cours/Conservatoire du Littoral/Rapport/Illustrations rapport/Partie I/Fig. 52.jpg" id="347" name="Google Shape;347;p52"/>
          <p:cNvPicPr preferRelativeResize="0"/>
          <p:nvPr/>
        </p:nvPicPr>
        <p:blipFill rotWithShape="1">
          <a:blip r:embed="rId3">
            <a:alphaModFix/>
          </a:blip>
          <a:srcRect b="0" l="700" r="690" t="0"/>
          <a:stretch/>
        </p:blipFill>
        <p:spPr>
          <a:xfrm>
            <a:off x="99600" y="702900"/>
            <a:ext cx="4322449" cy="3087729"/>
          </a:xfrm>
          <a:prstGeom prst="rect">
            <a:avLst/>
          </a:prstGeom>
          <a:noFill/>
          <a:ln cap="flat" cmpd="sng" w="9525">
            <a:solidFill>
              <a:srgbClr val="000000"/>
            </a:solidFill>
            <a:prstDash val="solid"/>
            <a:round/>
            <a:headEnd len="sm" w="sm" type="none"/>
            <a:tailEnd len="sm" w="sm" type="none"/>
          </a:ln>
        </p:spPr>
      </p:pic>
      <p:pic>
        <p:nvPicPr>
          <p:cNvPr descr="/Missions/Missions en cours/Conservatoire du Littoral/Rapport/Illustrations rapport/Partie I/Fig. 53.jpg" id="348" name="Google Shape;348;p52"/>
          <p:cNvPicPr preferRelativeResize="0"/>
          <p:nvPr/>
        </p:nvPicPr>
        <p:blipFill rotWithShape="1">
          <a:blip r:embed="rId4">
            <a:alphaModFix/>
          </a:blip>
          <a:srcRect b="0" l="661" r="670" t="0"/>
          <a:stretch/>
        </p:blipFill>
        <p:spPr>
          <a:xfrm>
            <a:off x="4724400" y="691800"/>
            <a:ext cx="4322449" cy="3087756"/>
          </a:xfrm>
          <a:prstGeom prst="rect">
            <a:avLst/>
          </a:prstGeom>
          <a:noFill/>
          <a:ln cap="flat" cmpd="sng" w="9525">
            <a:solidFill>
              <a:srgbClr val="000000"/>
            </a:solidFill>
            <a:prstDash val="solid"/>
            <a:round/>
            <a:headEnd len="sm" w="sm" type="none"/>
            <a:tailEnd len="sm" w="sm" type="none"/>
          </a:ln>
        </p:spPr>
      </p:pic>
      <p:sp>
        <p:nvSpPr>
          <p:cNvPr id="349" name="Google Shape;349;p52"/>
          <p:cNvSpPr txBox="1"/>
          <p:nvPr>
            <p:ph idx="11" type="ftr"/>
          </p:nvPr>
        </p:nvSpPr>
        <p:spPr>
          <a:xfrm>
            <a:off x="99625" y="3806388"/>
            <a:ext cx="4322400" cy="4923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Détail de la carte de Masse de 1724 figurant le moulin et le port de Margaux.</a:t>
            </a:r>
            <a:endParaRPr i="0" sz="1100" u="none" cap="none" strike="noStrike">
              <a:solidFill>
                <a:srgbClr val="000000"/>
              </a:solidFill>
              <a:latin typeface="Arial"/>
              <a:ea typeface="Arial"/>
              <a:cs typeface="Arial"/>
              <a:sym typeface="Arial"/>
            </a:endParaRPr>
          </a:p>
        </p:txBody>
      </p:sp>
      <p:sp>
        <p:nvSpPr>
          <p:cNvPr id="350" name="Google Shape;350;p52"/>
          <p:cNvSpPr/>
          <p:nvPr/>
        </p:nvSpPr>
        <p:spPr>
          <a:xfrm>
            <a:off x="4735825" y="3800863"/>
            <a:ext cx="4308600" cy="4923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Carte d’Etat-Major de 1844 figurant le nouveau port de Margaux. L’ancien a disparu. Seul est mentionné le moulin.</a:t>
            </a:r>
            <a:endParaRPr i="0" sz="1100" u="none" cap="none" strike="noStrike">
              <a:solidFill>
                <a:srgbClr val="000000"/>
              </a:solidFill>
            </a:endParaRPr>
          </a:p>
        </p:txBody>
      </p:sp>
      <p:sp>
        <p:nvSpPr>
          <p:cNvPr id="351" name="Google Shape;351;p52"/>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txBox="1"/>
          <p:nvPr/>
        </p:nvSpPr>
        <p:spPr>
          <a:xfrm>
            <a:off x="99600" y="4320000"/>
            <a:ext cx="8944800" cy="68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2- La bascule du trafic fluvial vers le rail et la perte définitive du rôle économique des berges du Haut-Médoc.</a:t>
            </a:r>
            <a:endParaRPr/>
          </a:p>
        </p:txBody>
      </p:sp>
      <p:pic>
        <p:nvPicPr>
          <p:cNvPr descr="/Missions/Missions achevées/Conservatoire du Littoral/Rapport/Illustrations rapport/Illustrations 2ème partie/Fig. 48.jpg" id="357" name="Google Shape;357;p53"/>
          <p:cNvPicPr preferRelativeResize="0"/>
          <p:nvPr/>
        </p:nvPicPr>
        <p:blipFill rotWithShape="1">
          <a:blip r:embed="rId3">
            <a:alphaModFix/>
          </a:blip>
          <a:srcRect b="0" l="0" r="0" t="0"/>
          <a:stretch/>
        </p:blipFill>
        <p:spPr>
          <a:xfrm>
            <a:off x="100109" y="691800"/>
            <a:ext cx="4319494" cy="3055474"/>
          </a:xfrm>
          <a:prstGeom prst="rect">
            <a:avLst/>
          </a:prstGeom>
          <a:noFill/>
          <a:ln cap="flat" cmpd="sng" w="9525">
            <a:solidFill>
              <a:srgbClr val="000000"/>
            </a:solidFill>
            <a:prstDash val="solid"/>
            <a:round/>
            <a:headEnd len="sm" w="sm" type="none"/>
            <a:tailEnd len="sm" w="sm" type="none"/>
          </a:ln>
        </p:spPr>
      </p:pic>
      <p:pic>
        <p:nvPicPr>
          <p:cNvPr descr="/Missions/Missions achevées/Conservatoire du Littoral/Rapport/Illustrations rapport/Illustrations 2ème partie/Fig. 119.jpg" id="358" name="Google Shape;358;p53"/>
          <p:cNvPicPr preferRelativeResize="0"/>
          <p:nvPr/>
        </p:nvPicPr>
        <p:blipFill rotWithShape="1">
          <a:blip r:embed="rId4">
            <a:alphaModFix/>
          </a:blip>
          <a:srcRect b="0" l="0" r="0" t="0"/>
          <a:stretch/>
        </p:blipFill>
        <p:spPr>
          <a:xfrm>
            <a:off x="4724400" y="691800"/>
            <a:ext cx="4320001" cy="3055469"/>
          </a:xfrm>
          <a:prstGeom prst="rect">
            <a:avLst/>
          </a:prstGeom>
          <a:noFill/>
          <a:ln cap="flat" cmpd="sng" w="9525">
            <a:solidFill>
              <a:srgbClr val="000000"/>
            </a:solidFill>
            <a:prstDash val="solid"/>
            <a:round/>
            <a:headEnd len="sm" w="sm" type="none"/>
            <a:tailEnd len="sm" w="sm" type="none"/>
          </a:ln>
        </p:spPr>
      </p:pic>
      <p:sp>
        <p:nvSpPr>
          <p:cNvPr id="359" name="Google Shape;359;p53"/>
          <p:cNvSpPr txBox="1"/>
          <p:nvPr>
            <p:ph idx="11" type="ftr"/>
          </p:nvPr>
        </p:nvSpPr>
        <p:spPr>
          <a:xfrm>
            <a:off x="101850" y="3748000"/>
            <a:ext cx="4319400" cy="4056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lang="fr">
                <a:latin typeface="Arial"/>
                <a:ea typeface="Arial"/>
                <a:cs typeface="Arial"/>
                <a:sym typeface="Arial"/>
              </a:rPr>
              <a:t>C</a:t>
            </a:r>
            <a:r>
              <a:rPr i="0" lang="fr" sz="1100" u="none" cap="none" strike="noStrike">
                <a:solidFill>
                  <a:srgbClr val="000000"/>
                </a:solidFill>
                <a:latin typeface="Arial"/>
                <a:ea typeface="Arial"/>
                <a:cs typeface="Arial"/>
                <a:sym typeface="Arial"/>
              </a:rPr>
              <a:t>arte du département de la Gironde de 188</a:t>
            </a:r>
            <a:r>
              <a:rPr lang="fr">
                <a:latin typeface="Arial"/>
                <a:ea typeface="Arial"/>
                <a:cs typeface="Arial"/>
                <a:sym typeface="Arial"/>
              </a:rPr>
              <a:t>0</a:t>
            </a:r>
            <a:r>
              <a:rPr i="0" lang="fr" sz="1100" u="none" cap="none" strike="noStrike">
                <a:solidFill>
                  <a:srgbClr val="000000"/>
                </a:solidFill>
                <a:latin typeface="Arial"/>
                <a:ea typeface="Arial"/>
                <a:cs typeface="Arial"/>
                <a:sym typeface="Arial"/>
              </a:rPr>
              <a:t> figurant la proximité des grands châteaux viticoles avec la voie de chemin de fer.</a:t>
            </a:r>
            <a:endParaRPr i="0" sz="1100" u="none" cap="none" strike="noStrike">
              <a:solidFill>
                <a:srgbClr val="000000"/>
              </a:solidFill>
              <a:latin typeface="Arial"/>
              <a:ea typeface="Arial"/>
              <a:cs typeface="Arial"/>
              <a:sym typeface="Arial"/>
            </a:endParaRPr>
          </a:p>
        </p:txBody>
      </p:sp>
      <p:sp>
        <p:nvSpPr>
          <p:cNvPr id="360" name="Google Shape;360;p53"/>
          <p:cNvSpPr/>
          <p:nvPr/>
        </p:nvSpPr>
        <p:spPr>
          <a:xfrm>
            <a:off x="4742825" y="3748000"/>
            <a:ext cx="4301700" cy="5655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lang="fr" sz="1100"/>
              <a:t>L</a:t>
            </a:r>
            <a:r>
              <a:rPr i="0" lang="fr" sz="1100" u="none" cap="none" strike="noStrike">
                <a:solidFill>
                  <a:srgbClr val="000000"/>
                </a:solidFill>
              </a:rPr>
              <a:t>’aménagement du port de Lamarque, au Nord du secteur des îles atterries, et son raccord à la voie ferrée de Bordeaux au Verdon.</a:t>
            </a:r>
            <a:endParaRPr i="0" sz="1100" u="none" cap="none" strike="noStrike">
              <a:solidFill>
                <a:srgbClr val="000000"/>
              </a:solidFill>
            </a:endParaRPr>
          </a:p>
        </p:txBody>
      </p:sp>
      <p:sp>
        <p:nvSpPr>
          <p:cNvPr id="361" name="Google Shape;361;p53"/>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4"/>
          <p:cNvSpPr txBox="1"/>
          <p:nvPr/>
        </p:nvSpPr>
        <p:spPr>
          <a:xfrm>
            <a:off x="99600" y="4320000"/>
            <a:ext cx="8944800" cy="68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3- Les perturbations de la navigation fluviale et l’aménagement du lit du fleuve à partir du XIX</a:t>
            </a:r>
            <a:r>
              <a:rPr baseline="30000" lang="fr"/>
              <a:t>e</a:t>
            </a:r>
            <a:r>
              <a:rPr lang="fr"/>
              <a:t> siècle.</a:t>
            </a:r>
            <a:endParaRPr/>
          </a:p>
        </p:txBody>
      </p:sp>
      <p:pic>
        <p:nvPicPr>
          <p:cNvPr descr="/Missions/Missions en cours/Conservatoire du Littoral/COTECH/COTECH 2/III-3/plan_topo_gironde_1852 - copie.jpg" id="367" name="Google Shape;367;p54"/>
          <p:cNvPicPr preferRelativeResize="0"/>
          <p:nvPr/>
        </p:nvPicPr>
        <p:blipFill rotWithShape="1">
          <a:blip r:embed="rId3">
            <a:alphaModFix/>
          </a:blip>
          <a:srcRect b="-88" l="-70" r="69" t="1875"/>
          <a:stretch/>
        </p:blipFill>
        <p:spPr>
          <a:xfrm>
            <a:off x="3516300" y="691800"/>
            <a:ext cx="5527952" cy="2604099"/>
          </a:xfrm>
          <a:prstGeom prst="rect">
            <a:avLst/>
          </a:prstGeom>
          <a:noFill/>
          <a:ln cap="flat" cmpd="sng" w="9525">
            <a:solidFill>
              <a:srgbClr val="000000"/>
            </a:solidFill>
            <a:prstDash val="solid"/>
            <a:round/>
            <a:headEnd len="sm" w="sm" type="none"/>
            <a:tailEnd len="sm" w="sm" type="none"/>
          </a:ln>
        </p:spPr>
      </p:pic>
      <p:sp>
        <p:nvSpPr>
          <p:cNvPr id="368" name="Google Shape;368;p54"/>
          <p:cNvSpPr txBox="1"/>
          <p:nvPr>
            <p:ph idx="11" type="ftr"/>
          </p:nvPr>
        </p:nvSpPr>
        <p:spPr>
          <a:xfrm>
            <a:off x="3516298" y="3295900"/>
            <a:ext cx="5528100" cy="2520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Plan topographique de la Gironde figurant le projet de l</a:t>
            </a:r>
            <a:r>
              <a:rPr lang="fr">
                <a:latin typeface="Arial"/>
                <a:ea typeface="Arial"/>
                <a:cs typeface="Arial"/>
                <a:sym typeface="Arial"/>
              </a:rPr>
              <a:t>’ingénieur J.-M. Pairier </a:t>
            </a:r>
            <a:r>
              <a:rPr i="0" lang="fr" sz="1100" u="none" cap="none" strike="noStrike">
                <a:solidFill>
                  <a:srgbClr val="000000"/>
                </a:solidFill>
                <a:latin typeface="Arial"/>
                <a:ea typeface="Arial"/>
                <a:cs typeface="Arial"/>
                <a:sym typeface="Arial"/>
              </a:rPr>
              <a:t>(1852).</a:t>
            </a:r>
            <a:endParaRPr i="0" sz="1100" u="none" cap="none" strike="noStrike">
              <a:solidFill>
                <a:srgbClr val="000000"/>
              </a:solidFill>
              <a:latin typeface="Arial"/>
              <a:ea typeface="Arial"/>
              <a:cs typeface="Arial"/>
              <a:sym typeface="Arial"/>
            </a:endParaRPr>
          </a:p>
        </p:txBody>
      </p:sp>
      <p:sp>
        <p:nvSpPr>
          <p:cNvPr id="369" name="Google Shape;369;p54"/>
          <p:cNvSpPr txBox="1"/>
          <p:nvPr/>
        </p:nvSpPr>
        <p:spPr>
          <a:xfrm>
            <a:off x="99625" y="0"/>
            <a:ext cx="8944800" cy="5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dk1"/>
                </a:solidFill>
              </a:rPr>
              <a:t>EN QUOI L’ARCHÉOGÉOGRAPHIE PARTICIPE-T-ELLE DE LA RÉFLEXION SUR LA RÉSILIENCE DES TERRITOIRES ? L’EXEMPLE DE L’ÉTUDE DES RIVES ET PALU DU HAUT-MÉDOC</a:t>
            </a:r>
            <a:endParaRPr b="1">
              <a:solidFill>
                <a:schemeClr val="dk1"/>
              </a:solidFill>
            </a:endParaRPr>
          </a:p>
        </p:txBody>
      </p:sp>
      <p:pic>
        <p:nvPicPr>
          <p:cNvPr id="370" name="Google Shape;370;p54"/>
          <p:cNvPicPr preferRelativeResize="0"/>
          <p:nvPr/>
        </p:nvPicPr>
        <p:blipFill>
          <a:blip r:embed="rId4">
            <a:alphaModFix/>
          </a:blip>
          <a:stretch>
            <a:fillRect/>
          </a:stretch>
        </p:blipFill>
        <p:spPr>
          <a:xfrm>
            <a:off x="99650" y="691800"/>
            <a:ext cx="3310195" cy="2604100"/>
          </a:xfrm>
          <a:prstGeom prst="rect">
            <a:avLst/>
          </a:prstGeom>
          <a:noFill/>
          <a:ln>
            <a:noFill/>
          </a:ln>
        </p:spPr>
      </p:pic>
      <p:sp>
        <p:nvSpPr>
          <p:cNvPr id="371" name="Google Shape;371;p54"/>
          <p:cNvSpPr txBox="1"/>
          <p:nvPr/>
        </p:nvSpPr>
        <p:spPr>
          <a:xfrm>
            <a:off x="164400" y="3295900"/>
            <a:ext cx="3245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t>Croquis d’un plan de digues en pierre destiné à diriger les eaux de la Garonne dans le passage du Bec d’Ambès (projet Wiotte, 1822).</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5"/>
          <p:cNvSpPr txBox="1"/>
          <p:nvPr/>
        </p:nvSpPr>
        <p:spPr>
          <a:xfrm>
            <a:off x="99600" y="4320000"/>
            <a:ext cx="8944800" cy="6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4- Comblement du bras de Macau, rétrécissement de l’estuaire et surexposition à la submersion.</a:t>
            </a:r>
            <a:endParaRPr/>
          </a:p>
        </p:txBody>
      </p:sp>
      <p:pic>
        <p:nvPicPr>
          <p:cNvPr descr="/Users/lavigne/Desktop/N°35—1888-1 copie.jpg" id="377" name="Google Shape;377;p55"/>
          <p:cNvPicPr preferRelativeResize="0"/>
          <p:nvPr/>
        </p:nvPicPr>
        <p:blipFill rotWithShape="1">
          <a:blip r:embed="rId3">
            <a:alphaModFix/>
          </a:blip>
          <a:srcRect b="0" l="0" r="0" t="0"/>
          <a:stretch/>
        </p:blipFill>
        <p:spPr>
          <a:xfrm>
            <a:off x="1213538" y="691800"/>
            <a:ext cx="3086409" cy="3086790"/>
          </a:xfrm>
          <a:prstGeom prst="rect">
            <a:avLst/>
          </a:prstGeom>
          <a:noFill/>
          <a:ln cap="flat" cmpd="sng" w="9525">
            <a:solidFill>
              <a:srgbClr val="000000"/>
            </a:solidFill>
            <a:prstDash val="solid"/>
            <a:round/>
            <a:headEnd len="sm" w="sm" type="none"/>
            <a:tailEnd len="sm" w="sm" type="none"/>
          </a:ln>
        </p:spPr>
      </p:pic>
      <p:pic>
        <p:nvPicPr>
          <p:cNvPr descr="/Users/lavigne/Desktop/IGNF_PVA_1-0__1996.jpg" id="378" name="Google Shape;378;p55"/>
          <p:cNvPicPr preferRelativeResize="0"/>
          <p:nvPr/>
        </p:nvPicPr>
        <p:blipFill rotWithShape="1">
          <a:blip r:embed="rId4">
            <a:alphaModFix/>
          </a:blip>
          <a:srcRect b="0" l="0" r="0" t="0"/>
          <a:stretch/>
        </p:blipFill>
        <p:spPr>
          <a:xfrm>
            <a:off x="4921898" y="693784"/>
            <a:ext cx="3086412" cy="3086816"/>
          </a:xfrm>
          <a:prstGeom prst="rect">
            <a:avLst/>
          </a:prstGeom>
          <a:noFill/>
          <a:ln cap="flat" cmpd="sng" w="9525">
            <a:solidFill>
              <a:srgbClr val="000000"/>
            </a:solidFill>
            <a:prstDash val="solid"/>
            <a:round/>
            <a:headEnd len="sm" w="sm" type="none"/>
            <a:tailEnd len="sm" w="sm" type="none"/>
          </a:ln>
        </p:spPr>
      </p:pic>
      <p:sp>
        <p:nvSpPr>
          <p:cNvPr id="379" name="Google Shape;379;p55"/>
          <p:cNvSpPr txBox="1"/>
          <p:nvPr>
            <p:ph idx="11" type="ftr"/>
          </p:nvPr>
        </p:nvSpPr>
        <p:spPr>
          <a:xfrm>
            <a:off x="1006697" y="3778605"/>
            <a:ext cx="3500100" cy="3711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Détail de l</a:t>
            </a:r>
            <a:r>
              <a:rPr lang="fr">
                <a:latin typeface="Arial"/>
                <a:ea typeface="Arial"/>
                <a:cs typeface="Arial"/>
                <a:sym typeface="Arial"/>
              </a:rPr>
              <a:t>’extrémité sud </a:t>
            </a:r>
            <a:r>
              <a:rPr i="0" lang="fr" sz="1100" u="none" cap="none" strike="noStrike">
                <a:solidFill>
                  <a:srgbClr val="000000"/>
                </a:solidFill>
                <a:latin typeface="Arial"/>
                <a:ea typeface="Arial"/>
                <a:cs typeface="Arial"/>
                <a:sym typeface="Arial"/>
              </a:rPr>
              <a:t>du bras de Macau, d’après la carte du département de la Gironde de 1880.</a:t>
            </a:r>
            <a:endParaRPr i="0" sz="1100" u="none" cap="none" strike="noStrike">
              <a:solidFill>
                <a:srgbClr val="000000"/>
              </a:solidFill>
              <a:latin typeface="Arial"/>
              <a:ea typeface="Arial"/>
              <a:cs typeface="Arial"/>
              <a:sym typeface="Arial"/>
            </a:endParaRPr>
          </a:p>
        </p:txBody>
      </p:sp>
      <p:sp>
        <p:nvSpPr>
          <p:cNvPr id="380" name="Google Shape;380;p55"/>
          <p:cNvSpPr/>
          <p:nvPr/>
        </p:nvSpPr>
        <p:spPr>
          <a:xfrm>
            <a:off x="4792912" y="3778600"/>
            <a:ext cx="3344400" cy="3711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Détail </a:t>
            </a:r>
            <a:r>
              <a:rPr lang="fr" sz="1100">
                <a:solidFill>
                  <a:schemeClr val="dk1"/>
                </a:solidFill>
              </a:rPr>
              <a:t>de l’extrémité sud du bras de Macau, </a:t>
            </a:r>
            <a:r>
              <a:rPr i="0" lang="fr" sz="1100" u="none" cap="none" strike="noStrike">
                <a:solidFill>
                  <a:srgbClr val="000000"/>
                </a:solidFill>
              </a:rPr>
              <a:t>d’après un cliché aérien de 1996.</a:t>
            </a:r>
            <a:endParaRPr i="0" sz="1100" u="none" cap="none" strike="noStrike">
              <a:solidFill>
                <a:srgbClr val="000000"/>
              </a:solidFill>
            </a:endParaRPr>
          </a:p>
        </p:txBody>
      </p:sp>
      <p:sp>
        <p:nvSpPr>
          <p:cNvPr id="381" name="Google Shape;381;p55"/>
          <p:cNvSpPr txBox="1"/>
          <p:nvPr/>
        </p:nvSpPr>
        <p:spPr>
          <a:xfrm>
            <a:off x="99625" y="0"/>
            <a:ext cx="8944800" cy="57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a:solidFill>
                  <a:schemeClr val="dk1"/>
                </a:solidFill>
              </a:rPr>
              <a:t>EN QUOI L’ARCHÉOGÉOGRAPHIE PARTICIPE-T-ELLE DE LA RÉFLEXION SUR LA RÉSILIENCE DES TERRITOIRES ? L’EXEMPLE DE L’ÉTUDE DES RIVES ET PALU DU HAUT-MÉDOC</a:t>
            </a:r>
            <a:endParaRPr b="1">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Une image contenant texte, carte&#10;&#10;Description générée automatiquement" id="387" name="Google Shape;387;p56"/>
          <p:cNvPicPr preferRelativeResize="0"/>
          <p:nvPr/>
        </p:nvPicPr>
        <p:blipFill rotWithShape="1">
          <a:blip r:embed="rId3">
            <a:alphaModFix/>
          </a:blip>
          <a:srcRect b="0" l="0" r="0" t="0"/>
          <a:stretch/>
        </p:blipFill>
        <p:spPr>
          <a:xfrm>
            <a:off x="6204825" y="691800"/>
            <a:ext cx="2664618" cy="3495773"/>
          </a:xfrm>
          <a:prstGeom prst="rect">
            <a:avLst/>
          </a:prstGeom>
          <a:noFill/>
          <a:ln>
            <a:noFill/>
          </a:ln>
        </p:spPr>
      </p:pic>
      <p:pic>
        <p:nvPicPr>
          <p:cNvPr id="388" name="Google Shape;388;p56"/>
          <p:cNvPicPr preferRelativeResize="0"/>
          <p:nvPr/>
        </p:nvPicPr>
        <p:blipFill rotWithShape="1">
          <a:blip r:embed="rId4">
            <a:alphaModFix/>
          </a:blip>
          <a:srcRect b="0" l="0" r="0" t="0"/>
          <a:stretch/>
        </p:blipFill>
        <p:spPr>
          <a:xfrm>
            <a:off x="185722" y="1174905"/>
            <a:ext cx="5776921" cy="3012930"/>
          </a:xfrm>
          <a:prstGeom prst="rect">
            <a:avLst/>
          </a:prstGeom>
          <a:noFill/>
          <a:ln>
            <a:noFill/>
          </a:ln>
        </p:spPr>
      </p:pic>
      <p:sp>
        <p:nvSpPr>
          <p:cNvPr id="389" name="Google Shape;389;p56"/>
          <p:cNvSpPr/>
          <p:nvPr/>
        </p:nvSpPr>
        <p:spPr>
          <a:xfrm>
            <a:off x="2766150" y="982260"/>
            <a:ext cx="3310800" cy="2331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b="0" i="0" lang="fr" sz="800" u="none" cap="none" strike="noStrike">
                <a:solidFill>
                  <a:srgbClr val="000000"/>
                </a:solidFill>
                <a:latin typeface="Calibri"/>
                <a:ea typeface="Calibri"/>
                <a:cs typeface="Calibri"/>
                <a:sym typeface="Calibri"/>
              </a:rPr>
              <a:t>Topographie IGN RGE ALTI 5M           Bathymétrie SHOM MNT COTIER 20M   </a:t>
            </a:r>
            <a:endParaRPr b="0" i="0" sz="800" u="none" cap="none" strike="noStrike">
              <a:solidFill>
                <a:srgbClr val="000000"/>
              </a:solidFill>
              <a:latin typeface="Arial"/>
              <a:ea typeface="Arial"/>
              <a:cs typeface="Arial"/>
              <a:sym typeface="Arial"/>
            </a:endParaRPr>
          </a:p>
        </p:txBody>
      </p:sp>
      <p:cxnSp>
        <p:nvCxnSpPr>
          <p:cNvPr id="390" name="Google Shape;390;p56"/>
          <p:cNvCxnSpPr/>
          <p:nvPr/>
        </p:nvCxnSpPr>
        <p:spPr>
          <a:xfrm flipH="1" rot="10800000">
            <a:off x="7334177" y="1121458"/>
            <a:ext cx="575100" cy="93900"/>
          </a:xfrm>
          <a:prstGeom prst="straightConnector1">
            <a:avLst/>
          </a:prstGeom>
          <a:noFill/>
          <a:ln cap="flat" cmpd="sng" w="9525">
            <a:solidFill>
              <a:srgbClr val="000000"/>
            </a:solidFill>
            <a:prstDash val="solid"/>
            <a:round/>
            <a:headEnd len="sm" w="sm" type="none"/>
            <a:tailEnd len="sm" w="sm" type="none"/>
          </a:ln>
        </p:spPr>
      </p:cxnSp>
      <p:cxnSp>
        <p:nvCxnSpPr>
          <p:cNvPr id="391" name="Google Shape;391;p56"/>
          <p:cNvCxnSpPr/>
          <p:nvPr/>
        </p:nvCxnSpPr>
        <p:spPr>
          <a:xfrm flipH="1" rot="10800000">
            <a:off x="7522705" y="1629475"/>
            <a:ext cx="445200" cy="152400"/>
          </a:xfrm>
          <a:prstGeom prst="straightConnector1">
            <a:avLst/>
          </a:prstGeom>
          <a:noFill/>
          <a:ln cap="flat" cmpd="sng" w="9525">
            <a:solidFill>
              <a:srgbClr val="000000"/>
            </a:solidFill>
            <a:prstDash val="solid"/>
            <a:round/>
            <a:headEnd len="sm" w="sm" type="none"/>
            <a:tailEnd len="sm" w="sm" type="none"/>
          </a:ln>
        </p:spPr>
      </p:cxnSp>
      <p:cxnSp>
        <p:nvCxnSpPr>
          <p:cNvPr id="392" name="Google Shape;392;p56"/>
          <p:cNvCxnSpPr/>
          <p:nvPr/>
        </p:nvCxnSpPr>
        <p:spPr>
          <a:xfrm flipH="1" rot="10800000">
            <a:off x="7829195" y="2233115"/>
            <a:ext cx="383700" cy="192900"/>
          </a:xfrm>
          <a:prstGeom prst="straightConnector1">
            <a:avLst/>
          </a:prstGeom>
          <a:noFill/>
          <a:ln cap="flat" cmpd="sng" w="9525">
            <a:solidFill>
              <a:srgbClr val="000000"/>
            </a:solidFill>
            <a:prstDash val="solid"/>
            <a:round/>
            <a:headEnd len="sm" w="sm" type="none"/>
            <a:tailEnd len="sm" w="sm" type="none"/>
          </a:ln>
        </p:spPr>
      </p:cxnSp>
      <p:cxnSp>
        <p:nvCxnSpPr>
          <p:cNvPr id="393" name="Google Shape;393;p56"/>
          <p:cNvCxnSpPr/>
          <p:nvPr/>
        </p:nvCxnSpPr>
        <p:spPr>
          <a:xfrm flipH="1" rot="10800000">
            <a:off x="8191060" y="2740795"/>
            <a:ext cx="306600" cy="288900"/>
          </a:xfrm>
          <a:prstGeom prst="straightConnector1">
            <a:avLst/>
          </a:prstGeom>
          <a:noFill/>
          <a:ln cap="flat" cmpd="sng" w="9525">
            <a:solidFill>
              <a:srgbClr val="000000"/>
            </a:solidFill>
            <a:prstDash val="solid"/>
            <a:round/>
            <a:headEnd len="sm" w="sm" type="none"/>
            <a:tailEnd len="sm" w="sm" type="none"/>
          </a:ln>
        </p:spPr>
      </p:cxnSp>
      <p:sp>
        <p:nvSpPr>
          <p:cNvPr id="394" name="Google Shape;394;p56"/>
          <p:cNvSpPr/>
          <p:nvPr/>
        </p:nvSpPr>
        <p:spPr>
          <a:xfrm>
            <a:off x="99600" y="4320000"/>
            <a:ext cx="4396200" cy="683400"/>
          </a:xfrm>
          <a:prstGeom prst="rect">
            <a:avLst/>
          </a:prstGeom>
          <a:noFill/>
          <a:ln>
            <a:noFill/>
          </a:ln>
        </p:spPr>
        <p:txBody>
          <a:bodyPr anchorCtr="0" anchor="t" bIns="33750" lIns="67500" spcFirstLastPara="1" rIns="67500" wrap="square" tIns="33750">
            <a:noAutofit/>
          </a:bodyPr>
          <a:lstStyle/>
          <a:p>
            <a:pPr indent="0" lvl="0" marL="0" marR="0" rtl="0" algn="just">
              <a:lnSpc>
                <a:spcPct val="100000"/>
              </a:lnSpc>
              <a:spcBef>
                <a:spcPts val="0"/>
              </a:spcBef>
              <a:spcAft>
                <a:spcPts val="0"/>
              </a:spcAft>
              <a:buNone/>
            </a:pPr>
            <a:r>
              <a:rPr i="0" lang="fr" sz="1100" u="none" cap="none" strike="noStrike">
                <a:solidFill>
                  <a:srgbClr val="000000"/>
                </a:solidFill>
              </a:rPr>
              <a:t>Les profils en magenta </a:t>
            </a:r>
            <a:r>
              <a:rPr i="0" lang="fr" sz="1100" u="none" cap="none" strike="noStrike">
                <a:solidFill>
                  <a:srgbClr val="000000"/>
                </a:solidFill>
              </a:rPr>
              <a:t>sont établis d’après les données de l’IGN (RGE ALTI 5M). Ils </a:t>
            </a:r>
            <a:r>
              <a:rPr i="0" lang="fr" sz="1100" u="none" cap="none" strike="noStrike">
                <a:solidFill>
                  <a:srgbClr val="000000"/>
                </a:solidFill>
              </a:rPr>
              <a:t>permettent d’évaluer la largeur du fleuve en eau. </a:t>
            </a:r>
            <a:r>
              <a:rPr lang="fr" sz="1100"/>
              <a:t>On constate que l</a:t>
            </a:r>
            <a:r>
              <a:rPr i="0" lang="fr" sz="1100" u="none" cap="none" strike="noStrike">
                <a:solidFill>
                  <a:srgbClr val="000000"/>
                </a:solidFill>
              </a:rPr>
              <a:t>a largeur fluviale est presque deux fois moindre vers Labarde que vers Beychevelle.</a:t>
            </a:r>
            <a:endParaRPr i="0" sz="1100" u="none" cap="none" strike="noStrike">
              <a:solidFill>
                <a:srgbClr val="000000"/>
              </a:solidFill>
            </a:endParaRPr>
          </a:p>
        </p:txBody>
      </p:sp>
      <p:sp>
        <p:nvSpPr>
          <p:cNvPr id="395" name="Google Shape;395;p56"/>
          <p:cNvSpPr/>
          <p:nvPr/>
        </p:nvSpPr>
        <p:spPr>
          <a:xfrm>
            <a:off x="4648200" y="4320000"/>
            <a:ext cx="4396200" cy="683400"/>
          </a:xfrm>
          <a:prstGeom prst="rect">
            <a:avLst/>
          </a:prstGeom>
          <a:noFill/>
          <a:ln>
            <a:noFill/>
          </a:ln>
        </p:spPr>
        <p:txBody>
          <a:bodyPr anchorCtr="0" anchor="t" bIns="33750" lIns="67500" spcFirstLastPara="1" rIns="67500" wrap="square" tIns="33750">
            <a:noAutofit/>
          </a:bodyPr>
          <a:lstStyle/>
          <a:p>
            <a:pPr indent="0" lvl="0" marL="0" marR="0" rtl="0" algn="just">
              <a:lnSpc>
                <a:spcPct val="100000"/>
              </a:lnSpc>
              <a:spcBef>
                <a:spcPts val="0"/>
              </a:spcBef>
              <a:spcAft>
                <a:spcPts val="0"/>
              </a:spcAft>
              <a:buNone/>
            </a:pPr>
            <a:r>
              <a:rPr i="0" lang="fr" sz="1100" u="none" cap="none" strike="noStrike">
                <a:solidFill>
                  <a:srgbClr val="000000"/>
                </a:solidFill>
              </a:rPr>
              <a:t>Les profils en rouge sont établis à partir du modèle bathymétrique du SHOM. Ils permettent d’identifier le chenal de navigation (prof. -10 à -12 m). On observe la faible profondeur du bras de Macau et globalement un rétrécissement significatif de la surface en eau.</a:t>
            </a:r>
            <a:endParaRPr i="0" sz="1100" u="none" cap="none" strike="noStrike">
              <a:solidFill>
                <a:srgbClr val="000000"/>
              </a:solidFill>
            </a:endParaRPr>
          </a:p>
        </p:txBody>
      </p:sp>
      <p:sp>
        <p:nvSpPr>
          <p:cNvPr id="396" name="Google Shape;396;p56"/>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57"/>
          <p:cNvPicPr preferRelativeResize="0"/>
          <p:nvPr/>
        </p:nvPicPr>
        <p:blipFill rotWithShape="1">
          <a:blip r:embed="rId3">
            <a:alphaModFix/>
          </a:blip>
          <a:srcRect b="0" l="0" r="0" t="0"/>
          <a:stretch/>
        </p:blipFill>
        <p:spPr>
          <a:xfrm>
            <a:off x="1197726" y="691799"/>
            <a:ext cx="6748551" cy="3379800"/>
          </a:xfrm>
          <a:prstGeom prst="rect">
            <a:avLst/>
          </a:prstGeom>
          <a:noFill/>
          <a:ln>
            <a:noFill/>
          </a:ln>
        </p:spPr>
      </p:pic>
      <p:sp>
        <p:nvSpPr>
          <p:cNvPr id="402" name="Google Shape;402;p57"/>
          <p:cNvSpPr/>
          <p:nvPr/>
        </p:nvSpPr>
        <p:spPr>
          <a:xfrm>
            <a:off x="635400" y="4035150"/>
            <a:ext cx="7873200" cy="324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Vue volumétrique de l’altimétrie vers les îles Vincent et Fumadelle (la vue est prise depuis le Nord en direction du Sud).</a:t>
            </a:r>
            <a:endParaRPr i="0" sz="1100" u="none" cap="none" strike="noStrike">
              <a:solidFill>
                <a:srgbClr val="000000"/>
              </a:solidFill>
            </a:endParaRPr>
          </a:p>
        </p:txBody>
      </p:sp>
      <p:sp>
        <p:nvSpPr>
          <p:cNvPr id="403" name="Google Shape;403;p57"/>
          <p:cNvSpPr txBox="1"/>
          <p:nvPr/>
        </p:nvSpPr>
        <p:spPr>
          <a:xfrm>
            <a:off x="99600" y="4320000"/>
            <a:ext cx="8944800" cy="6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5- L’endiguement des berges et la rupture de la trajectoire historique de la palu.</a:t>
            </a:r>
            <a:endParaRPr/>
          </a:p>
        </p:txBody>
      </p:sp>
      <p:sp>
        <p:nvSpPr>
          <p:cNvPr id="404" name="Google Shape;404;p57"/>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40"/>
          <p:cNvPicPr preferRelativeResize="0"/>
          <p:nvPr/>
        </p:nvPicPr>
        <p:blipFill>
          <a:blip r:embed="rId3">
            <a:alphaModFix/>
          </a:blip>
          <a:stretch>
            <a:fillRect/>
          </a:stretch>
        </p:blipFill>
        <p:spPr>
          <a:xfrm>
            <a:off x="2867038" y="177225"/>
            <a:ext cx="2138685" cy="1604025"/>
          </a:xfrm>
          <a:prstGeom prst="rect">
            <a:avLst/>
          </a:prstGeom>
          <a:noFill/>
          <a:ln cap="flat" cmpd="sng" w="9525">
            <a:solidFill>
              <a:schemeClr val="dk2"/>
            </a:solidFill>
            <a:prstDash val="solid"/>
            <a:round/>
            <a:headEnd len="sm" w="sm" type="none"/>
            <a:tailEnd len="sm" w="sm" type="none"/>
          </a:ln>
        </p:spPr>
      </p:pic>
      <p:pic>
        <p:nvPicPr>
          <p:cNvPr id="243" name="Google Shape;243;p40"/>
          <p:cNvPicPr preferRelativeResize="0"/>
          <p:nvPr/>
        </p:nvPicPr>
        <p:blipFill>
          <a:blip r:embed="rId4">
            <a:alphaModFix/>
          </a:blip>
          <a:stretch>
            <a:fillRect/>
          </a:stretch>
        </p:blipFill>
        <p:spPr>
          <a:xfrm>
            <a:off x="5092200" y="172625"/>
            <a:ext cx="3935566" cy="4798251"/>
          </a:xfrm>
          <a:prstGeom prst="rect">
            <a:avLst/>
          </a:prstGeom>
          <a:noFill/>
          <a:ln cap="flat" cmpd="sng" w="9525">
            <a:solidFill>
              <a:schemeClr val="dk2"/>
            </a:solidFill>
            <a:prstDash val="solid"/>
            <a:round/>
            <a:headEnd len="sm" w="sm" type="none"/>
            <a:tailEnd len="sm" w="sm" type="none"/>
          </a:ln>
        </p:spPr>
      </p:pic>
      <p:sp>
        <p:nvSpPr>
          <p:cNvPr id="244" name="Google Shape;244;p40"/>
          <p:cNvSpPr txBox="1"/>
          <p:nvPr/>
        </p:nvSpPr>
        <p:spPr>
          <a:xfrm>
            <a:off x="116225" y="177225"/>
            <a:ext cx="2664300" cy="794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fr" sz="1200">
                <a:solidFill>
                  <a:schemeClr val="dk1"/>
                </a:solidFill>
              </a:rPr>
              <a:t>« </a:t>
            </a:r>
            <a:r>
              <a:rPr i="1" lang="fr" sz="1200">
                <a:solidFill>
                  <a:schemeClr val="dk1"/>
                </a:solidFill>
              </a:rPr>
              <a:t>Seul le recul de l’histoire nous montre ce qui est évident </a:t>
            </a:r>
            <a:r>
              <a:rPr lang="fr" sz="1200">
                <a:solidFill>
                  <a:schemeClr val="dk1"/>
                </a:solidFill>
              </a:rPr>
              <a:t>».</a:t>
            </a:r>
            <a:endParaRPr sz="1200">
              <a:solidFill>
                <a:schemeClr val="dk1"/>
              </a:solidFill>
            </a:endParaRPr>
          </a:p>
          <a:p>
            <a:pPr indent="0" lvl="0" marL="0" rtl="0" algn="r">
              <a:lnSpc>
                <a:spcPct val="115000"/>
              </a:lnSpc>
              <a:spcBef>
                <a:spcPts val="0"/>
              </a:spcBef>
              <a:spcAft>
                <a:spcPts val="0"/>
              </a:spcAft>
              <a:buNone/>
            </a:pPr>
            <a:r>
              <a:rPr lang="fr" sz="1200">
                <a:solidFill>
                  <a:schemeClr val="dk1"/>
                </a:solidFill>
                <a:highlight>
                  <a:srgbClr val="FFFFFF"/>
                </a:highlight>
              </a:rPr>
              <a:t>Hannah Arendt</a:t>
            </a:r>
            <a:endParaRPr/>
          </a:p>
        </p:txBody>
      </p:sp>
      <p:pic>
        <p:nvPicPr>
          <p:cNvPr id="245" name="Google Shape;245;p40"/>
          <p:cNvPicPr preferRelativeResize="0"/>
          <p:nvPr/>
        </p:nvPicPr>
        <p:blipFill>
          <a:blip r:embed="rId5">
            <a:alphaModFix/>
          </a:blip>
          <a:stretch>
            <a:fillRect/>
          </a:stretch>
        </p:blipFill>
        <p:spPr>
          <a:xfrm>
            <a:off x="2867035" y="3362250"/>
            <a:ext cx="2138691" cy="1604018"/>
          </a:xfrm>
          <a:prstGeom prst="rect">
            <a:avLst/>
          </a:prstGeom>
          <a:noFill/>
          <a:ln cap="flat" cmpd="sng" w="9525">
            <a:solidFill>
              <a:schemeClr val="dk2"/>
            </a:solidFill>
            <a:prstDash val="solid"/>
            <a:round/>
            <a:headEnd len="sm" w="sm" type="none"/>
            <a:tailEnd len="sm" w="sm" type="none"/>
          </a:ln>
        </p:spPr>
      </p:pic>
      <p:pic>
        <p:nvPicPr>
          <p:cNvPr id="246" name="Google Shape;246;p40"/>
          <p:cNvPicPr preferRelativeResize="0"/>
          <p:nvPr/>
        </p:nvPicPr>
        <p:blipFill>
          <a:blip r:embed="rId6">
            <a:alphaModFix/>
          </a:blip>
          <a:stretch>
            <a:fillRect/>
          </a:stretch>
        </p:blipFill>
        <p:spPr>
          <a:xfrm>
            <a:off x="2867038" y="1858851"/>
            <a:ext cx="2138685" cy="1425800"/>
          </a:xfrm>
          <a:prstGeom prst="rect">
            <a:avLst/>
          </a:prstGeom>
          <a:noFill/>
          <a:ln cap="flat" cmpd="sng" w="9525">
            <a:solidFill>
              <a:schemeClr val="dk2"/>
            </a:solidFill>
            <a:prstDash val="solid"/>
            <a:round/>
            <a:headEnd len="sm" w="sm" type="none"/>
            <a:tailEnd len="sm" w="sm" type="none"/>
          </a:ln>
        </p:spPr>
      </p:pic>
      <p:pic>
        <p:nvPicPr>
          <p:cNvPr id="247" name="Google Shape;247;p40"/>
          <p:cNvPicPr preferRelativeResize="0"/>
          <p:nvPr/>
        </p:nvPicPr>
        <p:blipFill>
          <a:blip r:embed="rId7">
            <a:alphaModFix/>
          </a:blip>
          <a:stretch>
            <a:fillRect/>
          </a:stretch>
        </p:blipFill>
        <p:spPr>
          <a:xfrm>
            <a:off x="116213" y="1103500"/>
            <a:ext cx="2664371" cy="38673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8"/>
          <p:cNvPicPr preferRelativeResize="0"/>
          <p:nvPr/>
        </p:nvPicPr>
        <p:blipFill>
          <a:blip r:embed="rId3">
            <a:alphaModFix/>
          </a:blip>
          <a:stretch>
            <a:fillRect/>
          </a:stretch>
        </p:blipFill>
        <p:spPr>
          <a:xfrm>
            <a:off x="2000250" y="691800"/>
            <a:ext cx="5143501" cy="1678750"/>
          </a:xfrm>
          <a:prstGeom prst="rect">
            <a:avLst/>
          </a:prstGeom>
          <a:noFill/>
          <a:ln cap="flat" cmpd="sng" w="9525">
            <a:solidFill>
              <a:schemeClr val="dk1"/>
            </a:solidFill>
            <a:prstDash val="solid"/>
            <a:round/>
            <a:headEnd len="sm" w="sm" type="none"/>
            <a:tailEnd len="sm" w="sm" type="none"/>
          </a:ln>
        </p:spPr>
      </p:pic>
      <p:sp>
        <p:nvSpPr>
          <p:cNvPr id="410" name="Google Shape;410;p58"/>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pic>
        <p:nvPicPr>
          <p:cNvPr id="411" name="Google Shape;411;p58"/>
          <p:cNvPicPr preferRelativeResize="0"/>
          <p:nvPr/>
        </p:nvPicPr>
        <p:blipFill>
          <a:blip r:embed="rId4">
            <a:alphaModFix/>
          </a:blip>
          <a:stretch>
            <a:fillRect/>
          </a:stretch>
        </p:blipFill>
        <p:spPr>
          <a:xfrm>
            <a:off x="2000250" y="2423591"/>
            <a:ext cx="5143501" cy="258010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Missions/Missions en cours/Conservatoire du Littoral/Rapport/Illustrations rapport/Partie I/Fig. 61.jpg" id="416" name="Google Shape;416;p59"/>
          <p:cNvPicPr preferRelativeResize="0"/>
          <p:nvPr/>
        </p:nvPicPr>
        <p:blipFill rotWithShape="1">
          <a:blip r:embed="rId3">
            <a:alphaModFix/>
          </a:blip>
          <a:srcRect b="0" l="8745" r="8753" t="0"/>
          <a:stretch/>
        </p:blipFill>
        <p:spPr>
          <a:xfrm>
            <a:off x="99600" y="691800"/>
            <a:ext cx="4319999" cy="3085931"/>
          </a:xfrm>
          <a:prstGeom prst="rect">
            <a:avLst/>
          </a:prstGeom>
          <a:noFill/>
          <a:ln cap="flat" cmpd="sng" w="9525">
            <a:solidFill>
              <a:srgbClr val="000000"/>
            </a:solidFill>
            <a:prstDash val="solid"/>
            <a:round/>
            <a:headEnd len="sm" w="sm" type="none"/>
            <a:tailEnd len="sm" w="sm" type="none"/>
          </a:ln>
        </p:spPr>
      </p:pic>
      <p:sp>
        <p:nvSpPr>
          <p:cNvPr id="417" name="Google Shape;417;p59"/>
          <p:cNvSpPr txBox="1"/>
          <p:nvPr>
            <p:ph idx="11" type="ftr"/>
          </p:nvPr>
        </p:nvSpPr>
        <p:spPr>
          <a:xfrm>
            <a:off x="88700" y="3793725"/>
            <a:ext cx="4320000" cy="3852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Groupe de champs surélevés entre le marais de Labarde</a:t>
            </a:r>
            <a:r>
              <a:rPr lang="fr" sz="1100">
                <a:solidFill>
                  <a:srgbClr val="000000"/>
                </a:solidFill>
                <a:latin typeface="Arial"/>
                <a:ea typeface="Arial"/>
                <a:cs typeface="Arial"/>
                <a:sym typeface="Arial"/>
              </a:rPr>
              <a:t> et </a:t>
            </a:r>
            <a:r>
              <a:rPr i="0" lang="fr" sz="1100" u="none" cap="none" strike="noStrike">
                <a:solidFill>
                  <a:srgbClr val="000000"/>
                </a:solidFill>
                <a:latin typeface="Arial"/>
                <a:ea typeface="Arial"/>
                <a:cs typeface="Arial"/>
                <a:sym typeface="Arial"/>
              </a:rPr>
              <a:t>Cantenac et l’île des vaches</a:t>
            </a:r>
            <a:r>
              <a:rPr lang="fr" sz="1100">
                <a:solidFill>
                  <a:srgbClr val="000000"/>
                </a:solidFill>
                <a:latin typeface="Arial"/>
                <a:ea typeface="Arial"/>
                <a:cs typeface="Arial"/>
                <a:sym typeface="Arial"/>
              </a:rPr>
              <a:t> (Source :</a:t>
            </a:r>
            <a:r>
              <a:rPr i="0" lang="fr" sz="1100" u="none" cap="none" strike="noStrike">
                <a:solidFill>
                  <a:srgbClr val="000000"/>
                </a:solidFill>
                <a:latin typeface="Arial"/>
                <a:ea typeface="Arial"/>
                <a:cs typeface="Arial"/>
                <a:sym typeface="Arial"/>
              </a:rPr>
              <a:t> RGE ALTI de l’IGN).</a:t>
            </a:r>
            <a:endParaRPr i="0" sz="1100" u="none" cap="none" strike="noStrike">
              <a:solidFill>
                <a:srgbClr val="000000"/>
              </a:solidFill>
              <a:latin typeface="Arial"/>
              <a:ea typeface="Arial"/>
              <a:cs typeface="Arial"/>
              <a:sym typeface="Arial"/>
            </a:endParaRPr>
          </a:p>
        </p:txBody>
      </p:sp>
      <p:pic>
        <p:nvPicPr>
          <p:cNvPr descr="/Missions/Missions en cours/Conservatoire du Littoral/Rapport/Illustrations rapport/Partie I/Fig. 63.jpg" id="418" name="Google Shape;418;p59"/>
          <p:cNvPicPr preferRelativeResize="0"/>
          <p:nvPr/>
        </p:nvPicPr>
        <p:blipFill rotWithShape="1">
          <a:blip r:embed="rId4">
            <a:alphaModFix/>
          </a:blip>
          <a:srcRect b="0" l="0" r="0" t="0"/>
          <a:stretch/>
        </p:blipFill>
        <p:spPr>
          <a:xfrm>
            <a:off x="4724400" y="691800"/>
            <a:ext cx="4320000" cy="3085925"/>
          </a:xfrm>
          <a:prstGeom prst="rect">
            <a:avLst/>
          </a:prstGeom>
          <a:noFill/>
          <a:ln cap="flat" cmpd="sng" w="9525">
            <a:solidFill>
              <a:srgbClr val="000000"/>
            </a:solidFill>
            <a:prstDash val="solid"/>
            <a:round/>
            <a:headEnd len="sm" w="sm" type="none"/>
            <a:tailEnd len="sm" w="sm" type="none"/>
          </a:ln>
        </p:spPr>
      </p:pic>
      <p:sp>
        <p:nvSpPr>
          <p:cNvPr id="419" name="Google Shape;419;p59"/>
          <p:cNvSpPr txBox="1"/>
          <p:nvPr>
            <p:ph idx="11" type="ftr"/>
          </p:nvPr>
        </p:nvSpPr>
        <p:spPr>
          <a:xfrm>
            <a:off x="4724400" y="3768475"/>
            <a:ext cx="4320000" cy="3852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Groupe de champs surélevés anciens à Piliwa, à l’extrême ouest de la Guyane française (à droite).</a:t>
            </a:r>
            <a:endParaRPr i="0" sz="1100" u="none" cap="none" strike="noStrike">
              <a:solidFill>
                <a:srgbClr val="000000"/>
              </a:solidFill>
              <a:latin typeface="Arial"/>
              <a:ea typeface="Arial"/>
              <a:cs typeface="Arial"/>
              <a:sym typeface="Arial"/>
            </a:endParaRPr>
          </a:p>
        </p:txBody>
      </p:sp>
      <p:sp>
        <p:nvSpPr>
          <p:cNvPr id="420" name="Google Shape;420;p59"/>
          <p:cNvSpPr txBox="1"/>
          <p:nvPr/>
        </p:nvSpPr>
        <p:spPr>
          <a:xfrm>
            <a:off x="99600" y="4320000"/>
            <a:ext cx="8944800" cy="6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5- L’endiguement des berges et la rupture de la trajectoire historique de la palu.</a:t>
            </a:r>
            <a:endParaRPr/>
          </a:p>
        </p:txBody>
      </p:sp>
      <p:sp>
        <p:nvSpPr>
          <p:cNvPr id="421" name="Google Shape;421;p59"/>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0"/>
          <p:cNvSpPr txBox="1"/>
          <p:nvPr>
            <p:ph idx="11" type="ftr"/>
          </p:nvPr>
        </p:nvSpPr>
        <p:spPr>
          <a:xfrm>
            <a:off x="88700" y="3743325"/>
            <a:ext cx="4320000" cy="652800"/>
          </a:xfrm>
          <a:prstGeom prst="rect">
            <a:avLst/>
          </a:prstGeom>
          <a:noFill/>
          <a:ln>
            <a:noFill/>
          </a:ln>
        </p:spPr>
        <p:txBody>
          <a:bodyPr anchorCtr="0" anchor="t" bIns="33750" lIns="67500" spcFirstLastPara="1" rIns="67500" wrap="square" tIns="33750">
            <a:noAutofit/>
          </a:bodyPr>
          <a:lstStyle/>
          <a:p>
            <a:pPr indent="0" lvl="0" marL="0" rtl="0" algn="ctr">
              <a:spcBef>
                <a:spcPts val="0"/>
              </a:spcBef>
              <a:spcAft>
                <a:spcPts val="0"/>
              </a:spcAft>
              <a:buClr>
                <a:schemeClr val="dk1"/>
              </a:buClr>
              <a:buSzPts val="1100"/>
              <a:buFont typeface="Calibri"/>
              <a:buNone/>
            </a:pPr>
            <a:r>
              <a:rPr i="1" lang="fr" sz="1100">
                <a:solidFill>
                  <a:schemeClr val="dk1"/>
                </a:solidFill>
                <a:latin typeface="Arial"/>
                <a:ea typeface="Arial"/>
                <a:cs typeface="Arial"/>
                <a:sym typeface="Arial"/>
              </a:rPr>
              <a:t>Carte des envions de Blaye, isle vis-à-vis et du fort de Médoc</a:t>
            </a:r>
            <a:r>
              <a:rPr lang="fr" sz="1100">
                <a:solidFill>
                  <a:schemeClr val="dk1"/>
                </a:solidFill>
                <a:latin typeface="Arial"/>
                <a:ea typeface="Arial"/>
                <a:cs typeface="Arial"/>
                <a:sym typeface="Arial"/>
              </a:rPr>
              <a:t> de 1751 (détail). Au sud du fort médoc, la carte port la mention « prairies inondées à toutes les grandes marées ».</a:t>
            </a:r>
            <a:endParaRPr i="0" sz="1100" u="none" cap="none" strike="noStrike">
              <a:solidFill>
                <a:srgbClr val="000000"/>
              </a:solidFill>
              <a:latin typeface="Arial"/>
              <a:ea typeface="Arial"/>
              <a:cs typeface="Arial"/>
              <a:sym typeface="Arial"/>
            </a:endParaRPr>
          </a:p>
        </p:txBody>
      </p:sp>
      <p:sp>
        <p:nvSpPr>
          <p:cNvPr id="427" name="Google Shape;427;p60"/>
          <p:cNvSpPr txBox="1"/>
          <p:nvPr/>
        </p:nvSpPr>
        <p:spPr>
          <a:xfrm>
            <a:off x="99600" y="4320000"/>
            <a:ext cx="8944800" cy="6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5- L’endiguement des berges et la rupture de la trajectoire historique de la palu.</a:t>
            </a:r>
            <a:endParaRPr/>
          </a:p>
        </p:txBody>
      </p:sp>
      <p:pic>
        <p:nvPicPr>
          <p:cNvPr descr="/Missions/Missions en cours/Conservatoire du Littoral/Rapport/Illustrations rapport/Partie I/Fig. 65.jpg" id="428" name="Google Shape;428;p60"/>
          <p:cNvPicPr preferRelativeResize="0"/>
          <p:nvPr/>
        </p:nvPicPr>
        <p:blipFill rotWithShape="1">
          <a:blip r:embed="rId3">
            <a:alphaModFix/>
          </a:blip>
          <a:srcRect b="0" l="544" r="544" t="0"/>
          <a:stretch/>
        </p:blipFill>
        <p:spPr>
          <a:xfrm>
            <a:off x="86752" y="696825"/>
            <a:ext cx="4323899" cy="3085924"/>
          </a:xfrm>
          <a:prstGeom prst="rect">
            <a:avLst/>
          </a:prstGeom>
          <a:noFill/>
          <a:ln cap="flat" cmpd="sng" w="9525">
            <a:solidFill>
              <a:srgbClr val="000000"/>
            </a:solidFill>
            <a:prstDash val="solid"/>
            <a:round/>
            <a:headEnd len="sm" w="sm" type="none"/>
            <a:tailEnd len="sm" w="sm" type="none"/>
          </a:ln>
        </p:spPr>
      </p:pic>
      <p:pic>
        <p:nvPicPr>
          <p:cNvPr descr="/Missions/Missions en cours/Conservatoire du Littoral/Rapport/Illustrations rapport/Partie I/Fig. 66.jpg" id="429" name="Google Shape;429;p60"/>
          <p:cNvPicPr preferRelativeResize="0"/>
          <p:nvPr/>
        </p:nvPicPr>
        <p:blipFill rotWithShape="1">
          <a:blip r:embed="rId4">
            <a:alphaModFix/>
          </a:blip>
          <a:srcRect b="0" l="0" r="0" t="0"/>
          <a:stretch/>
        </p:blipFill>
        <p:spPr>
          <a:xfrm>
            <a:off x="5406951" y="696824"/>
            <a:ext cx="2794387" cy="3085925"/>
          </a:xfrm>
          <a:prstGeom prst="rect">
            <a:avLst/>
          </a:prstGeom>
          <a:noFill/>
          <a:ln cap="flat" cmpd="sng" w="9525">
            <a:solidFill>
              <a:srgbClr val="000000"/>
            </a:solidFill>
            <a:prstDash val="solid"/>
            <a:round/>
            <a:headEnd len="sm" w="sm" type="none"/>
            <a:tailEnd len="sm" w="sm" type="none"/>
          </a:ln>
        </p:spPr>
      </p:pic>
      <p:sp>
        <p:nvSpPr>
          <p:cNvPr id="430" name="Google Shape;430;p60"/>
          <p:cNvSpPr/>
          <p:nvPr/>
        </p:nvSpPr>
        <p:spPr>
          <a:xfrm>
            <a:off x="5406950" y="3782750"/>
            <a:ext cx="2794500" cy="3711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Localisation des champs surélevés en rive gauche de l’estuaire.</a:t>
            </a:r>
            <a:endParaRPr i="0" sz="1100" u="none" cap="none" strike="noStrike">
              <a:solidFill>
                <a:srgbClr val="000000"/>
              </a:solidFill>
            </a:endParaRPr>
          </a:p>
        </p:txBody>
      </p:sp>
      <p:sp>
        <p:nvSpPr>
          <p:cNvPr id="431" name="Google Shape;431;p60"/>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1"/>
          <p:cNvPicPr preferRelativeResize="0"/>
          <p:nvPr/>
        </p:nvPicPr>
        <p:blipFill rotWithShape="1">
          <a:blip r:embed="rId3">
            <a:alphaModFix/>
          </a:blip>
          <a:srcRect b="0" l="0" r="0" t="0"/>
          <a:stretch/>
        </p:blipFill>
        <p:spPr>
          <a:xfrm>
            <a:off x="1197726" y="691799"/>
            <a:ext cx="6748551" cy="3379800"/>
          </a:xfrm>
          <a:prstGeom prst="rect">
            <a:avLst/>
          </a:prstGeom>
          <a:noFill/>
          <a:ln>
            <a:noFill/>
          </a:ln>
        </p:spPr>
      </p:pic>
      <p:sp>
        <p:nvSpPr>
          <p:cNvPr id="437" name="Google Shape;437;p61"/>
          <p:cNvSpPr/>
          <p:nvPr/>
        </p:nvSpPr>
        <p:spPr>
          <a:xfrm>
            <a:off x="635400" y="4035150"/>
            <a:ext cx="7873200" cy="3240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Vue volumétrique de l’altimétrie vers les îles Vincent et Fumadelle (la vue est prise depuis le Nord en direction du Sud).</a:t>
            </a:r>
            <a:endParaRPr i="0" sz="1100" u="none" cap="none" strike="noStrike">
              <a:solidFill>
                <a:srgbClr val="000000"/>
              </a:solidFill>
            </a:endParaRPr>
          </a:p>
        </p:txBody>
      </p:sp>
      <p:sp>
        <p:nvSpPr>
          <p:cNvPr id="438" name="Google Shape;438;p61"/>
          <p:cNvSpPr txBox="1"/>
          <p:nvPr/>
        </p:nvSpPr>
        <p:spPr>
          <a:xfrm>
            <a:off x="99600" y="4320000"/>
            <a:ext cx="8944800" cy="6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u="sng"/>
              <a:t>Bifurcations, effet domino et héritages durables des aménagements anciens dans le présent :</a:t>
            </a:r>
            <a:r>
              <a:rPr lang="fr"/>
              <a:t> </a:t>
            </a:r>
            <a:endParaRPr/>
          </a:p>
          <a:p>
            <a:pPr indent="0" lvl="0" marL="0" rtl="0" algn="ctr">
              <a:spcBef>
                <a:spcPts val="0"/>
              </a:spcBef>
              <a:spcAft>
                <a:spcPts val="0"/>
              </a:spcAft>
              <a:buNone/>
            </a:pPr>
            <a:r>
              <a:rPr lang="fr"/>
              <a:t>5- L’endiguement des berges et la rupture de la trajectoire historique de la palu.</a:t>
            </a:r>
            <a:endParaRPr/>
          </a:p>
        </p:txBody>
      </p:sp>
      <p:sp>
        <p:nvSpPr>
          <p:cNvPr id="439" name="Google Shape;439;p61"/>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Missions/Missions en cours/Conservatoire du Littoral/Rapport/Illustrations rapport/Partie I/Fig. 60.jpg" id="444" name="Google Shape;444;p62"/>
          <p:cNvPicPr preferRelativeResize="0"/>
          <p:nvPr/>
        </p:nvPicPr>
        <p:blipFill rotWithShape="1">
          <a:blip r:embed="rId3">
            <a:alphaModFix/>
          </a:blip>
          <a:srcRect b="0" l="0" r="0" t="0"/>
          <a:stretch/>
        </p:blipFill>
        <p:spPr>
          <a:xfrm>
            <a:off x="5497402" y="684947"/>
            <a:ext cx="3546988" cy="2574182"/>
          </a:xfrm>
          <a:prstGeom prst="rect">
            <a:avLst/>
          </a:prstGeom>
          <a:noFill/>
          <a:ln cap="flat" cmpd="sng" w="9525">
            <a:solidFill>
              <a:srgbClr val="000000"/>
            </a:solidFill>
            <a:prstDash val="solid"/>
            <a:round/>
            <a:headEnd len="sm" w="sm" type="none"/>
            <a:tailEnd len="sm" w="sm" type="none"/>
          </a:ln>
        </p:spPr>
      </p:pic>
      <p:sp>
        <p:nvSpPr>
          <p:cNvPr id="445" name="Google Shape;445;p62"/>
          <p:cNvSpPr/>
          <p:nvPr/>
        </p:nvSpPr>
        <p:spPr>
          <a:xfrm>
            <a:off x="5498500" y="3259124"/>
            <a:ext cx="3544800" cy="62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i="0" lang="fr" sz="1100" u="none" cap="none" strike="noStrike">
                <a:solidFill>
                  <a:srgbClr val="000000"/>
                </a:solidFill>
              </a:rPr>
              <a:t>Vue volumétrique de l’altimétrie vers les îles Vincent et Fumadelle (la vue est prise d</a:t>
            </a:r>
            <a:r>
              <a:rPr lang="fr" sz="1100"/>
              <a:t>u</a:t>
            </a:r>
            <a:r>
              <a:rPr i="0" lang="fr" sz="1100" u="none" cap="none" strike="noStrike">
                <a:solidFill>
                  <a:srgbClr val="000000"/>
                </a:solidFill>
              </a:rPr>
              <a:t> Nord </a:t>
            </a:r>
            <a:r>
              <a:rPr lang="fr" sz="1100"/>
              <a:t>vers le</a:t>
            </a:r>
            <a:r>
              <a:rPr i="0" lang="fr" sz="1100" u="none" cap="none" strike="noStrike">
                <a:solidFill>
                  <a:srgbClr val="000000"/>
                </a:solidFill>
              </a:rPr>
              <a:t> Sud).</a:t>
            </a:r>
            <a:endParaRPr i="0" sz="1100" u="none" cap="none" strike="noStrike">
              <a:solidFill>
                <a:srgbClr val="000000"/>
              </a:solidFill>
            </a:endParaRPr>
          </a:p>
        </p:txBody>
      </p:sp>
      <p:sp>
        <p:nvSpPr>
          <p:cNvPr id="446" name="Google Shape;446;p62"/>
          <p:cNvSpPr/>
          <p:nvPr/>
        </p:nvSpPr>
        <p:spPr>
          <a:xfrm>
            <a:off x="99600" y="4320000"/>
            <a:ext cx="8944800" cy="6837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i="0" lang="fr" sz="1200" u="none" cap="none" strike="noStrike">
                <a:solidFill>
                  <a:srgbClr val="000000"/>
                </a:solidFill>
              </a:rPr>
              <a:t>Sans les digues, l’inondation du 1er février 2021 n’aurait pas dépassé la paléo-berge (4 mètres), ce qui montre que c’est une forme résiliente. Mais </a:t>
            </a:r>
            <a:r>
              <a:rPr i="1" lang="fr" sz="1200" u="none" cap="none" strike="noStrike">
                <a:solidFill>
                  <a:srgbClr val="000000"/>
                </a:solidFill>
              </a:rPr>
              <a:t>quid</a:t>
            </a:r>
            <a:r>
              <a:rPr i="0" lang="fr" sz="1200" u="none" cap="none" strike="noStrike">
                <a:solidFill>
                  <a:srgbClr val="000000"/>
                </a:solidFill>
              </a:rPr>
              <a:t> des îles atterries dans le futur avec des scénarios d’élévation des océans à + de 80 cm ?</a:t>
            </a:r>
            <a:endParaRPr i="0" sz="1200" u="none" cap="none" strike="noStrike">
              <a:solidFill>
                <a:srgbClr val="000000"/>
              </a:solidFill>
            </a:endParaRPr>
          </a:p>
        </p:txBody>
      </p:sp>
      <p:pic>
        <p:nvPicPr>
          <p:cNvPr descr="/Users/lavigne/Desktop/Vigicrue.png" id="447" name="Google Shape;447;p62"/>
          <p:cNvPicPr preferRelativeResize="0"/>
          <p:nvPr/>
        </p:nvPicPr>
        <p:blipFill rotWithShape="1">
          <a:blip r:embed="rId4">
            <a:alphaModFix/>
          </a:blip>
          <a:srcRect b="0" l="0" r="0" t="0"/>
          <a:stretch/>
        </p:blipFill>
        <p:spPr>
          <a:xfrm>
            <a:off x="99660" y="684925"/>
            <a:ext cx="5301181" cy="1861651"/>
          </a:xfrm>
          <a:prstGeom prst="rect">
            <a:avLst/>
          </a:prstGeom>
          <a:noFill/>
          <a:ln cap="flat" cmpd="sng" w="9525">
            <a:solidFill>
              <a:schemeClr val="dk1"/>
            </a:solidFill>
            <a:prstDash val="solid"/>
            <a:round/>
            <a:headEnd len="sm" w="sm" type="none"/>
            <a:tailEnd len="sm" w="sm" type="none"/>
          </a:ln>
        </p:spPr>
      </p:pic>
      <p:sp>
        <p:nvSpPr>
          <p:cNvPr id="448" name="Google Shape;448;p62"/>
          <p:cNvSpPr txBox="1"/>
          <p:nvPr>
            <p:ph idx="11" type="ftr"/>
          </p:nvPr>
        </p:nvSpPr>
        <p:spPr>
          <a:xfrm>
            <a:off x="99600" y="2615925"/>
            <a:ext cx="5301300" cy="1502100"/>
          </a:xfrm>
          <a:prstGeom prst="rect">
            <a:avLst/>
          </a:prstGeom>
          <a:solidFill>
            <a:srgbClr val="FFFFFF"/>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Calibri"/>
              <a:buNone/>
            </a:pPr>
            <a:r>
              <a:rPr i="0" lang="fr" sz="1100" u="none" cap="none" strike="noStrike">
                <a:solidFill>
                  <a:srgbClr val="000000"/>
                </a:solidFill>
                <a:latin typeface="Arial"/>
                <a:ea typeface="Arial"/>
                <a:cs typeface="Arial"/>
                <a:sym typeface="Arial"/>
              </a:rPr>
              <a:t>L</a:t>
            </a:r>
            <a:r>
              <a:rPr lang="fr" sz="1100">
                <a:solidFill>
                  <a:srgbClr val="000000"/>
                </a:solidFill>
                <a:latin typeface="Arial"/>
                <a:ea typeface="Arial"/>
                <a:cs typeface="Arial"/>
                <a:sym typeface="Arial"/>
              </a:rPr>
              <a:t>es</a:t>
            </a:r>
            <a:r>
              <a:rPr i="0" lang="fr" sz="1100" u="none" cap="none" strike="noStrike">
                <a:solidFill>
                  <a:srgbClr val="000000"/>
                </a:solidFill>
                <a:latin typeface="Arial"/>
                <a:ea typeface="Arial"/>
                <a:cs typeface="Arial"/>
                <a:sym typeface="Arial"/>
              </a:rPr>
              <a:t> hauteurs d’eau de la Gironde mesurées à Pauillac entre le 22 janvier et le 22 février 2021 (Source : </a:t>
            </a:r>
            <a:r>
              <a:rPr i="0" lang="fr" sz="1100" u="sng" cap="none" strike="noStrike">
                <a:solidFill>
                  <a:srgbClr val="0563C1"/>
                </a:solidFill>
                <a:latin typeface="Arial"/>
                <a:ea typeface="Arial"/>
                <a:cs typeface="Arial"/>
                <a:sym typeface="Arial"/>
                <a:hlinkClick r:id="rId5">
                  <a:extLst>
                    <a:ext uri="{A12FA001-AC4F-418D-AE19-62706E023703}">
                      <ahyp:hlinkClr val="tx"/>
                    </a:ext>
                  </a:extLst>
                </a:hlinkClick>
              </a:rPr>
              <a:t>www.vigicrues.gouv.fr</a:t>
            </a:r>
            <a:r>
              <a:rPr i="0" lang="fr" sz="1100" u="none" cap="none" strike="noStrike">
                <a:solidFill>
                  <a:srgbClr val="000000"/>
                </a:solidFill>
                <a:latin typeface="Arial"/>
                <a:ea typeface="Arial"/>
                <a:cs typeface="Arial"/>
                <a:sym typeface="Arial"/>
              </a:rPr>
              <a:t>). </a:t>
            </a:r>
            <a:endParaRPr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Calibri"/>
              <a:buNone/>
            </a:pPr>
            <a:r>
              <a:t/>
            </a:r>
            <a:endParaRPr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Calibri"/>
              <a:buNone/>
            </a:pPr>
            <a:r>
              <a:rPr i="0" lang="fr" sz="1100" u="sng" cap="none" strike="noStrike">
                <a:solidFill>
                  <a:srgbClr val="000000"/>
                </a:solidFill>
                <a:latin typeface="Arial"/>
                <a:ea typeface="Arial"/>
                <a:cs typeface="Arial"/>
                <a:sym typeface="Arial"/>
              </a:rPr>
              <a:t>Pour obtenir la cote NGF, il faut retrancher 2,54 m aux hauteurs indiquées </a:t>
            </a:r>
            <a:r>
              <a:rPr i="0" lang="fr" sz="1100" u="none" cap="none" strike="noStrike">
                <a:solidFill>
                  <a:srgbClr val="000000"/>
                </a:solidFill>
                <a:latin typeface="Arial"/>
                <a:ea typeface="Arial"/>
                <a:cs typeface="Arial"/>
                <a:sym typeface="Arial"/>
              </a:rPr>
              <a:t>: </a:t>
            </a:r>
            <a:endParaRPr i="0" sz="1100" u="none" cap="none" strike="noStrike">
              <a:solidFill>
                <a:srgbClr val="000000"/>
              </a:solidFill>
              <a:latin typeface="Arial"/>
              <a:ea typeface="Arial"/>
              <a:cs typeface="Arial"/>
              <a:sym typeface="Arial"/>
            </a:endParaRPr>
          </a:p>
          <a:p>
            <a:pPr indent="457200" lvl="0" marL="914400" marR="0" rtl="0" algn="l">
              <a:lnSpc>
                <a:spcPct val="100000"/>
              </a:lnSpc>
              <a:spcBef>
                <a:spcPts val="1000"/>
              </a:spcBef>
              <a:spcAft>
                <a:spcPts val="0"/>
              </a:spcAft>
              <a:buClr>
                <a:srgbClr val="000000"/>
              </a:buClr>
              <a:buSzPts val="1200"/>
              <a:buFont typeface="Calibri"/>
              <a:buNone/>
            </a:pPr>
            <a:r>
              <a:rPr i="0" lang="fr" sz="1100" u="none" cap="none" strike="noStrike">
                <a:solidFill>
                  <a:srgbClr val="000000"/>
                </a:solidFill>
                <a:latin typeface="Arial"/>
                <a:ea typeface="Arial"/>
                <a:cs typeface="Arial"/>
                <a:sym typeface="Arial"/>
              </a:rPr>
              <a:t>Alt. NGF crue déc.1999 à Pauillac = 4,52 m</a:t>
            </a:r>
            <a:endParaRPr sz="1100">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1200"/>
              <a:buFont typeface="Calibri"/>
              <a:buNone/>
            </a:pPr>
            <a:r>
              <a:rPr lang="fr" sz="1100">
                <a:solidFill>
                  <a:srgbClr val="000000"/>
                </a:solidFill>
                <a:latin typeface="Arial"/>
                <a:ea typeface="Arial"/>
                <a:cs typeface="Arial"/>
                <a:sym typeface="Arial"/>
              </a:rPr>
              <a:t>Alt. NGF crue février 2014 = 4,19 m</a:t>
            </a:r>
            <a:endParaRPr sz="1100">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1200"/>
              <a:buFont typeface="Calibri"/>
              <a:buNone/>
            </a:pPr>
            <a:r>
              <a:rPr i="0" lang="fr" sz="1100" u="none" cap="none" strike="noStrike">
                <a:solidFill>
                  <a:srgbClr val="000000"/>
                </a:solidFill>
                <a:latin typeface="Arial"/>
                <a:ea typeface="Arial"/>
                <a:cs typeface="Arial"/>
                <a:sym typeface="Arial"/>
              </a:rPr>
              <a:t>Alt. NGF crue fév. 2015 à Pauillac = 3,87 m</a:t>
            </a:r>
            <a:endParaRPr i="0" sz="11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1200"/>
              <a:buFont typeface="Calibri"/>
              <a:buNone/>
            </a:pPr>
            <a:r>
              <a:rPr lang="fr" sz="1100">
                <a:solidFill>
                  <a:srgbClr val="000000"/>
                </a:solidFill>
                <a:latin typeface="Arial"/>
                <a:ea typeface="Arial"/>
                <a:cs typeface="Arial"/>
                <a:sym typeface="Arial"/>
              </a:rPr>
              <a:t>Alt NGF marée du 1</a:t>
            </a:r>
            <a:r>
              <a:rPr baseline="30000" lang="fr" sz="1100">
                <a:solidFill>
                  <a:srgbClr val="000000"/>
                </a:solidFill>
                <a:latin typeface="Arial"/>
                <a:ea typeface="Arial"/>
                <a:cs typeface="Arial"/>
                <a:sym typeface="Arial"/>
              </a:rPr>
              <a:t>er</a:t>
            </a:r>
            <a:r>
              <a:rPr lang="fr" sz="1100">
                <a:solidFill>
                  <a:srgbClr val="000000"/>
                </a:solidFill>
                <a:latin typeface="Arial"/>
                <a:ea typeface="Arial"/>
                <a:cs typeface="Arial"/>
                <a:sym typeface="Arial"/>
              </a:rPr>
              <a:t> février 2021 = 3,93 m</a:t>
            </a:r>
            <a:endParaRPr sz="1100">
              <a:solidFill>
                <a:srgbClr val="000000"/>
              </a:solidFill>
              <a:latin typeface="Arial"/>
              <a:ea typeface="Arial"/>
              <a:cs typeface="Arial"/>
              <a:sym typeface="Arial"/>
            </a:endParaRPr>
          </a:p>
        </p:txBody>
      </p:sp>
      <p:sp>
        <p:nvSpPr>
          <p:cNvPr id="449" name="Google Shape;449;p62"/>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63"/>
          <p:cNvPicPr preferRelativeResize="0"/>
          <p:nvPr/>
        </p:nvPicPr>
        <p:blipFill>
          <a:blip r:embed="rId3">
            <a:alphaModFix/>
          </a:blip>
          <a:stretch>
            <a:fillRect/>
          </a:stretch>
        </p:blipFill>
        <p:spPr>
          <a:xfrm>
            <a:off x="2873587" y="512100"/>
            <a:ext cx="3396826" cy="4545300"/>
          </a:xfrm>
          <a:prstGeom prst="rect">
            <a:avLst/>
          </a:prstGeom>
          <a:noFill/>
          <a:ln>
            <a:noFill/>
          </a:ln>
        </p:spPr>
      </p:pic>
      <p:sp>
        <p:nvSpPr>
          <p:cNvPr id="455" name="Google Shape;455;p63"/>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4"/>
          <p:cNvPicPr preferRelativeResize="0"/>
          <p:nvPr/>
        </p:nvPicPr>
        <p:blipFill rotWithShape="1">
          <a:blip r:embed="rId3">
            <a:alphaModFix/>
          </a:blip>
          <a:srcRect b="17960" l="16362" r="19419" t="17365"/>
          <a:stretch/>
        </p:blipFill>
        <p:spPr>
          <a:xfrm>
            <a:off x="685125" y="691801"/>
            <a:ext cx="3787200" cy="2145401"/>
          </a:xfrm>
          <a:prstGeom prst="rect">
            <a:avLst/>
          </a:prstGeom>
          <a:noFill/>
          <a:ln>
            <a:noFill/>
          </a:ln>
        </p:spPr>
      </p:pic>
      <p:pic>
        <p:nvPicPr>
          <p:cNvPr id="461" name="Google Shape;461;p64"/>
          <p:cNvPicPr preferRelativeResize="0"/>
          <p:nvPr/>
        </p:nvPicPr>
        <p:blipFill rotWithShape="1">
          <a:blip r:embed="rId4">
            <a:alphaModFix/>
          </a:blip>
          <a:srcRect b="11737" l="12500" r="14994" t="12875"/>
          <a:stretch/>
        </p:blipFill>
        <p:spPr>
          <a:xfrm>
            <a:off x="4724408" y="746600"/>
            <a:ext cx="3575069" cy="2090610"/>
          </a:xfrm>
          <a:prstGeom prst="rect">
            <a:avLst/>
          </a:prstGeom>
          <a:noFill/>
          <a:ln>
            <a:noFill/>
          </a:ln>
        </p:spPr>
      </p:pic>
      <p:pic>
        <p:nvPicPr>
          <p:cNvPr id="462" name="Google Shape;462;p64"/>
          <p:cNvPicPr preferRelativeResize="0"/>
          <p:nvPr/>
        </p:nvPicPr>
        <p:blipFill rotWithShape="1">
          <a:blip r:embed="rId5">
            <a:alphaModFix/>
          </a:blip>
          <a:srcRect b="21395" l="25714" r="20478" t="15116"/>
          <a:stretch/>
        </p:blipFill>
        <p:spPr>
          <a:xfrm>
            <a:off x="475013" y="2890675"/>
            <a:ext cx="3149952" cy="2090599"/>
          </a:xfrm>
          <a:prstGeom prst="rect">
            <a:avLst/>
          </a:prstGeom>
          <a:noFill/>
          <a:ln>
            <a:noFill/>
          </a:ln>
        </p:spPr>
      </p:pic>
      <p:pic>
        <p:nvPicPr>
          <p:cNvPr id="463" name="Google Shape;463;p64"/>
          <p:cNvPicPr preferRelativeResize="0"/>
          <p:nvPr/>
        </p:nvPicPr>
        <p:blipFill rotWithShape="1">
          <a:blip r:embed="rId6">
            <a:alphaModFix/>
          </a:blip>
          <a:srcRect b="21674" l="29126" r="33492" t="14837"/>
          <a:stretch/>
        </p:blipFill>
        <p:spPr>
          <a:xfrm>
            <a:off x="6480763" y="2890675"/>
            <a:ext cx="2188219" cy="2090599"/>
          </a:xfrm>
          <a:prstGeom prst="rect">
            <a:avLst/>
          </a:prstGeom>
          <a:noFill/>
          <a:ln>
            <a:noFill/>
          </a:ln>
        </p:spPr>
      </p:pic>
      <p:pic>
        <p:nvPicPr>
          <p:cNvPr id="464" name="Google Shape;464;p64"/>
          <p:cNvPicPr preferRelativeResize="0"/>
          <p:nvPr/>
        </p:nvPicPr>
        <p:blipFill rotWithShape="1">
          <a:blip r:embed="rId7">
            <a:alphaModFix/>
          </a:blip>
          <a:srcRect b="8231" l="13385" r="31711" t="11382"/>
          <a:stretch/>
        </p:blipFill>
        <p:spPr>
          <a:xfrm>
            <a:off x="3753738" y="2890675"/>
            <a:ext cx="2538576" cy="2090599"/>
          </a:xfrm>
          <a:prstGeom prst="rect">
            <a:avLst/>
          </a:prstGeom>
          <a:noFill/>
          <a:ln cap="flat" cmpd="sng" w="9525">
            <a:solidFill>
              <a:srgbClr val="000000"/>
            </a:solidFill>
            <a:prstDash val="solid"/>
            <a:miter lim="8000"/>
            <a:headEnd len="sm" w="sm" type="none"/>
            <a:tailEnd len="sm" w="sm" type="none"/>
          </a:ln>
        </p:spPr>
      </p:pic>
      <p:sp>
        <p:nvSpPr>
          <p:cNvPr id="465" name="Google Shape;465;p64"/>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65"/>
          <p:cNvPicPr preferRelativeResize="0"/>
          <p:nvPr/>
        </p:nvPicPr>
        <p:blipFill rotWithShape="1">
          <a:blip r:embed="rId3">
            <a:alphaModFix/>
          </a:blip>
          <a:srcRect b="0" l="0" r="0" t="0"/>
          <a:stretch/>
        </p:blipFill>
        <p:spPr>
          <a:xfrm>
            <a:off x="2826990" y="691800"/>
            <a:ext cx="5964840" cy="4224960"/>
          </a:xfrm>
          <a:prstGeom prst="rect">
            <a:avLst/>
          </a:prstGeom>
          <a:noFill/>
          <a:ln cap="flat" cmpd="sng" w="9525">
            <a:solidFill>
              <a:srgbClr val="000000"/>
            </a:solidFill>
            <a:prstDash val="solid"/>
            <a:round/>
            <a:headEnd len="sm" w="sm" type="none"/>
            <a:tailEnd len="sm" w="sm" type="none"/>
          </a:ln>
        </p:spPr>
      </p:pic>
      <p:sp>
        <p:nvSpPr>
          <p:cNvPr id="471" name="Google Shape;471;p65"/>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472" name="Google Shape;472;p65"/>
          <p:cNvSpPr txBox="1"/>
          <p:nvPr/>
        </p:nvSpPr>
        <p:spPr>
          <a:xfrm>
            <a:off x="99650" y="691800"/>
            <a:ext cx="2632500" cy="406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u="sng"/>
              <a:t>MENACES ET RISQUES</a:t>
            </a:r>
            <a:endParaRPr b="1" sz="1200" u="sng"/>
          </a:p>
          <a:p>
            <a:pPr indent="0" lvl="0" marL="0" rtl="0" algn="l">
              <a:spcBef>
                <a:spcPts val="0"/>
              </a:spcBef>
              <a:spcAft>
                <a:spcPts val="0"/>
              </a:spcAft>
              <a:buNone/>
            </a:pPr>
            <a:r>
              <a:t/>
            </a:r>
            <a:endParaRPr sz="1200" u="sng"/>
          </a:p>
          <a:p>
            <a:pPr indent="0" lvl="0" marL="0" rtl="0" algn="just">
              <a:spcBef>
                <a:spcPts val="0"/>
              </a:spcBef>
              <a:spcAft>
                <a:spcPts val="0"/>
              </a:spcAft>
              <a:buNone/>
            </a:pPr>
            <a:r>
              <a:rPr lang="fr" sz="1200" u="sng"/>
              <a:t>1- </a:t>
            </a:r>
            <a:r>
              <a:rPr lang="fr" sz="1200" u="sng"/>
              <a:t>Elévation du niveau de l’estuaire (+/- 80 cm selon les scénarios) : </a:t>
            </a:r>
            <a:endParaRPr sz="1200" u="sng"/>
          </a:p>
          <a:p>
            <a:pPr indent="0" lvl="0" marL="0" rtl="0" algn="just">
              <a:spcBef>
                <a:spcPts val="0"/>
              </a:spcBef>
              <a:spcAft>
                <a:spcPts val="0"/>
              </a:spcAft>
              <a:buNone/>
            </a:pPr>
            <a:r>
              <a:t/>
            </a:r>
            <a:endParaRPr sz="1200" u="sng"/>
          </a:p>
          <a:p>
            <a:pPr indent="0" lvl="0" marL="0" rtl="0" algn="l">
              <a:spcBef>
                <a:spcPts val="0"/>
              </a:spcBef>
              <a:spcAft>
                <a:spcPts val="0"/>
              </a:spcAft>
              <a:buNone/>
            </a:pPr>
            <a:r>
              <a:rPr lang="fr" sz="1200"/>
              <a:t>&gt; Augmentation des risques de submersion par l’effet d’entonnoir du cours de l’estuaire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&gt; Disparition des </a:t>
            </a:r>
            <a:r>
              <a:rPr lang="fr" sz="1200"/>
              <a:t>îles atterries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&gt; Apport de sédiments supplémentaires dans l’estuaire (impact sur le bouchon vaseux)</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&gt; Salinisation des nappes et des eaux de surface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&gt; </a:t>
            </a:r>
            <a:r>
              <a:rPr lang="fr" sz="1200">
                <a:solidFill>
                  <a:schemeClr val="dk1"/>
                </a:solidFill>
              </a:rPr>
              <a:t>Réduction des rendements et disparition des</a:t>
            </a:r>
            <a:r>
              <a:rPr lang="fr" sz="1200">
                <a:solidFill>
                  <a:schemeClr val="dk1"/>
                </a:solidFill>
              </a:rPr>
              <a:t> pratiques céréalicoles, notamment du maïs</a:t>
            </a:r>
            <a:endParaRPr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6"/>
          <p:cNvPicPr preferRelativeResize="0"/>
          <p:nvPr/>
        </p:nvPicPr>
        <p:blipFill rotWithShape="1">
          <a:blip r:embed="rId3">
            <a:alphaModFix/>
          </a:blip>
          <a:srcRect b="0" l="0" r="0" t="0"/>
          <a:stretch/>
        </p:blipFill>
        <p:spPr>
          <a:xfrm>
            <a:off x="2826990" y="691800"/>
            <a:ext cx="5964840" cy="4224960"/>
          </a:xfrm>
          <a:prstGeom prst="rect">
            <a:avLst/>
          </a:prstGeom>
          <a:noFill/>
          <a:ln cap="flat" cmpd="sng" w="9525">
            <a:solidFill>
              <a:srgbClr val="000000"/>
            </a:solidFill>
            <a:prstDash val="solid"/>
            <a:round/>
            <a:headEnd len="sm" w="sm" type="none"/>
            <a:tailEnd len="sm" w="sm" type="none"/>
          </a:ln>
        </p:spPr>
      </p:pic>
      <p:sp>
        <p:nvSpPr>
          <p:cNvPr id="478" name="Google Shape;478;p66"/>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479" name="Google Shape;479;p66"/>
          <p:cNvSpPr txBox="1"/>
          <p:nvPr/>
        </p:nvSpPr>
        <p:spPr>
          <a:xfrm>
            <a:off x="99650" y="691800"/>
            <a:ext cx="26325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fr" sz="1200" u="sng">
                <a:solidFill>
                  <a:schemeClr val="dk1"/>
                </a:solidFill>
              </a:rPr>
              <a:t>MENACES ET RISQUES</a:t>
            </a:r>
            <a:endParaRPr b="1" sz="1200" u="sng"/>
          </a:p>
          <a:p>
            <a:pPr indent="0" lvl="0" marL="0" rtl="0" algn="just">
              <a:spcBef>
                <a:spcPts val="0"/>
              </a:spcBef>
              <a:spcAft>
                <a:spcPts val="0"/>
              </a:spcAft>
              <a:buNone/>
            </a:pPr>
            <a:r>
              <a:t/>
            </a:r>
            <a:endParaRPr sz="1200" u="sng"/>
          </a:p>
          <a:p>
            <a:pPr indent="0" lvl="0" marL="0" rtl="0" algn="just">
              <a:spcBef>
                <a:spcPts val="0"/>
              </a:spcBef>
              <a:spcAft>
                <a:spcPts val="0"/>
              </a:spcAft>
              <a:buNone/>
            </a:pPr>
            <a:r>
              <a:rPr lang="fr" sz="1200" u="sng"/>
              <a:t>2- Réduction des débits moyens des cours d’eau : </a:t>
            </a:r>
            <a:endParaRPr sz="1200" u="sng"/>
          </a:p>
          <a:p>
            <a:pPr indent="0" lvl="0" marL="0" rtl="0" algn="just">
              <a:spcBef>
                <a:spcPts val="0"/>
              </a:spcBef>
              <a:spcAft>
                <a:spcPts val="0"/>
              </a:spcAft>
              <a:buNone/>
            </a:pPr>
            <a:r>
              <a:t/>
            </a:r>
            <a:endParaRPr sz="1200"/>
          </a:p>
          <a:p>
            <a:pPr indent="0" lvl="0" marL="0" rtl="0" algn="just">
              <a:spcBef>
                <a:spcPts val="0"/>
              </a:spcBef>
              <a:spcAft>
                <a:spcPts val="0"/>
              </a:spcAft>
              <a:buNone/>
            </a:pPr>
            <a:r>
              <a:rPr lang="fr" sz="1200"/>
              <a:t>&gt; Réduction des débits d’étiage d’eau douce </a:t>
            </a:r>
            <a:endParaRPr sz="1200"/>
          </a:p>
          <a:p>
            <a:pPr indent="0" lvl="0" marL="0" rtl="0" algn="just">
              <a:spcBef>
                <a:spcPts val="0"/>
              </a:spcBef>
              <a:spcAft>
                <a:spcPts val="0"/>
              </a:spcAft>
              <a:buNone/>
            </a:pPr>
            <a:r>
              <a:t/>
            </a:r>
            <a:endParaRPr sz="1200"/>
          </a:p>
          <a:p>
            <a:pPr indent="0" lvl="0" marL="0" rtl="0" algn="just">
              <a:spcBef>
                <a:spcPts val="0"/>
              </a:spcBef>
              <a:spcAft>
                <a:spcPts val="0"/>
              </a:spcAft>
              <a:buNone/>
            </a:pPr>
            <a:r>
              <a:rPr lang="fr" sz="1200"/>
              <a:t>&gt; </a:t>
            </a:r>
            <a:r>
              <a:rPr lang="fr" sz="1200">
                <a:solidFill>
                  <a:schemeClr val="dk1"/>
                </a:solidFill>
              </a:rPr>
              <a:t>Déficit hydrique </a:t>
            </a:r>
            <a:endParaRPr sz="1200"/>
          </a:p>
          <a:p>
            <a:pPr indent="0" lvl="0" marL="0" rtl="0" algn="just">
              <a:spcBef>
                <a:spcPts val="0"/>
              </a:spcBef>
              <a:spcAft>
                <a:spcPts val="0"/>
              </a:spcAft>
              <a:buNone/>
            </a:pPr>
            <a:r>
              <a:t/>
            </a:r>
            <a:endParaRPr sz="1200"/>
          </a:p>
          <a:p>
            <a:pPr indent="0" lvl="0" marL="0" rtl="0" algn="just">
              <a:spcBef>
                <a:spcPts val="0"/>
              </a:spcBef>
              <a:spcAft>
                <a:spcPts val="0"/>
              </a:spcAft>
              <a:buNone/>
            </a:pPr>
            <a:r>
              <a:rPr lang="fr" sz="1200"/>
              <a:t>&gt; </a:t>
            </a:r>
            <a:r>
              <a:rPr lang="fr" sz="1200">
                <a:solidFill>
                  <a:schemeClr val="dk1"/>
                </a:solidFill>
              </a:rPr>
              <a:t>Impacts sur les zones humides et la biodiversité</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67"/>
          <p:cNvPicPr preferRelativeResize="0"/>
          <p:nvPr/>
        </p:nvPicPr>
        <p:blipFill rotWithShape="1">
          <a:blip r:embed="rId3">
            <a:alphaModFix/>
          </a:blip>
          <a:srcRect b="0" l="0" r="0" t="0"/>
          <a:stretch/>
        </p:blipFill>
        <p:spPr>
          <a:xfrm>
            <a:off x="2826990" y="691800"/>
            <a:ext cx="5964840" cy="4224960"/>
          </a:xfrm>
          <a:prstGeom prst="rect">
            <a:avLst/>
          </a:prstGeom>
          <a:noFill/>
          <a:ln cap="flat" cmpd="sng" w="9525">
            <a:solidFill>
              <a:srgbClr val="000000"/>
            </a:solidFill>
            <a:prstDash val="solid"/>
            <a:round/>
            <a:headEnd len="sm" w="sm" type="none"/>
            <a:tailEnd len="sm" w="sm" type="none"/>
          </a:ln>
        </p:spPr>
      </p:pic>
      <p:sp>
        <p:nvSpPr>
          <p:cNvPr id="485" name="Google Shape;485;p67"/>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486" name="Google Shape;486;p67"/>
          <p:cNvSpPr txBox="1"/>
          <p:nvPr/>
        </p:nvSpPr>
        <p:spPr>
          <a:xfrm>
            <a:off x="99650" y="691800"/>
            <a:ext cx="26325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u="sng">
                <a:solidFill>
                  <a:schemeClr val="dk1"/>
                </a:solidFill>
              </a:rPr>
              <a:t>MENACES ET RISQUES</a:t>
            </a:r>
            <a:endParaRPr b="1" sz="1200" u="sng"/>
          </a:p>
          <a:p>
            <a:pPr indent="0" lvl="0" marL="0" rtl="0" algn="l">
              <a:spcBef>
                <a:spcPts val="0"/>
              </a:spcBef>
              <a:spcAft>
                <a:spcPts val="0"/>
              </a:spcAft>
              <a:buNone/>
            </a:pPr>
            <a:r>
              <a:t/>
            </a:r>
            <a:endParaRPr sz="1200" u="sng"/>
          </a:p>
          <a:p>
            <a:pPr indent="0" lvl="0" marL="0" rtl="0" algn="l">
              <a:spcBef>
                <a:spcPts val="0"/>
              </a:spcBef>
              <a:spcAft>
                <a:spcPts val="0"/>
              </a:spcAft>
              <a:buNone/>
            </a:pPr>
            <a:r>
              <a:rPr lang="fr" sz="1200" u="sng"/>
              <a:t>3- Variations de précipitations : </a:t>
            </a:r>
            <a:endParaRPr sz="1200" u="sng"/>
          </a:p>
          <a:p>
            <a:pPr indent="0" lvl="0" marL="0" rtl="0" algn="l">
              <a:spcBef>
                <a:spcPts val="0"/>
              </a:spcBef>
              <a:spcAft>
                <a:spcPts val="0"/>
              </a:spcAft>
              <a:buNone/>
            </a:pPr>
            <a:r>
              <a:t/>
            </a:r>
            <a:endParaRPr sz="1200"/>
          </a:p>
          <a:p>
            <a:pPr indent="0" lvl="0" marL="0" rtl="0" algn="l">
              <a:spcBef>
                <a:spcPts val="0"/>
              </a:spcBef>
              <a:spcAft>
                <a:spcPts val="0"/>
              </a:spcAft>
              <a:buNone/>
            </a:pPr>
            <a:r>
              <a:rPr lang="fr" sz="1200"/>
              <a:t>  &gt; Lessivage ou subsidence des sols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  &gt; Pertes d’exploitation (ma</a:t>
            </a:r>
            <a:r>
              <a:rPr lang="fr" sz="1200"/>
              <a:t>ïs)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 </a:t>
            </a:r>
            <a:r>
              <a:rPr lang="fr" sz="1200">
                <a:solidFill>
                  <a:schemeClr val="dk1"/>
                </a:solidFill>
              </a:rPr>
              <a:t>&gt; Réduction de la charge maximale de pâturage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just">
              <a:spcBef>
                <a:spcPts val="0"/>
              </a:spcBef>
              <a:spcAft>
                <a:spcPts val="0"/>
              </a:spcAft>
              <a:buNone/>
            </a:pPr>
            <a:r>
              <a:rPr lang="fr" sz="1200">
                <a:solidFill>
                  <a:schemeClr val="dk1"/>
                </a:solidFill>
              </a:rPr>
              <a:t>&gt; Augmentation des cortèges d’espèces invasives ou pathogènes pour toutes les cultures</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1"/>
          <p:cNvPicPr preferRelativeResize="0"/>
          <p:nvPr/>
        </p:nvPicPr>
        <p:blipFill>
          <a:blip r:embed="rId3">
            <a:alphaModFix/>
          </a:blip>
          <a:stretch>
            <a:fillRect/>
          </a:stretch>
        </p:blipFill>
        <p:spPr>
          <a:xfrm>
            <a:off x="99650" y="125250"/>
            <a:ext cx="2598825" cy="4878449"/>
          </a:xfrm>
          <a:prstGeom prst="rect">
            <a:avLst/>
          </a:prstGeom>
          <a:noFill/>
          <a:ln cap="flat" cmpd="sng" w="9525">
            <a:solidFill>
              <a:schemeClr val="dk1"/>
            </a:solidFill>
            <a:prstDash val="solid"/>
            <a:round/>
            <a:headEnd len="sm" w="sm" type="none"/>
            <a:tailEnd len="sm" w="sm" type="none"/>
          </a:ln>
        </p:spPr>
      </p:pic>
      <p:pic>
        <p:nvPicPr>
          <p:cNvPr id="253" name="Google Shape;253;p41"/>
          <p:cNvPicPr preferRelativeResize="0"/>
          <p:nvPr/>
        </p:nvPicPr>
        <p:blipFill>
          <a:blip r:embed="rId4">
            <a:alphaModFix/>
          </a:blip>
          <a:stretch>
            <a:fillRect/>
          </a:stretch>
        </p:blipFill>
        <p:spPr>
          <a:xfrm>
            <a:off x="6017350" y="125250"/>
            <a:ext cx="3011825" cy="2446750"/>
          </a:xfrm>
          <a:prstGeom prst="rect">
            <a:avLst/>
          </a:prstGeom>
          <a:noFill/>
          <a:ln cap="flat" cmpd="sng" w="9525">
            <a:solidFill>
              <a:schemeClr val="dk1"/>
            </a:solidFill>
            <a:prstDash val="solid"/>
            <a:round/>
            <a:headEnd len="sm" w="sm" type="none"/>
            <a:tailEnd len="sm" w="sm" type="none"/>
          </a:ln>
        </p:spPr>
      </p:pic>
      <p:pic>
        <p:nvPicPr>
          <p:cNvPr id="254" name="Google Shape;254;p41"/>
          <p:cNvPicPr preferRelativeResize="0"/>
          <p:nvPr/>
        </p:nvPicPr>
        <p:blipFill>
          <a:blip r:embed="rId5">
            <a:alphaModFix/>
          </a:blip>
          <a:stretch>
            <a:fillRect/>
          </a:stretch>
        </p:blipFill>
        <p:spPr>
          <a:xfrm>
            <a:off x="2846175" y="125250"/>
            <a:ext cx="3023475" cy="3373084"/>
          </a:xfrm>
          <a:prstGeom prst="rect">
            <a:avLst/>
          </a:prstGeom>
          <a:noFill/>
          <a:ln cap="flat" cmpd="sng" w="9525">
            <a:solidFill>
              <a:schemeClr val="dk1"/>
            </a:solidFill>
            <a:prstDash val="solid"/>
            <a:round/>
            <a:headEnd len="sm" w="sm" type="none"/>
            <a:tailEnd len="sm" w="sm" type="none"/>
          </a:ln>
        </p:spPr>
      </p:pic>
      <p:pic>
        <p:nvPicPr>
          <p:cNvPr id="255" name="Google Shape;255;p41"/>
          <p:cNvPicPr preferRelativeResize="0"/>
          <p:nvPr/>
        </p:nvPicPr>
        <p:blipFill>
          <a:blip r:embed="rId6">
            <a:alphaModFix/>
          </a:blip>
          <a:stretch>
            <a:fillRect/>
          </a:stretch>
        </p:blipFill>
        <p:spPr>
          <a:xfrm>
            <a:off x="6017350" y="2716550"/>
            <a:ext cx="3023475" cy="1893948"/>
          </a:xfrm>
          <a:prstGeom prst="rect">
            <a:avLst/>
          </a:prstGeom>
          <a:noFill/>
          <a:ln cap="flat" cmpd="sng" w="9525">
            <a:solidFill>
              <a:schemeClr val="dk1"/>
            </a:solidFill>
            <a:prstDash val="solid"/>
            <a:round/>
            <a:headEnd len="sm" w="sm" type="none"/>
            <a:tailEnd len="sm" w="sm" type="none"/>
          </a:ln>
        </p:spPr>
      </p:pic>
      <p:sp>
        <p:nvSpPr>
          <p:cNvPr id="256" name="Google Shape;256;p41"/>
          <p:cNvSpPr txBox="1"/>
          <p:nvPr/>
        </p:nvSpPr>
        <p:spPr>
          <a:xfrm>
            <a:off x="2846125" y="3804775"/>
            <a:ext cx="3023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t>Une situation d’amnésie et de cécité par rapport à l’espace concret et local</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68"/>
          <p:cNvPicPr preferRelativeResize="0"/>
          <p:nvPr/>
        </p:nvPicPr>
        <p:blipFill rotWithShape="1">
          <a:blip r:embed="rId3">
            <a:alphaModFix/>
          </a:blip>
          <a:srcRect b="0" l="0" r="0" t="0"/>
          <a:stretch/>
        </p:blipFill>
        <p:spPr>
          <a:xfrm>
            <a:off x="2827003" y="691800"/>
            <a:ext cx="5964840" cy="4224960"/>
          </a:xfrm>
          <a:prstGeom prst="rect">
            <a:avLst/>
          </a:prstGeom>
          <a:noFill/>
          <a:ln cap="flat" cmpd="sng" w="9525">
            <a:solidFill>
              <a:srgbClr val="000000"/>
            </a:solidFill>
            <a:prstDash val="solid"/>
            <a:round/>
            <a:headEnd len="sm" w="sm" type="none"/>
            <a:tailEnd len="sm" w="sm" type="none"/>
          </a:ln>
        </p:spPr>
      </p:pic>
      <p:sp>
        <p:nvSpPr>
          <p:cNvPr id="492" name="Google Shape;492;p68"/>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493" name="Google Shape;493;p68"/>
          <p:cNvSpPr txBox="1"/>
          <p:nvPr/>
        </p:nvSpPr>
        <p:spPr>
          <a:xfrm>
            <a:off x="99650" y="691800"/>
            <a:ext cx="26325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200" u="sng">
                <a:solidFill>
                  <a:schemeClr val="dk1"/>
                </a:solidFill>
              </a:rPr>
              <a:t>MENACES ET RISQUES</a:t>
            </a:r>
            <a:endParaRPr b="1" sz="1200" u="sng"/>
          </a:p>
          <a:p>
            <a:pPr indent="0" lvl="0" marL="0" rtl="0" algn="l">
              <a:spcBef>
                <a:spcPts val="0"/>
              </a:spcBef>
              <a:spcAft>
                <a:spcPts val="0"/>
              </a:spcAft>
              <a:buNone/>
            </a:pPr>
            <a:r>
              <a:t/>
            </a:r>
            <a:endParaRPr sz="1200" u="sng"/>
          </a:p>
          <a:p>
            <a:pPr indent="0" lvl="0" marL="0" rtl="0" algn="l">
              <a:spcBef>
                <a:spcPts val="0"/>
              </a:spcBef>
              <a:spcAft>
                <a:spcPts val="0"/>
              </a:spcAft>
              <a:buNone/>
            </a:pPr>
            <a:r>
              <a:rPr lang="fr" sz="1200" u="sng"/>
              <a:t>4- Vagues de chaleur : </a:t>
            </a:r>
            <a:endParaRPr sz="1200" u="sng"/>
          </a:p>
          <a:p>
            <a:pPr indent="0" lvl="0" marL="0" rtl="0" algn="l">
              <a:spcBef>
                <a:spcPts val="0"/>
              </a:spcBef>
              <a:spcAft>
                <a:spcPts val="0"/>
              </a:spcAft>
              <a:buNone/>
            </a:pPr>
            <a:r>
              <a:t/>
            </a:r>
            <a:endParaRPr sz="1200"/>
          </a:p>
          <a:p>
            <a:pPr indent="0" lvl="0" marL="0" rtl="0" algn="l">
              <a:spcBef>
                <a:spcPts val="0"/>
              </a:spcBef>
              <a:spcAft>
                <a:spcPts val="0"/>
              </a:spcAft>
              <a:buNone/>
            </a:pPr>
            <a:r>
              <a:rPr lang="fr" sz="1200"/>
              <a:t>  &gt; Impacts sur les rendements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fr" sz="1200"/>
              <a:t> </a:t>
            </a:r>
            <a:r>
              <a:rPr lang="fr" sz="1200">
                <a:solidFill>
                  <a:schemeClr val="dk1"/>
                </a:solidFill>
              </a:rPr>
              <a:t>&gt; Conflits d’usage (recherche de fra</a:t>
            </a:r>
            <a:r>
              <a:rPr lang="fr" sz="1200">
                <a:solidFill>
                  <a:schemeClr val="dk1"/>
                </a:solidFill>
              </a:rPr>
              <a:t>î</a:t>
            </a:r>
            <a:r>
              <a:rPr lang="fr" sz="1200">
                <a:solidFill>
                  <a:schemeClr val="dk1"/>
                </a:solidFill>
              </a:rPr>
              <a:t>cheur par les populations urbaines)</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9"/>
          <p:cNvSpPr/>
          <p:nvPr/>
        </p:nvSpPr>
        <p:spPr>
          <a:xfrm>
            <a:off x="8766630" y="4794390"/>
            <a:ext cx="339300" cy="2730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fld id="{00000000-1234-1234-1234-123412341234}" type="slidenum">
              <a:rPr b="0" i="0" lang="fr" sz="800" u="none" cap="none" strike="noStrike">
                <a:solidFill>
                  <a:srgbClr val="FFFFFF"/>
                </a:solidFill>
                <a:latin typeface="Calibri"/>
                <a:ea typeface="Calibri"/>
                <a:cs typeface="Calibri"/>
                <a:sym typeface="Calibri"/>
              </a:rPr>
              <a:t>‹#›</a:t>
            </a:fld>
            <a:endParaRPr b="0" i="0" sz="800" u="none" cap="none" strike="noStrike">
              <a:solidFill>
                <a:srgbClr val="000000"/>
              </a:solidFill>
              <a:latin typeface="Arial"/>
              <a:ea typeface="Arial"/>
              <a:cs typeface="Arial"/>
              <a:sym typeface="Arial"/>
            </a:endParaRPr>
          </a:p>
        </p:txBody>
      </p:sp>
      <p:graphicFrame>
        <p:nvGraphicFramePr>
          <p:cNvPr id="499" name="Google Shape;499;p69"/>
          <p:cNvGraphicFramePr/>
          <p:nvPr/>
        </p:nvGraphicFramePr>
        <p:xfrm>
          <a:off x="598815" y="691790"/>
          <a:ext cx="3000000" cy="3000000"/>
        </p:xfrm>
        <a:graphic>
          <a:graphicData uri="http://schemas.openxmlformats.org/drawingml/2006/table">
            <a:tbl>
              <a:tblPr>
                <a:noFill/>
                <a:tableStyleId>{83C123EF-A43C-493B-8E77-B7CF86538A89}</a:tableStyleId>
              </a:tblPr>
              <a:tblGrid>
                <a:gridCol w="2831500"/>
                <a:gridCol w="2557450"/>
                <a:gridCol w="2557450"/>
              </a:tblGrid>
              <a:tr h="565400">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1 : gestion au fil de l’eau</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2 : poursuite des travaux d’assèchement</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3 : co-évolution délibérée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r>
              <a:tr h="1023300">
                <a:tc>
                  <a:txBody>
                    <a:bodyPr/>
                    <a:lstStyle/>
                    <a:p>
                      <a:pPr indent="0" lvl="0" marL="0" marR="0" rtl="0" algn="ctr">
                        <a:lnSpc>
                          <a:spcPct val="100000"/>
                        </a:lnSpc>
                        <a:spcBef>
                          <a:spcPts val="0"/>
                        </a:spcBef>
                        <a:spcAft>
                          <a:spcPts val="0"/>
                        </a:spcAft>
                        <a:buNone/>
                      </a:pPr>
                      <a:r>
                        <a:rPr b="1" lang="fr" sz="1200" strike="noStrike">
                          <a:solidFill>
                            <a:schemeClr val="dk1"/>
                          </a:solidFill>
                          <a:latin typeface="Calibri"/>
                          <a:ea typeface="Calibri"/>
                          <a:cs typeface="Calibri"/>
                          <a:sym typeface="Calibri"/>
                        </a:rPr>
                        <a:t>« Tout bouge mais rien ne change », la gestion actuelle se poursuit dans le temps, mais s’adapte par ajustement face aux évolutions réglementaires, organisationnelles et naturelles.</a:t>
                      </a:r>
                      <a:endParaRPr b="1" sz="1200" strike="noStrike">
                        <a:solidFill>
                          <a:srgbClr val="000000"/>
                        </a:solidFil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c>
                  <a:txBody>
                    <a:bodyPr/>
                    <a:lstStyle/>
                    <a:p>
                      <a:pPr indent="0" lvl="0" marL="0" marR="0" rtl="0" algn="ctr">
                        <a:lnSpc>
                          <a:spcPct val="100000"/>
                        </a:lnSpc>
                        <a:spcBef>
                          <a:spcPts val="0"/>
                        </a:spcBef>
                        <a:spcAft>
                          <a:spcPts val="0"/>
                        </a:spcAft>
                        <a:buNone/>
                      </a:pPr>
                      <a:r>
                        <a:rPr b="1" lang="fr" sz="1200" strike="noStrike">
                          <a:solidFill>
                            <a:schemeClr val="dk1"/>
                          </a:solidFill>
                          <a:latin typeface="Calibri"/>
                          <a:ea typeface="Calibri"/>
                          <a:cs typeface="Calibri"/>
                          <a:sym typeface="Calibri"/>
                        </a:rPr>
                        <a:t>« Une adaptation par la lutte contre l’eau », les travaux de dessèchement des marais se poursuivent, au titre de l'intérêt économique et de la sécurité des personnes et des biens.</a:t>
                      </a:r>
                      <a:endParaRPr b="1" sz="1200" strike="noStrike">
                        <a:solidFill>
                          <a:srgbClr val="000000"/>
                        </a:solidFil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c>
                  <a:txBody>
                    <a:bodyPr/>
                    <a:lstStyle/>
                    <a:p>
                      <a:pPr indent="0" lvl="0" marL="0" marR="0" rtl="0" algn="ctr">
                        <a:lnSpc>
                          <a:spcPct val="100000"/>
                        </a:lnSpc>
                        <a:spcBef>
                          <a:spcPts val="0"/>
                        </a:spcBef>
                        <a:spcAft>
                          <a:spcPts val="0"/>
                        </a:spcAft>
                        <a:buNone/>
                      </a:pPr>
                      <a:r>
                        <a:rPr b="1" lang="fr" sz="1200" strike="noStrike">
                          <a:solidFill>
                            <a:schemeClr val="dk1"/>
                          </a:solidFill>
                          <a:latin typeface="Calibri"/>
                          <a:ea typeface="Calibri"/>
                          <a:cs typeface="Calibri"/>
                          <a:sym typeface="Calibri"/>
                        </a:rPr>
                        <a:t>« Une voix commune pour le socio-écosystème », des actions coordonnées sont menées, au titre de la résilience de l'ensemble du territoire.</a:t>
                      </a:r>
                      <a:endParaRPr b="1" sz="1200" strike="noStrike">
                        <a:solidFill>
                          <a:srgbClr val="000000"/>
                        </a:solidFil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r>
              <a:tr h="1292500">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stabilité relative du socio-écosystème mais des impacts négatifs ponctuels importants, notamment sur l’agriculture, en raison d’aléas forts et répétés</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réduction importante des fonctions des zones humides (« éponge » notamment), </a:t>
                      </a:r>
                      <a:r>
                        <a:rPr b="1" i="1" lang="fr" sz="1400" strike="noStrike">
                          <a:solidFill>
                            <a:schemeClr val="dk1"/>
                          </a:solidFill>
                          <a:latin typeface="Calibri"/>
                          <a:ea typeface="Calibri"/>
                          <a:cs typeface="Calibri"/>
                          <a:sym typeface="Calibri"/>
                        </a:rPr>
                        <a:t>in fine </a:t>
                      </a:r>
                      <a:r>
                        <a:rPr b="1" lang="fr" sz="1400" strike="noStrike">
                          <a:solidFill>
                            <a:schemeClr val="dk1"/>
                          </a:solidFill>
                          <a:latin typeface="Calibri"/>
                          <a:ea typeface="Calibri"/>
                          <a:cs typeface="Calibri"/>
                          <a:sym typeface="Calibri"/>
                        </a:rPr>
                        <a:t>préjudiciable à l’ensemble du territoire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augmentation importante des fonctions des zones humides </a:t>
                      </a:r>
                      <a:r>
                        <a:rPr b="1" lang="fr" sz="1800" u="sng" strike="noStrike">
                          <a:solidFill>
                            <a:schemeClr val="dk1"/>
                          </a:solidFill>
                          <a:latin typeface="Calibri"/>
                          <a:ea typeface="Calibri"/>
                          <a:cs typeface="Calibri"/>
                          <a:sym typeface="Calibri"/>
                        </a:rPr>
                        <a:t>conjuguée</a:t>
                      </a:r>
                      <a:r>
                        <a:rPr b="1" lang="fr" sz="1400" strike="noStrike">
                          <a:solidFill>
                            <a:schemeClr val="dk1"/>
                          </a:solidFill>
                          <a:latin typeface="Calibri"/>
                          <a:ea typeface="Calibri"/>
                          <a:cs typeface="Calibri"/>
                          <a:sym typeface="Calibri"/>
                        </a:rPr>
                        <a:t> à une croissance socio-économique, qui permet la résilience du territoire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r>
            </a:tbl>
          </a:graphicData>
        </a:graphic>
      </p:graphicFrame>
      <p:sp>
        <p:nvSpPr>
          <p:cNvPr id="500" name="Google Shape;500;p69"/>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501" name="Google Shape;501;p69"/>
          <p:cNvSpPr/>
          <p:nvPr/>
        </p:nvSpPr>
        <p:spPr>
          <a:xfrm>
            <a:off x="50" y="2278175"/>
            <a:ext cx="9144000" cy="129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2" name="Google Shape;502;p69"/>
          <p:cNvPicPr preferRelativeResize="0"/>
          <p:nvPr/>
        </p:nvPicPr>
        <p:blipFill>
          <a:blip r:embed="rId3">
            <a:alphaModFix/>
          </a:blip>
          <a:stretch>
            <a:fillRect/>
          </a:stretch>
        </p:blipFill>
        <p:spPr>
          <a:xfrm>
            <a:off x="99650" y="2701595"/>
            <a:ext cx="3199100" cy="2113200"/>
          </a:xfrm>
          <a:prstGeom prst="rect">
            <a:avLst/>
          </a:prstGeom>
          <a:noFill/>
          <a:ln cap="flat" cmpd="sng" w="9525">
            <a:solidFill>
              <a:schemeClr val="dk1"/>
            </a:solidFill>
            <a:prstDash val="solid"/>
            <a:round/>
            <a:headEnd len="sm" w="sm" type="none"/>
            <a:tailEnd len="sm" w="sm" type="none"/>
          </a:ln>
        </p:spPr>
      </p:pic>
      <p:pic>
        <p:nvPicPr>
          <p:cNvPr id="503" name="Google Shape;503;p69"/>
          <p:cNvPicPr preferRelativeResize="0"/>
          <p:nvPr/>
        </p:nvPicPr>
        <p:blipFill>
          <a:blip r:embed="rId4">
            <a:alphaModFix/>
          </a:blip>
          <a:stretch>
            <a:fillRect/>
          </a:stretch>
        </p:blipFill>
        <p:spPr>
          <a:xfrm>
            <a:off x="3298751" y="2701600"/>
            <a:ext cx="2840400" cy="2113200"/>
          </a:xfrm>
          <a:prstGeom prst="rect">
            <a:avLst/>
          </a:prstGeom>
          <a:noFill/>
          <a:ln cap="flat" cmpd="sng" w="9525">
            <a:solidFill>
              <a:schemeClr val="dk1"/>
            </a:solidFill>
            <a:prstDash val="solid"/>
            <a:round/>
            <a:headEnd len="sm" w="sm" type="none"/>
            <a:tailEnd len="sm" w="sm" type="none"/>
          </a:ln>
        </p:spPr>
      </p:pic>
      <p:pic>
        <p:nvPicPr>
          <p:cNvPr id="504" name="Google Shape;504;p69"/>
          <p:cNvPicPr preferRelativeResize="0"/>
          <p:nvPr/>
        </p:nvPicPr>
        <p:blipFill>
          <a:blip r:embed="rId5">
            <a:alphaModFix/>
          </a:blip>
          <a:stretch>
            <a:fillRect/>
          </a:stretch>
        </p:blipFill>
        <p:spPr>
          <a:xfrm>
            <a:off x="6172363" y="2688600"/>
            <a:ext cx="2818799" cy="971875"/>
          </a:xfrm>
          <a:prstGeom prst="rect">
            <a:avLst/>
          </a:prstGeom>
          <a:noFill/>
          <a:ln cap="flat" cmpd="sng" w="9525">
            <a:solidFill>
              <a:schemeClr val="dk1"/>
            </a:solidFill>
            <a:prstDash val="solid"/>
            <a:round/>
            <a:headEnd len="sm" w="sm" type="none"/>
            <a:tailEnd len="sm" w="sm" type="none"/>
          </a:ln>
        </p:spPr>
      </p:pic>
      <p:pic>
        <p:nvPicPr>
          <p:cNvPr id="505" name="Google Shape;505;p69"/>
          <p:cNvPicPr preferRelativeResize="0"/>
          <p:nvPr/>
        </p:nvPicPr>
        <p:blipFill>
          <a:blip r:embed="rId6">
            <a:alphaModFix/>
          </a:blip>
          <a:stretch>
            <a:fillRect/>
          </a:stretch>
        </p:blipFill>
        <p:spPr>
          <a:xfrm>
            <a:off x="6171925" y="3642800"/>
            <a:ext cx="2819674" cy="1171992"/>
          </a:xfrm>
          <a:prstGeom prst="rect">
            <a:avLst/>
          </a:prstGeom>
          <a:noFill/>
          <a:ln cap="flat" cmpd="sng" w="9525">
            <a:solidFill>
              <a:schemeClr val="dk1"/>
            </a:solidFill>
            <a:prstDash val="solid"/>
            <a:round/>
            <a:headEnd len="sm" w="sm" type="none"/>
            <a:tailEnd len="sm" w="sm" type="none"/>
          </a:ln>
        </p:spPr>
      </p:pic>
      <p:sp>
        <p:nvSpPr>
          <p:cNvPr id="506" name="Google Shape;506;p69"/>
          <p:cNvSpPr txBox="1"/>
          <p:nvPr/>
        </p:nvSpPr>
        <p:spPr>
          <a:xfrm>
            <a:off x="598800" y="2289675"/>
            <a:ext cx="7946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1200"/>
              <a:t>Les scénarios d’évolutions des berges, palus et marais du Haut-Médoc : gérer, lutter ou s’adapter.</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70"/>
          <p:cNvPicPr preferRelativeResize="0"/>
          <p:nvPr/>
        </p:nvPicPr>
        <p:blipFill>
          <a:blip r:embed="rId3">
            <a:alphaModFix/>
          </a:blip>
          <a:stretch>
            <a:fillRect/>
          </a:stretch>
        </p:blipFill>
        <p:spPr>
          <a:xfrm>
            <a:off x="99650" y="691800"/>
            <a:ext cx="4474901" cy="3165715"/>
          </a:xfrm>
          <a:prstGeom prst="rect">
            <a:avLst/>
          </a:prstGeom>
          <a:noFill/>
          <a:ln cap="flat" cmpd="sng" w="9525">
            <a:solidFill>
              <a:schemeClr val="dk1"/>
            </a:solidFill>
            <a:prstDash val="solid"/>
            <a:round/>
            <a:headEnd len="sm" w="sm" type="none"/>
            <a:tailEnd len="sm" w="sm" type="none"/>
          </a:ln>
        </p:spPr>
      </p:pic>
      <p:sp>
        <p:nvSpPr>
          <p:cNvPr id="512" name="Google Shape;512;p70"/>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pic>
        <p:nvPicPr>
          <p:cNvPr id="513" name="Google Shape;513;p70"/>
          <p:cNvPicPr preferRelativeResize="0"/>
          <p:nvPr/>
        </p:nvPicPr>
        <p:blipFill>
          <a:blip r:embed="rId4">
            <a:alphaModFix/>
          </a:blip>
          <a:stretch>
            <a:fillRect/>
          </a:stretch>
        </p:blipFill>
        <p:spPr>
          <a:xfrm>
            <a:off x="4606412" y="691800"/>
            <a:ext cx="2088000" cy="1415593"/>
          </a:xfrm>
          <a:prstGeom prst="rect">
            <a:avLst/>
          </a:prstGeom>
          <a:noFill/>
          <a:ln>
            <a:noFill/>
          </a:ln>
        </p:spPr>
      </p:pic>
      <p:pic>
        <p:nvPicPr>
          <p:cNvPr id="514" name="Google Shape;514;p70"/>
          <p:cNvPicPr preferRelativeResize="0"/>
          <p:nvPr/>
        </p:nvPicPr>
        <p:blipFill>
          <a:blip r:embed="rId5">
            <a:alphaModFix/>
          </a:blip>
          <a:stretch>
            <a:fillRect/>
          </a:stretch>
        </p:blipFill>
        <p:spPr>
          <a:xfrm>
            <a:off x="6726275" y="688050"/>
            <a:ext cx="2304000" cy="1386057"/>
          </a:xfrm>
          <a:prstGeom prst="rect">
            <a:avLst/>
          </a:prstGeom>
          <a:noFill/>
          <a:ln>
            <a:noFill/>
          </a:ln>
        </p:spPr>
      </p:pic>
      <p:pic>
        <p:nvPicPr>
          <p:cNvPr id="515" name="Google Shape;515;p70"/>
          <p:cNvPicPr preferRelativeResize="0"/>
          <p:nvPr/>
        </p:nvPicPr>
        <p:blipFill>
          <a:blip r:embed="rId6">
            <a:alphaModFix/>
          </a:blip>
          <a:stretch>
            <a:fillRect/>
          </a:stretch>
        </p:blipFill>
        <p:spPr>
          <a:xfrm>
            <a:off x="4606413" y="2146543"/>
            <a:ext cx="2304000" cy="1547520"/>
          </a:xfrm>
          <a:prstGeom prst="rect">
            <a:avLst/>
          </a:prstGeom>
          <a:noFill/>
          <a:ln>
            <a:noFill/>
          </a:ln>
        </p:spPr>
      </p:pic>
      <p:pic>
        <p:nvPicPr>
          <p:cNvPr id="516" name="Google Shape;516;p70"/>
          <p:cNvPicPr preferRelativeResize="0"/>
          <p:nvPr/>
        </p:nvPicPr>
        <p:blipFill>
          <a:blip r:embed="rId7">
            <a:alphaModFix/>
          </a:blip>
          <a:stretch>
            <a:fillRect/>
          </a:stretch>
        </p:blipFill>
        <p:spPr>
          <a:xfrm>
            <a:off x="6740400" y="2289050"/>
            <a:ext cx="2304000" cy="1382400"/>
          </a:xfrm>
          <a:prstGeom prst="rect">
            <a:avLst/>
          </a:prstGeom>
          <a:noFill/>
          <a:ln>
            <a:noFill/>
          </a:ln>
        </p:spPr>
      </p:pic>
      <p:pic>
        <p:nvPicPr>
          <p:cNvPr id="517" name="Google Shape;517;p70"/>
          <p:cNvPicPr preferRelativeResize="0"/>
          <p:nvPr/>
        </p:nvPicPr>
        <p:blipFill>
          <a:blip r:embed="rId8">
            <a:alphaModFix/>
          </a:blip>
          <a:stretch>
            <a:fillRect/>
          </a:stretch>
        </p:blipFill>
        <p:spPr>
          <a:xfrm>
            <a:off x="5656425" y="3781313"/>
            <a:ext cx="2160000" cy="13349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71"/>
          <p:cNvPicPr preferRelativeResize="0"/>
          <p:nvPr/>
        </p:nvPicPr>
        <p:blipFill>
          <a:blip r:embed="rId3">
            <a:alphaModFix/>
          </a:blip>
          <a:stretch>
            <a:fillRect/>
          </a:stretch>
        </p:blipFill>
        <p:spPr>
          <a:xfrm>
            <a:off x="99650" y="691800"/>
            <a:ext cx="5317850" cy="3762050"/>
          </a:xfrm>
          <a:prstGeom prst="rect">
            <a:avLst/>
          </a:prstGeom>
          <a:noFill/>
          <a:ln cap="flat" cmpd="sng" w="9525">
            <a:solidFill>
              <a:schemeClr val="dk1"/>
            </a:solidFill>
            <a:prstDash val="solid"/>
            <a:round/>
            <a:headEnd len="sm" w="sm" type="none"/>
            <a:tailEnd len="sm" w="sm" type="none"/>
          </a:ln>
        </p:spPr>
      </p:pic>
      <p:pic>
        <p:nvPicPr>
          <p:cNvPr id="523" name="Google Shape;523;p71"/>
          <p:cNvPicPr preferRelativeResize="0"/>
          <p:nvPr/>
        </p:nvPicPr>
        <p:blipFill>
          <a:blip r:embed="rId4">
            <a:alphaModFix/>
          </a:blip>
          <a:stretch>
            <a:fillRect/>
          </a:stretch>
        </p:blipFill>
        <p:spPr>
          <a:xfrm>
            <a:off x="5574683" y="691800"/>
            <a:ext cx="3469717" cy="3762050"/>
          </a:xfrm>
          <a:prstGeom prst="rect">
            <a:avLst/>
          </a:prstGeom>
          <a:noFill/>
          <a:ln cap="flat" cmpd="sng" w="9525">
            <a:solidFill>
              <a:schemeClr val="dk1"/>
            </a:solidFill>
            <a:prstDash val="solid"/>
            <a:round/>
            <a:headEnd len="sm" w="sm" type="none"/>
            <a:tailEnd len="sm" w="sm" type="none"/>
          </a:ln>
        </p:spPr>
      </p:pic>
      <p:sp>
        <p:nvSpPr>
          <p:cNvPr id="524" name="Google Shape;524;p71"/>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525" name="Google Shape;525;p71"/>
          <p:cNvSpPr txBox="1"/>
          <p:nvPr/>
        </p:nvSpPr>
        <p:spPr>
          <a:xfrm>
            <a:off x="5574925" y="4453850"/>
            <a:ext cx="3469800" cy="49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000"/>
              <a:t>OTEX : orientation technico-économique des exploitations</a:t>
            </a:r>
            <a:endParaRPr sz="1000"/>
          </a:p>
          <a:p>
            <a:pPr indent="0" lvl="0" marL="0" rtl="0" algn="just">
              <a:spcBef>
                <a:spcPts val="0"/>
              </a:spcBef>
              <a:spcAft>
                <a:spcPts val="0"/>
              </a:spcAft>
              <a:buNone/>
            </a:pPr>
            <a:r>
              <a:rPr lang="fr" sz="1000"/>
              <a:t>PBS : production brut standard</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2"/>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pic>
        <p:nvPicPr>
          <p:cNvPr id="531" name="Google Shape;531;p72"/>
          <p:cNvPicPr preferRelativeResize="0"/>
          <p:nvPr/>
        </p:nvPicPr>
        <p:blipFill>
          <a:blip r:embed="rId3">
            <a:alphaModFix/>
          </a:blip>
          <a:stretch>
            <a:fillRect/>
          </a:stretch>
        </p:blipFill>
        <p:spPr>
          <a:xfrm>
            <a:off x="99650" y="691800"/>
            <a:ext cx="8944750" cy="3988161"/>
          </a:xfrm>
          <a:prstGeom prst="rect">
            <a:avLst/>
          </a:prstGeom>
          <a:noFill/>
          <a:ln>
            <a:noFill/>
          </a:ln>
        </p:spPr>
      </p:pic>
      <p:sp>
        <p:nvSpPr>
          <p:cNvPr id="532" name="Google Shape;532;p72"/>
          <p:cNvSpPr/>
          <p:nvPr/>
        </p:nvSpPr>
        <p:spPr>
          <a:xfrm>
            <a:off x="0" y="2834025"/>
            <a:ext cx="9144000" cy="184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3" name="Google Shape;533;p72"/>
          <p:cNvSpPr txBox="1"/>
          <p:nvPr/>
        </p:nvSpPr>
        <p:spPr>
          <a:xfrm>
            <a:off x="6570600" y="2834025"/>
            <a:ext cx="247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t>Investissements nécessaires à la mise en œuvre du </a:t>
            </a:r>
            <a:r>
              <a:rPr b="1" lang="fr" sz="1200" u="sng"/>
              <a:t>scénario 1</a:t>
            </a:r>
            <a:r>
              <a:rPr lang="fr" sz="1200"/>
              <a:t> (tableau ci-dessus)</a:t>
            </a:r>
            <a:endParaRPr sz="1200"/>
          </a:p>
        </p:txBody>
      </p:sp>
      <p:sp>
        <p:nvSpPr>
          <p:cNvPr id="534" name="Google Shape;534;p72"/>
          <p:cNvSpPr txBox="1"/>
          <p:nvPr/>
        </p:nvSpPr>
        <p:spPr>
          <a:xfrm>
            <a:off x="2364950" y="4449600"/>
            <a:ext cx="43443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Impacts du scénario 1 sur les fonctions des zones humides</a:t>
            </a:r>
            <a:r>
              <a:rPr lang="fr" sz="1200"/>
              <a:t> : des ZH équivalentes</a:t>
            </a:r>
            <a:endParaRPr sz="1200"/>
          </a:p>
        </p:txBody>
      </p:sp>
      <p:pic>
        <p:nvPicPr>
          <p:cNvPr id="535" name="Google Shape;535;p72"/>
          <p:cNvPicPr preferRelativeResize="0"/>
          <p:nvPr/>
        </p:nvPicPr>
        <p:blipFill>
          <a:blip r:embed="rId4">
            <a:alphaModFix/>
          </a:blip>
          <a:stretch>
            <a:fillRect/>
          </a:stretch>
        </p:blipFill>
        <p:spPr>
          <a:xfrm>
            <a:off x="99650" y="2951450"/>
            <a:ext cx="2265300" cy="2052250"/>
          </a:xfrm>
          <a:prstGeom prst="rect">
            <a:avLst/>
          </a:prstGeom>
          <a:noFill/>
          <a:ln>
            <a:noFill/>
          </a:ln>
        </p:spPr>
      </p:pic>
      <p:sp>
        <p:nvSpPr>
          <p:cNvPr id="536" name="Google Shape;536;p72"/>
          <p:cNvSpPr/>
          <p:nvPr/>
        </p:nvSpPr>
        <p:spPr>
          <a:xfrm>
            <a:off x="1291750" y="2885150"/>
            <a:ext cx="704700" cy="21252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73"/>
          <p:cNvPicPr preferRelativeResize="0"/>
          <p:nvPr/>
        </p:nvPicPr>
        <p:blipFill>
          <a:blip r:embed="rId3">
            <a:alphaModFix/>
          </a:blip>
          <a:stretch>
            <a:fillRect/>
          </a:stretch>
        </p:blipFill>
        <p:spPr>
          <a:xfrm>
            <a:off x="99650" y="691800"/>
            <a:ext cx="8944749" cy="3066334"/>
          </a:xfrm>
          <a:prstGeom prst="rect">
            <a:avLst/>
          </a:prstGeom>
          <a:noFill/>
          <a:ln>
            <a:noFill/>
          </a:ln>
        </p:spPr>
      </p:pic>
      <p:sp>
        <p:nvSpPr>
          <p:cNvPr id="542" name="Google Shape;542;p73"/>
          <p:cNvSpPr/>
          <p:nvPr/>
        </p:nvSpPr>
        <p:spPr>
          <a:xfrm>
            <a:off x="99650" y="1970750"/>
            <a:ext cx="8958300" cy="1865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sp>
        <p:nvSpPr>
          <p:cNvPr id="543" name="Google Shape;543;p73"/>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544" name="Google Shape;544;p73"/>
          <p:cNvSpPr txBox="1"/>
          <p:nvPr/>
        </p:nvSpPr>
        <p:spPr>
          <a:xfrm>
            <a:off x="6570600" y="1970750"/>
            <a:ext cx="247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t>Investissements nécessaires à la mise en œuvre du </a:t>
            </a:r>
            <a:r>
              <a:rPr b="1" lang="fr" sz="1200" u="sng"/>
              <a:t>scénario 2</a:t>
            </a:r>
            <a:r>
              <a:rPr lang="fr" sz="1200"/>
              <a:t> (tableau ci-dessus)</a:t>
            </a:r>
            <a:endParaRPr sz="1200"/>
          </a:p>
        </p:txBody>
      </p:sp>
      <p:pic>
        <p:nvPicPr>
          <p:cNvPr id="545" name="Google Shape;545;p73"/>
          <p:cNvPicPr preferRelativeResize="0"/>
          <p:nvPr/>
        </p:nvPicPr>
        <p:blipFill>
          <a:blip r:embed="rId4">
            <a:alphaModFix/>
          </a:blip>
          <a:stretch>
            <a:fillRect/>
          </a:stretch>
        </p:blipFill>
        <p:spPr>
          <a:xfrm>
            <a:off x="99650" y="2263850"/>
            <a:ext cx="2523549" cy="2739849"/>
          </a:xfrm>
          <a:prstGeom prst="rect">
            <a:avLst/>
          </a:prstGeom>
          <a:noFill/>
          <a:ln>
            <a:noFill/>
          </a:ln>
        </p:spPr>
      </p:pic>
      <p:sp>
        <p:nvSpPr>
          <p:cNvPr id="546" name="Google Shape;546;p73"/>
          <p:cNvSpPr/>
          <p:nvPr/>
        </p:nvSpPr>
        <p:spPr>
          <a:xfrm>
            <a:off x="1440500" y="2263850"/>
            <a:ext cx="790800" cy="27543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7" name="Google Shape;547;p73"/>
          <p:cNvPicPr preferRelativeResize="0"/>
          <p:nvPr/>
        </p:nvPicPr>
        <p:blipFill>
          <a:blip r:embed="rId5">
            <a:alphaModFix/>
          </a:blip>
          <a:stretch>
            <a:fillRect/>
          </a:stretch>
        </p:blipFill>
        <p:spPr>
          <a:xfrm>
            <a:off x="2699400" y="2249400"/>
            <a:ext cx="3656693" cy="2754299"/>
          </a:xfrm>
          <a:prstGeom prst="rect">
            <a:avLst/>
          </a:prstGeom>
          <a:noFill/>
          <a:ln>
            <a:noFill/>
          </a:ln>
        </p:spPr>
      </p:pic>
      <p:sp>
        <p:nvSpPr>
          <p:cNvPr id="548" name="Google Shape;548;p73"/>
          <p:cNvSpPr/>
          <p:nvPr/>
        </p:nvSpPr>
        <p:spPr>
          <a:xfrm>
            <a:off x="2708750" y="2591325"/>
            <a:ext cx="3647400" cy="9237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9" name="Google Shape;549;p73"/>
          <p:cNvSpPr txBox="1"/>
          <p:nvPr/>
        </p:nvSpPr>
        <p:spPr>
          <a:xfrm>
            <a:off x="6570600" y="4080300"/>
            <a:ext cx="24738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Impacts du scénario 2 sur les fonctions des zones humides (à gauche) et la production agricole (à droite)</a:t>
            </a:r>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4"/>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pic>
        <p:nvPicPr>
          <p:cNvPr id="555" name="Google Shape;555;p74"/>
          <p:cNvPicPr preferRelativeResize="0"/>
          <p:nvPr/>
        </p:nvPicPr>
        <p:blipFill>
          <a:blip r:embed="rId3">
            <a:alphaModFix/>
          </a:blip>
          <a:stretch>
            <a:fillRect/>
          </a:stretch>
        </p:blipFill>
        <p:spPr>
          <a:xfrm>
            <a:off x="102175" y="691800"/>
            <a:ext cx="8944751" cy="4279823"/>
          </a:xfrm>
          <a:prstGeom prst="rect">
            <a:avLst/>
          </a:prstGeom>
          <a:noFill/>
          <a:ln>
            <a:noFill/>
          </a:ln>
        </p:spPr>
      </p:pic>
      <p:sp>
        <p:nvSpPr>
          <p:cNvPr id="556" name="Google Shape;556;p74"/>
          <p:cNvSpPr/>
          <p:nvPr/>
        </p:nvSpPr>
        <p:spPr>
          <a:xfrm>
            <a:off x="0" y="2578450"/>
            <a:ext cx="9144000" cy="250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7" name="Google Shape;557;p74"/>
          <p:cNvPicPr preferRelativeResize="0"/>
          <p:nvPr/>
        </p:nvPicPr>
        <p:blipFill>
          <a:blip r:embed="rId4">
            <a:alphaModFix/>
          </a:blip>
          <a:stretch>
            <a:fillRect/>
          </a:stretch>
        </p:blipFill>
        <p:spPr>
          <a:xfrm>
            <a:off x="99650" y="2682150"/>
            <a:ext cx="2138501" cy="2321801"/>
          </a:xfrm>
          <a:prstGeom prst="rect">
            <a:avLst/>
          </a:prstGeom>
          <a:noFill/>
          <a:ln>
            <a:noFill/>
          </a:ln>
        </p:spPr>
      </p:pic>
      <p:sp>
        <p:nvSpPr>
          <p:cNvPr id="558" name="Google Shape;558;p74"/>
          <p:cNvSpPr/>
          <p:nvPr/>
        </p:nvSpPr>
        <p:spPr>
          <a:xfrm>
            <a:off x="1234775" y="2682675"/>
            <a:ext cx="670500" cy="23217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9" name="Google Shape;559;p74"/>
          <p:cNvPicPr preferRelativeResize="0"/>
          <p:nvPr/>
        </p:nvPicPr>
        <p:blipFill>
          <a:blip r:embed="rId5">
            <a:alphaModFix/>
          </a:blip>
          <a:stretch>
            <a:fillRect/>
          </a:stretch>
        </p:blipFill>
        <p:spPr>
          <a:xfrm>
            <a:off x="2379550" y="2682675"/>
            <a:ext cx="3529677" cy="2321025"/>
          </a:xfrm>
          <a:prstGeom prst="rect">
            <a:avLst/>
          </a:prstGeom>
          <a:noFill/>
          <a:ln>
            <a:noFill/>
          </a:ln>
        </p:spPr>
      </p:pic>
      <p:sp>
        <p:nvSpPr>
          <p:cNvPr id="560" name="Google Shape;560;p74"/>
          <p:cNvSpPr/>
          <p:nvPr/>
        </p:nvSpPr>
        <p:spPr>
          <a:xfrm>
            <a:off x="2387750" y="2935650"/>
            <a:ext cx="3521400" cy="7848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1" name="Google Shape;561;p74"/>
          <p:cNvSpPr txBox="1"/>
          <p:nvPr/>
        </p:nvSpPr>
        <p:spPr>
          <a:xfrm>
            <a:off x="6570600" y="2656550"/>
            <a:ext cx="247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t>Investissements nécessaires à la mise en œuvre du </a:t>
            </a:r>
            <a:r>
              <a:rPr b="1" lang="fr" sz="1200" u="sng"/>
              <a:t>scénario 3</a:t>
            </a:r>
            <a:r>
              <a:rPr lang="fr" sz="1200"/>
              <a:t> (tableau ci-dessus)</a:t>
            </a:r>
            <a:endParaRPr sz="1200"/>
          </a:p>
        </p:txBody>
      </p:sp>
      <p:sp>
        <p:nvSpPr>
          <p:cNvPr id="562" name="Google Shape;562;p74"/>
          <p:cNvSpPr txBox="1"/>
          <p:nvPr/>
        </p:nvSpPr>
        <p:spPr>
          <a:xfrm>
            <a:off x="6570600" y="4080300"/>
            <a:ext cx="2473800" cy="92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fr" sz="1200"/>
              <a:t>Impacts du scénario 3 sur les fonctions des zones humides (à gauche) et la production agricole (à droite)</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5"/>
          <p:cNvSpPr/>
          <p:nvPr/>
        </p:nvSpPr>
        <p:spPr>
          <a:xfrm>
            <a:off x="8766630" y="4794390"/>
            <a:ext cx="339300" cy="2730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fld id="{00000000-1234-1234-1234-123412341234}" type="slidenum">
              <a:rPr b="0" i="0" lang="fr" sz="800" u="none" cap="none" strike="noStrike">
                <a:solidFill>
                  <a:srgbClr val="FFFFFF"/>
                </a:solidFill>
                <a:latin typeface="Calibri"/>
                <a:ea typeface="Calibri"/>
                <a:cs typeface="Calibri"/>
                <a:sym typeface="Calibri"/>
              </a:rPr>
              <a:t>‹#›</a:t>
            </a:fld>
            <a:endParaRPr b="0" i="0" sz="800" u="none" cap="none" strike="noStrike">
              <a:solidFill>
                <a:srgbClr val="000000"/>
              </a:solidFill>
              <a:latin typeface="Arial"/>
              <a:ea typeface="Arial"/>
              <a:cs typeface="Arial"/>
              <a:sym typeface="Arial"/>
            </a:endParaRPr>
          </a:p>
        </p:txBody>
      </p:sp>
      <p:graphicFrame>
        <p:nvGraphicFramePr>
          <p:cNvPr id="568" name="Google Shape;568;p75"/>
          <p:cNvGraphicFramePr/>
          <p:nvPr/>
        </p:nvGraphicFramePr>
        <p:xfrm>
          <a:off x="598815" y="691790"/>
          <a:ext cx="3000000" cy="3000000"/>
        </p:xfrm>
        <a:graphic>
          <a:graphicData uri="http://schemas.openxmlformats.org/drawingml/2006/table">
            <a:tbl>
              <a:tblPr>
                <a:noFill/>
                <a:tableStyleId>{83C123EF-A43C-493B-8E77-B7CF86538A89}</a:tableStyleId>
              </a:tblPr>
              <a:tblGrid>
                <a:gridCol w="2831500"/>
                <a:gridCol w="2557450"/>
                <a:gridCol w="2557450"/>
              </a:tblGrid>
              <a:tr h="565400">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1 : gestion au fil de l’eau</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2 : poursuite des travaux d’assèchement</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fr" sz="1400" strike="noStrike">
                          <a:solidFill>
                            <a:schemeClr val="lt1"/>
                          </a:solidFill>
                          <a:latin typeface="Calibri"/>
                          <a:ea typeface="Calibri"/>
                          <a:cs typeface="Calibri"/>
                          <a:sym typeface="Calibri"/>
                        </a:rPr>
                        <a:t>Scénario 3 : co-évolution délibérée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chemeClr val="accent1"/>
                    </a:solidFill>
                  </a:tcPr>
                </a:tc>
              </a:tr>
              <a:tr h="1023300">
                <a:tc>
                  <a:txBody>
                    <a:bodyPr/>
                    <a:lstStyle/>
                    <a:p>
                      <a:pPr indent="0" lvl="0" marL="0" marR="0" rtl="0" algn="ctr">
                        <a:lnSpc>
                          <a:spcPct val="100000"/>
                        </a:lnSpc>
                        <a:spcBef>
                          <a:spcPts val="0"/>
                        </a:spcBef>
                        <a:spcAft>
                          <a:spcPts val="0"/>
                        </a:spcAft>
                        <a:buNone/>
                      </a:pPr>
                      <a:r>
                        <a:rPr b="0" lang="fr" sz="1100" strike="noStrike">
                          <a:solidFill>
                            <a:schemeClr val="dk1"/>
                          </a:solidFill>
                          <a:latin typeface="Calibri"/>
                          <a:ea typeface="Calibri"/>
                          <a:cs typeface="Calibri"/>
                          <a:sym typeface="Calibri"/>
                        </a:rPr>
                        <a:t>« Tout bouge mais rien ne change », la gestion actuelle se poursuit dans le temps, mais s’adapte par ajustement face aux évolutions réglementaires, organisationnelles et naturelles.</a:t>
                      </a:r>
                      <a:endParaRPr b="0" sz="11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c>
                  <a:txBody>
                    <a:bodyPr/>
                    <a:lstStyle/>
                    <a:p>
                      <a:pPr indent="0" lvl="0" marL="0" marR="0" rtl="0" algn="ctr">
                        <a:lnSpc>
                          <a:spcPct val="100000"/>
                        </a:lnSpc>
                        <a:spcBef>
                          <a:spcPts val="0"/>
                        </a:spcBef>
                        <a:spcAft>
                          <a:spcPts val="0"/>
                        </a:spcAft>
                        <a:buNone/>
                      </a:pPr>
                      <a:r>
                        <a:rPr b="0" lang="fr" sz="1100" strike="noStrike">
                          <a:solidFill>
                            <a:schemeClr val="dk1"/>
                          </a:solidFill>
                          <a:latin typeface="Calibri"/>
                          <a:ea typeface="Calibri"/>
                          <a:cs typeface="Calibri"/>
                          <a:sym typeface="Calibri"/>
                        </a:rPr>
                        <a:t>« Une adaptation par la lutte contre l’eau », les travaux de dessèchement des marais se poursuivent, au titre de l'intérêt économique et de la sécurité des personnes et des biens.</a:t>
                      </a:r>
                      <a:endParaRPr b="0" sz="11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c>
                  <a:txBody>
                    <a:bodyPr/>
                    <a:lstStyle/>
                    <a:p>
                      <a:pPr indent="0" lvl="0" marL="0" marR="0" rtl="0" algn="ctr">
                        <a:lnSpc>
                          <a:spcPct val="100000"/>
                        </a:lnSpc>
                        <a:spcBef>
                          <a:spcPts val="0"/>
                        </a:spcBef>
                        <a:spcAft>
                          <a:spcPts val="0"/>
                        </a:spcAft>
                        <a:buNone/>
                      </a:pPr>
                      <a:r>
                        <a:rPr b="0" lang="fr" sz="1100" strike="noStrike">
                          <a:solidFill>
                            <a:schemeClr val="dk1"/>
                          </a:solidFill>
                          <a:latin typeface="Calibri"/>
                          <a:ea typeface="Calibri"/>
                          <a:cs typeface="Calibri"/>
                          <a:sym typeface="Calibri"/>
                        </a:rPr>
                        <a:t>« Une voix commune pour le socio-écosystème », des actions coordonnées sont menées, au titre de la résilience de l'ensemble du territoire.</a:t>
                      </a:r>
                      <a:endParaRPr b="0" sz="11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D1DEEF"/>
                    </a:solidFill>
                  </a:tcPr>
                </a:tc>
              </a:tr>
              <a:tr h="1292500">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stabilité relative du socio-écosystème mais des impacts négatifs ponctuels importants, notamment sur l’agriculture, en raison d’aléas forts et répétés</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réduction importante des fonctions des zones humides (« éponge » notamment), </a:t>
                      </a:r>
                      <a:r>
                        <a:rPr b="1" i="1" lang="fr" sz="1400" strike="noStrike">
                          <a:solidFill>
                            <a:schemeClr val="dk1"/>
                          </a:solidFill>
                          <a:latin typeface="Calibri"/>
                          <a:ea typeface="Calibri"/>
                          <a:cs typeface="Calibri"/>
                          <a:sym typeface="Calibri"/>
                        </a:rPr>
                        <a:t>in fine </a:t>
                      </a:r>
                      <a:r>
                        <a:rPr b="1" lang="fr" sz="1400" strike="noStrike">
                          <a:solidFill>
                            <a:schemeClr val="dk1"/>
                          </a:solidFill>
                          <a:latin typeface="Calibri"/>
                          <a:ea typeface="Calibri"/>
                          <a:cs typeface="Calibri"/>
                          <a:sym typeface="Calibri"/>
                        </a:rPr>
                        <a:t>préjudiciable à l’ensemble du territoire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c>
                  <a:txBody>
                    <a:bodyPr/>
                    <a:lstStyle/>
                    <a:p>
                      <a:pPr indent="0" lvl="0" marL="0" marR="0" rtl="0" algn="ctr">
                        <a:lnSpc>
                          <a:spcPct val="100000"/>
                        </a:lnSpc>
                        <a:spcBef>
                          <a:spcPts val="0"/>
                        </a:spcBef>
                        <a:spcAft>
                          <a:spcPts val="0"/>
                        </a:spcAft>
                        <a:buNone/>
                      </a:pPr>
                      <a:r>
                        <a:rPr b="1" lang="fr" sz="1400" strike="noStrike">
                          <a:solidFill>
                            <a:schemeClr val="dk1"/>
                          </a:solidFill>
                          <a:latin typeface="Calibri"/>
                          <a:ea typeface="Calibri"/>
                          <a:cs typeface="Calibri"/>
                          <a:sym typeface="Calibri"/>
                        </a:rPr>
                        <a:t>Une augmentation importante des fonctions des zones humides </a:t>
                      </a:r>
                      <a:r>
                        <a:rPr b="1" lang="fr" sz="1800" u="sng" strike="noStrike">
                          <a:solidFill>
                            <a:schemeClr val="dk1"/>
                          </a:solidFill>
                          <a:latin typeface="Calibri"/>
                          <a:ea typeface="Calibri"/>
                          <a:cs typeface="Calibri"/>
                          <a:sym typeface="Calibri"/>
                        </a:rPr>
                        <a:t>conjuguée</a:t>
                      </a:r>
                      <a:r>
                        <a:rPr b="1" lang="fr" sz="1400" strike="noStrike">
                          <a:solidFill>
                            <a:schemeClr val="dk1"/>
                          </a:solidFill>
                          <a:latin typeface="Calibri"/>
                          <a:ea typeface="Calibri"/>
                          <a:cs typeface="Calibri"/>
                          <a:sym typeface="Calibri"/>
                        </a:rPr>
                        <a:t> à une croissance socio-économique, qui permet la résilience du territoire</a:t>
                      </a:r>
                      <a:endParaRPr b="0" sz="1400" strike="noStrike">
                        <a:solidFill>
                          <a:srgbClr val="000000"/>
                        </a:solidFill>
                        <a:latin typeface="Arial"/>
                        <a:ea typeface="Arial"/>
                        <a:cs typeface="Arial"/>
                        <a:sym typeface="Arial"/>
                      </a:endParaRPr>
                    </a:p>
                  </a:txBody>
                  <a:tcPr marT="34300" marB="34300" marR="68600" marL="68600" anchor="ctr">
                    <a:lnL cap="flat" cmpd="sng" w="12225">
                      <a:solidFill>
                        <a:srgbClr val="FFFFFF"/>
                      </a:solidFill>
                      <a:prstDash val="solid"/>
                      <a:round/>
                      <a:headEnd len="sm" w="sm" type="none"/>
                      <a:tailEnd len="sm" w="sm" type="none"/>
                    </a:lnL>
                    <a:lnR cap="flat" cmpd="sng" w="12225">
                      <a:solidFill>
                        <a:srgbClr val="FFFFFF"/>
                      </a:solidFill>
                      <a:prstDash val="solid"/>
                      <a:round/>
                      <a:headEnd len="sm" w="sm" type="none"/>
                      <a:tailEnd len="sm" w="sm" type="none"/>
                    </a:lnR>
                    <a:lnT cap="flat" cmpd="sng" w="12225">
                      <a:solidFill>
                        <a:srgbClr val="FFFFFF"/>
                      </a:solidFill>
                      <a:prstDash val="solid"/>
                      <a:round/>
                      <a:headEnd len="sm" w="sm" type="none"/>
                      <a:tailEnd len="sm" w="sm" type="none"/>
                    </a:lnT>
                    <a:lnB cap="flat" cmpd="sng" w="12225">
                      <a:solidFill>
                        <a:srgbClr val="FFFFFF"/>
                      </a:solidFill>
                      <a:prstDash val="solid"/>
                      <a:round/>
                      <a:headEnd len="sm" w="sm" type="none"/>
                      <a:tailEnd len="sm" w="sm" type="none"/>
                    </a:lnB>
                    <a:solidFill>
                      <a:srgbClr val="E9EFF7"/>
                    </a:solidFill>
                  </a:tcPr>
                </a:tc>
              </a:tr>
            </a:tbl>
          </a:graphicData>
        </a:graphic>
      </p:graphicFrame>
      <p:sp>
        <p:nvSpPr>
          <p:cNvPr id="569" name="Google Shape;569;p75"/>
          <p:cNvSpPr txBox="1"/>
          <p:nvPr/>
        </p:nvSpPr>
        <p:spPr>
          <a:xfrm>
            <a:off x="598825" y="3573075"/>
            <a:ext cx="7946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a:t>Les scénarios d’évolutions des berges, palus et marais du Haut-Médoc : gérer, lutter ou s’adapter.</a:t>
            </a:r>
            <a:endParaRPr/>
          </a:p>
        </p:txBody>
      </p:sp>
      <p:sp>
        <p:nvSpPr>
          <p:cNvPr id="570" name="Google Shape;570;p75"/>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76"/>
          <p:cNvPicPr preferRelativeResize="0"/>
          <p:nvPr/>
        </p:nvPicPr>
        <p:blipFill>
          <a:blip r:embed="rId3">
            <a:alphaModFix/>
          </a:blip>
          <a:stretch>
            <a:fillRect/>
          </a:stretch>
        </p:blipFill>
        <p:spPr>
          <a:xfrm>
            <a:off x="2675012" y="691800"/>
            <a:ext cx="3793985" cy="4311900"/>
          </a:xfrm>
          <a:prstGeom prst="rect">
            <a:avLst/>
          </a:prstGeom>
          <a:noFill/>
          <a:ln cap="flat" cmpd="sng" w="9525">
            <a:solidFill>
              <a:schemeClr val="dk1"/>
            </a:solidFill>
            <a:prstDash val="solid"/>
            <a:round/>
            <a:headEnd len="sm" w="sm" type="none"/>
            <a:tailEnd len="sm" w="sm" type="none"/>
          </a:ln>
        </p:spPr>
      </p:pic>
      <p:sp>
        <p:nvSpPr>
          <p:cNvPr id="576" name="Google Shape;576;p76"/>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577" name="Google Shape;577;p76"/>
          <p:cNvSpPr txBox="1"/>
          <p:nvPr/>
        </p:nvSpPr>
        <p:spPr>
          <a:xfrm>
            <a:off x="6529200" y="4511100"/>
            <a:ext cx="219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t>La boussole des épistémologies d’après Dominique Boullier</a:t>
            </a: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7"/>
          <p:cNvSpPr txBox="1"/>
          <p:nvPr/>
        </p:nvSpPr>
        <p:spPr>
          <a:xfrm>
            <a:off x="1497900" y="2263950"/>
            <a:ext cx="6153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 L’ignorance du passé ne se borne pas à nuire à la connaissance du présent : elle compromet, dans le présent, l’action même » (Marc Bloch)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Résultats année 2 AAPZI" id="261" name="Google Shape;261;p42"/>
          <p:cNvPicPr preferRelativeResize="0"/>
          <p:nvPr/>
        </p:nvPicPr>
        <p:blipFill rotWithShape="1">
          <a:blip r:embed="rId3">
            <a:alphaModFix/>
          </a:blip>
          <a:srcRect b="0" l="0" r="1058" t="1127"/>
          <a:stretch/>
        </p:blipFill>
        <p:spPr>
          <a:xfrm>
            <a:off x="6316525" y="691796"/>
            <a:ext cx="2678671" cy="3582901"/>
          </a:xfrm>
          <a:prstGeom prst="rect">
            <a:avLst/>
          </a:prstGeom>
          <a:noFill/>
          <a:ln cap="sq" cmpd="sng" w="9525">
            <a:solidFill>
              <a:srgbClr val="000000"/>
            </a:solidFill>
            <a:prstDash val="solid"/>
            <a:miter lim="8000"/>
            <a:headEnd len="sm" w="sm" type="none"/>
            <a:tailEnd len="sm" w="sm" type="none"/>
          </a:ln>
        </p:spPr>
      </p:pic>
      <p:grpSp>
        <p:nvGrpSpPr>
          <p:cNvPr id="262" name="Google Shape;262;p42"/>
          <p:cNvGrpSpPr/>
          <p:nvPr/>
        </p:nvGrpSpPr>
        <p:grpSpPr>
          <a:xfrm>
            <a:off x="4648195" y="691796"/>
            <a:ext cx="1525769" cy="1835460"/>
            <a:chOff x="6199560" y="900720"/>
            <a:chExt cx="2034359" cy="2447280"/>
          </a:xfrm>
        </p:grpSpPr>
        <p:pic>
          <p:nvPicPr>
            <p:cNvPr id="263" name="Google Shape;263;p42"/>
            <p:cNvPicPr preferRelativeResize="0"/>
            <p:nvPr/>
          </p:nvPicPr>
          <p:blipFill rotWithShape="1">
            <a:blip r:embed="rId4">
              <a:alphaModFix/>
            </a:blip>
            <a:srcRect b="68897" l="48518" r="28369" t="737"/>
            <a:stretch/>
          </p:blipFill>
          <p:spPr>
            <a:xfrm>
              <a:off x="6199560" y="900720"/>
              <a:ext cx="2034359" cy="2447280"/>
            </a:xfrm>
            <a:prstGeom prst="rect">
              <a:avLst/>
            </a:prstGeom>
            <a:noFill/>
            <a:ln cap="sq" cmpd="sng" w="9525">
              <a:solidFill>
                <a:srgbClr val="000000"/>
              </a:solidFill>
              <a:prstDash val="solid"/>
              <a:miter lim="8000"/>
              <a:headEnd len="sm" w="sm" type="none"/>
              <a:tailEnd len="sm" w="sm" type="none"/>
            </a:ln>
            <a:effectLst>
              <a:outerShdw blurRad="50760" rotWithShape="0" algn="tl" dir="2700000" dist="37674">
                <a:srgbClr val="000000">
                  <a:alpha val="42750"/>
                </a:srgbClr>
              </a:outerShdw>
            </a:effectLst>
          </p:spPr>
        </p:pic>
        <p:sp>
          <p:nvSpPr>
            <p:cNvPr id="264" name="Google Shape;264;p42"/>
            <p:cNvSpPr/>
            <p:nvPr/>
          </p:nvSpPr>
          <p:spPr>
            <a:xfrm rot="3003385">
              <a:off x="7115697" y="2412443"/>
              <a:ext cx="510254" cy="162480"/>
            </a:xfrm>
            <a:prstGeom prst="rect">
              <a:avLst/>
            </a:prstGeom>
            <a:noFill/>
            <a:ln cap="flat" cmpd="sng" w="9525">
              <a:solidFill>
                <a:srgbClr val="C95236"/>
              </a:solidFill>
              <a:prstDash val="solid"/>
              <a:miter lim="8000"/>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265" name="Google Shape;265;p42"/>
          <p:cNvSpPr/>
          <p:nvPr/>
        </p:nvSpPr>
        <p:spPr>
          <a:xfrm>
            <a:off x="4755438" y="2628751"/>
            <a:ext cx="1311300" cy="505500"/>
          </a:xfrm>
          <a:prstGeom prst="rect">
            <a:avLst/>
          </a:prstGeom>
          <a:solidFill>
            <a:srgbClr val="2680BC"/>
          </a:solidFill>
          <a:ln cap="flat" cmpd="sng" w="12700">
            <a:solidFill>
              <a:srgbClr val="2680BC"/>
            </a:solidFill>
            <a:prstDash val="solid"/>
            <a:miter lim="8000"/>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r>
              <a:rPr b="1" i="0" lang="fr" sz="1800" u="none" cap="none" strike="noStrike">
                <a:solidFill>
                  <a:srgbClr val="FFFFFF"/>
                </a:solidFill>
                <a:latin typeface="Calibri"/>
                <a:ea typeface="Calibri"/>
                <a:cs typeface="Calibri"/>
                <a:sym typeface="Calibri"/>
              </a:rPr>
              <a:t>12 communes</a:t>
            </a:r>
            <a:endParaRPr b="0" i="0" sz="1800" u="none" cap="none" strike="noStrike">
              <a:solidFill>
                <a:srgbClr val="000000"/>
              </a:solidFill>
              <a:latin typeface="Arial"/>
              <a:ea typeface="Arial"/>
              <a:cs typeface="Arial"/>
              <a:sym typeface="Arial"/>
            </a:endParaRPr>
          </a:p>
        </p:txBody>
      </p:sp>
      <p:sp>
        <p:nvSpPr>
          <p:cNvPr id="266" name="Google Shape;266;p42"/>
          <p:cNvSpPr/>
          <p:nvPr/>
        </p:nvSpPr>
        <p:spPr>
          <a:xfrm>
            <a:off x="4755450" y="3235766"/>
            <a:ext cx="1311300" cy="502500"/>
          </a:xfrm>
          <a:prstGeom prst="rect">
            <a:avLst/>
          </a:prstGeom>
          <a:solidFill>
            <a:srgbClr val="2680BC"/>
          </a:solidFill>
          <a:ln cap="flat" cmpd="sng" w="12700">
            <a:solidFill>
              <a:srgbClr val="2680BC"/>
            </a:solidFill>
            <a:prstDash val="solid"/>
            <a:miter lim="8000"/>
            <a:headEnd len="sm" w="sm" type="none"/>
            <a:tailEnd len="sm" w="sm" type="none"/>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r>
              <a:rPr b="1" i="0" lang="fr" sz="1800" u="none" cap="none" strike="noStrike">
                <a:solidFill>
                  <a:srgbClr val="FFFFFF"/>
                </a:solidFill>
                <a:latin typeface="Calibri"/>
                <a:ea typeface="Calibri"/>
                <a:cs typeface="Calibri"/>
                <a:sym typeface="Calibri"/>
              </a:rPr>
              <a:t>4 700 ha</a:t>
            </a:r>
            <a:endParaRPr b="0" i="0" sz="1800" u="none" cap="none" strike="noStrike">
              <a:solidFill>
                <a:srgbClr val="000000"/>
              </a:solidFill>
              <a:latin typeface="Arial"/>
              <a:ea typeface="Arial"/>
              <a:cs typeface="Arial"/>
              <a:sym typeface="Arial"/>
            </a:endParaRPr>
          </a:p>
        </p:txBody>
      </p:sp>
      <p:pic>
        <p:nvPicPr>
          <p:cNvPr id="267" name="Google Shape;267;p42"/>
          <p:cNvPicPr preferRelativeResize="0"/>
          <p:nvPr/>
        </p:nvPicPr>
        <p:blipFill rotWithShape="1">
          <a:blip r:embed="rId5">
            <a:alphaModFix/>
          </a:blip>
          <a:srcRect b="1422" l="0" r="685" t="3736"/>
          <a:stretch/>
        </p:blipFill>
        <p:spPr>
          <a:xfrm>
            <a:off x="99600" y="2408889"/>
            <a:ext cx="4345224" cy="2156249"/>
          </a:xfrm>
          <a:prstGeom prst="rect">
            <a:avLst/>
          </a:prstGeom>
          <a:noFill/>
          <a:ln>
            <a:noFill/>
          </a:ln>
        </p:spPr>
      </p:pic>
      <p:sp>
        <p:nvSpPr>
          <p:cNvPr id="268" name="Google Shape;268;p42"/>
          <p:cNvSpPr/>
          <p:nvPr/>
        </p:nvSpPr>
        <p:spPr>
          <a:xfrm>
            <a:off x="99600" y="1989910"/>
            <a:ext cx="4345200" cy="405900"/>
          </a:xfrm>
          <a:prstGeom prst="rect">
            <a:avLst/>
          </a:prstGeom>
          <a:noFill/>
          <a:ln>
            <a:noFill/>
          </a:ln>
        </p:spPr>
        <p:txBody>
          <a:bodyPr anchorCtr="0" anchor="t" bIns="33750" lIns="67500" spcFirstLastPara="1" rIns="67500" wrap="square" tIns="33750">
            <a:noAutofit/>
          </a:bodyPr>
          <a:lstStyle/>
          <a:p>
            <a:pPr indent="0" lvl="0" marL="0" marR="0" rtl="0" algn="ctr">
              <a:lnSpc>
                <a:spcPct val="100000"/>
              </a:lnSpc>
              <a:spcBef>
                <a:spcPts val="0"/>
              </a:spcBef>
              <a:spcAft>
                <a:spcPts val="0"/>
              </a:spcAft>
              <a:buNone/>
            </a:pPr>
            <a:r>
              <a:rPr b="0" i="0" lang="fr" sz="1100" u="none" cap="none" strike="noStrike">
                <a:solidFill>
                  <a:srgbClr val="000000"/>
                </a:solidFill>
                <a:latin typeface="Calibri"/>
                <a:ea typeface="Calibri"/>
                <a:cs typeface="Calibri"/>
                <a:sym typeface="Calibri"/>
              </a:rPr>
              <a:t>Inondation de la commune de Macau (Gironde) lors de la tempête Martin (décembre 1999). </a:t>
            </a:r>
            <a:endParaRPr b="0" i="0" sz="1100" u="none" cap="none" strike="noStrike">
              <a:solidFill>
                <a:srgbClr val="000000"/>
              </a:solidFill>
              <a:latin typeface="Arial"/>
              <a:ea typeface="Arial"/>
              <a:cs typeface="Arial"/>
              <a:sym typeface="Arial"/>
            </a:endParaRPr>
          </a:p>
        </p:txBody>
      </p:sp>
      <p:pic>
        <p:nvPicPr>
          <p:cNvPr descr="/Users/lavigne/Desktop/xynthia2-1000.jpg" id="269" name="Google Shape;269;p42"/>
          <p:cNvPicPr preferRelativeResize="0"/>
          <p:nvPr/>
        </p:nvPicPr>
        <p:blipFill rotWithShape="1">
          <a:blip r:embed="rId6">
            <a:alphaModFix/>
          </a:blip>
          <a:srcRect b="31684" l="0" r="0" t="18613"/>
          <a:stretch/>
        </p:blipFill>
        <p:spPr>
          <a:xfrm>
            <a:off x="107251" y="691788"/>
            <a:ext cx="4327565" cy="1209660"/>
          </a:xfrm>
          <a:prstGeom prst="rect">
            <a:avLst/>
          </a:prstGeom>
          <a:noFill/>
          <a:ln cap="flat" cmpd="sng" w="9525">
            <a:solidFill>
              <a:srgbClr val="000000"/>
            </a:solidFill>
            <a:prstDash val="solid"/>
            <a:round/>
            <a:headEnd len="sm" w="sm" type="none"/>
            <a:tailEnd len="sm" w="sm" type="none"/>
          </a:ln>
        </p:spPr>
      </p:pic>
      <p:sp>
        <p:nvSpPr>
          <p:cNvPr id="270" name="Google Shape;270;p42"/>
          <p:cNvSpPr txBox="1"/>
          <p:nvPr/>
        </p:nvSpPr>
        <p:spPr>
          <a:xfrm>
            <a:off x="99600" y="4610913"/>
            <a:ext cx="8949900" cy="430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fr" sz="1100">
                <a:solidFill>
                  <a:schemeClr val="dk1"/>
                </a:solidFill>
              </a:rPr>
              <a:t>Le projet </a:t>
            </a:r>
            <a:r>
              <a:rPr i="1" lang="fr" sz="1100">
                <a:solidFill>
                  <a:schemeClr val="dk1"/>
                </a:solidFill>
              </a:rPr>
              <a:t>Valorisons les rives de l’estuaire de la Gironde !</a:t>
            </a:r>
            <a:r>
              <a:rPr lang="fr" sz="1100">
                <a:solidFill>
                  <a:schemeClr val="dk1"/>
                </a:solidFill>
              </a:rPr>
              <a:t> porté par le Conservatoire du Littoral participe de l’enjeu de l’adaptation des territoires au changement climatique à travers la mise en œuvre de solutions fondées sur la Nature.</a:t>
            </a:r>
            <a:endParaRPr sz="1100">
              <a:solidFill>
                <a:schemeClr val="dk1"/>
              </a:solidFill>
              <a:latin typeface="Arial"/>
              <a:ea typeface="Arial"/>
              <a:cs typeface="Arial"/>
              <a:sym typeface="Arial"/>
            </a:endParaRPr>
          </a:p>
        </p:txBody>
      </p:sp>
      <p:sp>
        <p:nvSpPr>
          <p:cNvPr id="271" name="Google Shape;271;p42"/>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78"/>
          <p:cNvPicPr preferRelativeResize="0"/>
          <p:nvPr/>
        </p:nvPicPr>
        <p:blipFill rotWithShape="1">
          <a:blip r:embed="rId3">
            <a:alphaModFix/>
          </a:blip>
          <a:srcRect b="10585" l="0" r="0" t="15340"/>
          <a:stretch/>
        </p:blipFill>
        <p:spPr>
          <a:xfrm>
            <a:off x="-756125" y="-62625"/>
            <a:ext cx="10735453" cy="5307901"/>
          </a:xfrm>
          <a:prstGeom prst="rect">
            <a:avLst/>
          </a:prstGeom>
          <a:noFill/>
          <a:ln cap="flat" cmpd="sng" w="9525">
            <a:solidFill>
              <a:schemeClr val="dk1"/>
            </a:solidFill>
            <a:prstDash val="solid"/>
            <a:round/>
            <a:headEnd len="sm" w="sm" type="none"/>
            <a:tailEnd len="sm" w="sm" type="none"/>
          </a:ln>
        </p:spPr>
      </p:pic>
      <p:sp>
        <p:nvSpPr>
          <p:cNvPr id="589" name="Google Shape;589;p78"/>
          <p:cNvSpPr/>
          <p:nvPr/>
        </p:nvSpPr>
        <p:spPr>
          <a:xfrm>
            <a:off x="1716310" y="2134753"/>
            <a:ext cx="5711400" cy="763200"/>
          </a:xfrm>
          <a:prstGeom prst="rect">
            <a:avLst/>
          </a:prstGeom>
          <a:noFill/>
          <a:ln>
            <a:noFill/>
          </a:ln>
        </p:spPr>
        <p:txBody>
          <a:bodyPr anchorCtr="0" anchor="ctr" bIns="24300" lIns="48600" spcFirstLastPara="1" rIns="48600" wrap="square" tIns="24300">
            <a:noAutofit/>
          </a:bodyPr>
          <a:lstStyle/>
          <a:p>
            <a:pPr indent="0" lvl="0" marL="0" marR="0" rtl="0" algn="ctr">
              <a:lnSpc>
                <a:spcPct val="107000"/>
              </a:lnSpc>
              <a:spcBef>
                <a:spcPts val="0"/>
              </a:spcBef>
              <a:spcAft>
                <a:spcPts val="0"/>
              </a:spcAft>
              <a:buNone/>
            </a:pPr>
            <a:r>
              <a:rPr i="0" lang="fr" sz="2500" u="none" cap="none" strike="noStrike">
                <a:solidFill>
                  <a:schemeClr val="lt1"/>
                </a:solidFill>
              </a:rPr>
              <a:t>Merci de votre attention !</a:t>
            </a:r>
            <a:endParaRPr i="0" sz="2500" u="none" cap="none" strike="noStrike">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3"/>
          <p:cNvSpPr txBox="1"/>
          <p:nvPr>
            <p:ph idx="11" type="ftr"/>
          </p:nvPr>
        </p:nvSpPr>
        <p:spPr>
          <a:xfrm>
            <a:off x="99625" y="4561375"/>
            <a:ext cx="8944800" cy="3444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lang="fr">
                <a:latin typeface="Arial"/>
                <a:ea typeface="Arial"/>
                <a:cs typeface="Arial"/>
                <a:sym typeface="Arial"/>
              </a:rPr>
              <a:t>« </a:t>
            </a:r>
            <a:r>
              <a:rPr i="1" lang="fr" sz="1200">
                <a:latin typeface="Arial"/>
                <a:ea typeface="Arial"/>
                <a:cs typeface="Arial"/>
                <a:sym typeface="Arial"/>
              </a:rPr>
              <a:t>Ici, dès qu’on interroge l’espace, on questionne simultanément le temps [parce que] le passé n’est pas conservé sous le présent comme un souvenir, mais dans la matière de celui-ci comme un signe, un élément du motif et de la trame de l’espace </a:t>
            </a:r>
            <a:r>
              <a:rPr lang="fr">
                <a:latin typeface="Arial"/>
                <a:ea typeface="Arial"/>
                <a:cs typeface="Arial"/>
                <a:sym typeface="Arial"/>
              </a:rPr>
              <a:t>» (L. Olivier)</a:t>
            </a:r>
            <a:endParaRPr i="0" sz="1100" u="none" cap="none" strike="noStrike">
              <a:solidFill>
                <a:srgbClr val="000000"/>
              </a:solidFill>
              <a:latin typeface="Arial"/>
              <a:ea typeface="Arial"/>
              <a:cs typeface="Arial"/>
              <a:sym typeface="Arial"/>
            </a:endParaRPr>
          </a:p>
        </p:txBody>
      </p:sp>
      <p:pic>
        <p:nvPicPr>
          <p:cNvPr descr="/Missions/Missions en cours/Conservatoire du Littoral/COTECH/COTECH 3 (octobre)/Fig. 25.jpg" id="277" name="Google Shape;277;p43"/>
          <p:cNvPicPr preferRelativeResize="0"/>
          <p:nvPr/>
        </p:nvPicPr>
        <p:blipFill rotWithShape="1">
          <a:blip r:embed="rId3">
            <a:alphaModFix/>
          </a:blip>
          <a:srcRect b="0" l="7961" r="7961" t="0"/>
          <a:stretch/>
        </p:blipFill>
        <p:spPr>
          <a:xfrm>
            <a:off x="99625" y="691800"/>
            <a:ext cx="4376804" cy="3675093"/>
          </a:xfrm>
          <a:prstGeom prst="rect">
            <a:avLst/>
          </a:prstGeom>
          <a:noFill/>
          <a:ln cap="flat" cmpd="sng" w="9525">
            <a:solidFill>
              <a:srgbClr val="000000"/>
            </a:solidFill>
            <a:prstDash val="solid"/>
            <a:round/>
            <a:headEnd len="sm" w="sm" type="none"/>
            <a:tailEnd len="sm" w="sm" type="none"/>
          </a:ln>
        </p:spPr>
      </p:pic>
      <p:pic>
        <p:nvPicPr>
          <p:cNvPr descr="/Missions/Missions en cours/Conservatoire du Littoral/Rapport/Illustrations rapport/Partie I/Fig. 25.jpg" id="278" name="Google Shape;278;p43"/>
          <p:cNvPicPr preferRelativeResize="0"/>
          <p:nvPr/>
        </p:nvPicPr>
        <p:blipFill rotWithShape="1">
          <a:blip r:embed="rId4">
            <a:alphaModFix/>
          </a:blip>
          <a:srcRect b="0" l="7990" r="7990" t="0"/>
          <a:stretch/>
        </p:blipFill>
        <p:spPr>
          <a:xfrm>
            <a:off x="4667619" y="692211"/>
            <a:ext cx="4376806" cy="3675093"/>
          </a:xfrm>
          <a:prstGeom prst="rect">
            <a:avLst/>
          </a:prstGeom>
          <a:noFill/>
          <a:ln cap="flat" cmpd="sng" w="9525">
            <a:solidFill>
              <a:srgbClr val="000000"/>
            </a:solidFill>
            <a:prstDash val="solid"/>
            <a:round/>
            <a:headEnd len="sm" w="sm" type="none"/>
            <a:tailEnd len="sm" w="sm" type="none"/>
          </a:ln>
        </p:spPr>
      </p:pic>
      <p:sp>
        <p:nvSpPr>
          <p:cNvPr id="279" name="Google Shape;279;p43"/>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
        <p:nvSpPr>
          <p:cNvPr id="280" name="Google Shape;280;p43"/>
          <p:cNvSpPr txBox="1"/>
          <p:nvPr/>
        </p:nvSpPr>
        <p:spPr>
          <a:xfrm>
            <a:off x="175875" y="615600"/>
            <a:ext cx="43005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lt1"/>
                </a:solidFill>
              </a:rPr>
              <a:t>Cliché</a:t>
            </a:r>
            <a:r>
              <a:rPr lang="fr" sz="1000">
                <a:solidFill>
                  <a:schemeClr val="lt1"/>
                </a:solidFill>
              </a:rPr>
              <a:t> aérien de 1966 </a:t>
            </a:r>
            <a:endParaRPr sz="1000">
              <a:solidFill>
                <a:schemeClr val="lt1"/>
              </a:solidFill>
            </a:endParaRPr>
          </a:p>
          <a:p>
            <a:pPr indent="0" lvl="0" marL="0" rtl="0" algn="r">
              <a:spcBef>
                <a:spcPts val="0"/>
              </a:spcBef>
              <a:spcAft>
                <a:spcPts val="0"/>
              </a:spcAft>
              <a:buClr>
                <a:schemeClr val="dk1"/>
              </a:buClr>
              <a:buSzPts val="1100"/>
              <a:buFont typeface="Calibri"/>
              <a:buNone/>
            </a:pPr>
            <a:r>
              <a:rPr lang="fr" sz="1000">
                <a:solidFill>
                  <a:schemeClr val="lt1"/>
                </a:solidFill>
              </a:rPr>
              <a:t>de la palu de Margaux</a:t>
            </a:r>
            <a:endParaRPr sz="1300">
              <a:solidFill>
                <a:schemeClr val="lt1"/>
              </a:solidFill>
            </a:endParaRPr>
          </a:p>
        </p:txBody>
      </p:sp>
      <p:sp>
        <p:nvSpPr>
          <p:cNvPr id="281" name="Google Shape;281;p43"/>
          <p:cNvSpPr txBox="1"/>
          <p:nvPr/>
        </p:nvSpPr>
        <p:spPr>
          <a:xfrm>
            <a:off x="7638800" y="615600"/>
            <a:ext cx="14055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lt1"/>
                </a:solidFill>
              </a:rPr>
              <a:t>Analyse des formes </a:t>
            </a:r>
            <a:endParaRPr sz="1000">
              <a:solidFill>
                <a:schemeClr val="lt1"/>
              </a:solidFill>
            </a:endParaRPr>
          </a:p>
          <a:p>
            <a:pPr indent="0" lvl="0" marL="0" rtl="0" algn="r">
              <a:spcBef>
                <a:spcPts val="0"/>
              </a:spcBef>
              <a:spcAft>
                <a:spcPts val="0"/>
              </a:spcAft>
              <a:buNone/>
            </a:pPr>
            <a:r>
              <a:rPr lang="fr" sz="1000">
                <a:solidFill>
                  <a:schemeClr val="lt1"/>
                </a:solidFill>
              </a:rPr>
              <a:t>du m</a:t>
            </a:r>
            <a:r>
              <a:rPr lang="fr" sz="1000">
                <a:solidFill>
                  <a:schemeClr val="lt1"/>
                </a:solidFill>
              </a:rPr>
              <a:t>ême cliché</a:t>
            </a:r>
            <a:endParaRPr sz="1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Missions/Missions achevées/Conservatoire du Littoral/Rapport/Illustrations rapport/Illustrations 1ère partie/Fig. 12.jpeg" id="286" name="Google Shape;286;p44"/>
          <p:cNvPicPr preferRelativeResize="0"/>
          <p:nvPr/>
        </p:nvPicPr>
        <p:blipFill rotWithShape="1">
          <a:blip r:embed="rId3">
            <a:alphaModFix/>
          </a:blip>
          <a:srcRect b="0" l="0" r="0" t="0"/>
          <a:stretch/>
        </p:blipFill>
        <p:spPr>
          <a:xfrm>
            <a:off x="430650" y="691800"/>
            <a:ext cx="4331934" cy="2887665"/>
          </a:xfrm>
          <a:prstGeom prst="rect">
            <a:avLst/>
          </a:prstGeom>
          <a:noFill/>
          <a:ln>
            <a:noFill/>
          </a:ln>
        </p:spPr>
      </p:pic>
      <p:pic>
        <p:nvPicPr>
          <p:cNvPr id="287" name="Google Shape;287;p44"/>
          <p:cNvPicPr preferRelativeResize="0"/>
          <p:nvPr/>
        </p:nvPicPr>
        <p:blipFill rotWithShape="1">
          <a:blip r:embed="rId4">
            <a:alphaModFix/>
          </a:blip>
          <a:srcRect b="13756" l="0" r="0" t="5934"/>
          <a:stretch/>
        </p:blipFill>
        <p:spPr>
          <a:xfrm>
            <a:off x="5068226" y="691800"/>
            <a:ext cx="3645125" cy="4140725"/>
          </a:xfrm>
          <a:prstGeom prst="rect">
            <a:avLst/>
          </a:prstGeom>
          <a:noFill/>
          <a:ln cap="flat" cmpd="sng" w="9525">
            <a:solidFill>
              <a:srgbClr val="000000"/>
            </a:solidFill>
            <a:prstDash val="solid"/>
            <a:round/>
            <a:headEnd len="sm" w="sm" type="none"/>
            <a:tailEnd len="sm" w="sm" type="none"/>
          </a:ln>
        </p:spPr>
      </p:pic>
      <p:sp>
        <p:nvSpPr>
          <p:cNvPr id="288" name="Google Shape;288;p44"/>
          <p:cNvSpPr txBox="1"/>
          <p:nvPr>
            <p:ph idx="11" type="ftr"/>
          </p:nvPr>
        </p:nvSpPr>
        <p:spPr>
          <a:xfrm>
            <a:off x="430650" y="3655675"/>
            <a:ext cx="4332000" cy="1088100"/>
          </a:xfrm>
          <a:prstGeom prst="rect">
            <a:avLst/>
          </a:prstGeom>
          <a:noFill/>
          <a:ln>
            <a:noFill/>
          </a:ln>
        </p:spPr>
        <p:txBody>
          <a:bodyPr anchorCtr="0" anchor="ctr" bIns="33750" lIns="67500" spcFirstLastPara="1" rIns="67500" wrap="square" tIns="33750">
            <a:noAutofit/>
          </a:bodyPr>
          <a:lstStyle/>
          <a:p>
            <a:pPr indent="0" lvl="0" marL="0" marR="0" rtl="0" algn="just">
              <a:lnSpc>
                <a:spcPct val="100000"/>
              </a:lnSpc>
              <a:spcBef>
                <a:spcPts val="0"/>
              </a:spcBef>
              <a:spcAft>
                <a:spcPts val="0"/>
              </a:spcAft>
              <a:buClr>
                <a:srgbClr val="000000"/>
              </a:buClr>
              <a:buSzPts val="1100"/>
              <a:buFont typeface="Calibri"/>
              <a:buNone/>
            </a:pPr>
            <a:r>
              <a:rPr lang="fr" sz="1200">
                <a:latin typeface="Arial"/>
                <a:ea typeface="Arial"/>
                <a:cs typeface="Arial"/>
                <a:sym typeface="Arial"/>
              </a:rPr>
              <a:t>Sur toute la palu, depuis le </a:t>
            </a:r>
            <a:r>
              <a:rPr i="0" lang="fr" sz="1200" u="none" cap="none" strike="noStrike">
                <a:solidFill>
                  <a:srgbClr val="000000"/>
                </a:solidFill>
                <a:latin typeface="Arial"/>
                <a:ea typeface="Arial"/>
                <a:cs typeface="Arial"/>
                <a:sym typeface="Arial"/>
              </a:rPr>
              <a:t>marais d’Arcins-Soussans (au Nord) </a:t>
            </a:r>
            <a:r>
              <a:rPr lang="fr" sz="1200">
                <a:latin typeface="Arial"/>
                <a:ea typeface="Arial"/>
                <a:cs typeface="Arial"/>
                <a:sym typeface="Arial"/>
              </a:rPr>
              <a:t>à celui</a:t>
            </a:r>
            <a:r>
              <a:rPr i="0" lang="fr" sz="1200" u="none" cap="none" strike="noStrike">
                <a:solidFill>
                  <a:srgbClr val="000000"/>
                </a:solidFill>
                <a:latin typeface="Arial"/>
                <a:ea typeface="Arial"/>
                <a:cs typeface="Arial"/>
                <a:sym typeface="Arial"/>
              </a:rPr>
              <a:t> de Labarde et Cantenac (au Sud), le </a:t>
            </a:r>
            <a:r>
              <a:rPr lang="fr" sz="1200">
                <a:latin typeface="Arial"/>
                <a:ea typeface="Arial"/>
                <a:cs typeface="Arial"/>
                <a:sym typeface="Arial"/>
              </a:rPr>
              <a:t>LiDAR</a:t>
            </a:r>
            <a:r>
              <a:rPr i="0" lang="fr" sz="1200" u="none" cap="none" strike="noStrike">
                <a:solidFill>
                  <a:srgbClr val="000000"/>
                </a:solidFill>
                <a:latin typeface="Arial"/>
                <a:ea typeface="Arial"/>
                <a:cs typeface="Arial"/>
                <a:sym typeface="Arial"/>
              </a:rPr>
              <a:t> révèle des zones basses en bord de Gironde qui correspondent aux îles rattachées à la terre et une ligne continue, située en arrière, qui est l’ancienne berge.</a:t>
            </a:r>
            <a:endParaRPr i="0" sz="1200" u="none" cap="none" strike="noStrike">
              <a:solidFill>
                <a:srgbClr val="000000"/>
              </a:solidFill>
              <a:latin typeface="Arial"/>
              <a:ea typeface="Arial"/>
              <a:cs typeface="Arial"/>
              <a:sym typeface="Arial"/>
            </a:endParaRPr>
          </a:p>
        </p:txBody>
      </p:sp>
      <p:sp>
        <p:nvSpPr>
          <p:cNvPr id="289" name="Google Shape;289;p44"/>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5"/>
          <p:cNvSpPr txBox="1"/>
          <p:nvPr>
            <p:ph idx="11" type="ftr"/>
          </p:nvPr>
        </p:nvSpPr>
        <p:spPr>
          <a:xfrm>
            <a:off x="2132250" y="4761850"/>
            <a:ext cx="4879500" cy="2739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Les îles de l’estuaire, d’après la carte de Masse </a:t>
            </a:r>
            <a:r>
              <a:rPr lang="fr">
                <a:latin typeface="Arial"/>
                <a:ea typeface="Arial"/>
                <a:cs typeface="Arial"/>
                <a:sym typeface="Arial"/>
              </a:rPr>
              <a:t>(</a:t>
            </a:r>
            <a:r>
              <a:rPr i="0" lang="fr" sz="1100" u="none" cap="none" strike="noStrike">
                <a:solidFill>
                  <a:srgbClr val="000000"/>
                </a:solidFill>
                <a:latin typeface="Arial"/>
                <a:ea typeface="Arial"/>
                <a:cs typeface="Arial"/>
                <a:sym typeface="Arial"/>
              </a:rPr>
              <a:t>1724).</a:t>
            </a:r>
            <a:endParaRPr i="0" sz="1100" u="none" cap="none" strike="noStrike">
              <a:solidFill>
                <a:srgbClr val="000000"/>
              </a:solidFill>
              <a:latin typeface="Arial"/>
              <a:ea typeface="Arial"/>
              <a:cs typeface="Arial"/>
              <a:sym typeface="Arial"/>
            </a:endParaRPr>
          </a:p>
        </p:txBody>
      </p:sp>
      <p:pic>
        <p:nvPicPr>
          <p:cNvPr id="295" name="Google Shape;295;p45"/>
          <p:cNvPicPr preferRelativeResize="0"/>
          <p:nvPr/>
        </p:nvPicPr>
        <p:blipFill>
          <a:blip r:embed="rId3">
            <a:alphaModFix/>
          </a:blip>
          <a:stretch>
            <a:fillRect/>
          </a:stretch>
        </p:blipFill>
        <p:spPr>
          <a:xfrm>
            <a:off x="1696163" y="691800"/>
            <a:ext cx="5756780" cy="4070050"/>
          </a:xfrm>
          <a:prstGeom prst="rect">
            <a:avLst/>
          </a:prstGeom>
          <a:noFill/>
          <a:ln cap="flat" cmpd="sng" w="9525">
            <a:solidFill>
              <a:schemeClr val="dk1"/>
            </a:solidFill>
            <a:prstDash val="solid"/>
            <a:round/>
            <a:headEnd len="sm" w="sm" type="none"/>
            <a:tailEnd len="sm" w="sm" type="none"/>
          </a:ln>
        </p:spPr>
      </p:pic>
      <p:sp>
        <p:nvSpPr>
          <p:cNvPr id="296" name="Google Shape;296;p45"/>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6"/>
          <p:cNvSpPr txBox="1"/>
          <p:nvPr>
            <p:ph idx="11" type="ftr"/>
          </p:nvPr>
        </p:nvSpPr>
        <p:spPr>
          <a:xfrm>
            <a:off x="2491500" y="4752175"/>
            <a:ext cx="4161000" cy="2835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Les îles de l’estuaire, d’après la carte d’Etat-Major de 1844.</a:t>
            </a:r>
            <a:endParaRPr i="0" sz="1100" u="none" cap="none" strike="noStrike">
              <a:solidFill>
                <a:srgbClr val="000000"/>
              </a:solidFill>
              <a:latin typeface="Arial"/>
              <a:ea typeface="Arial"/>
              <a:cs typeface="Arial"/>
              <a:sym typeface="Arial"/>
            </a:endParaRPr>
          </a:p>
        </p:txBody>
      </p:sp>
      <p:pic>
        <p:nvPicPr>
          <p:cNvPr id="302" name="Google Shape;302;p46"/>
          <p:cNvPicPr preferRelativeResize="0"/>
          <p:nvPr/>
        </p:nvPicPr>
        <p:blipFill>
          <a:blip r:embed="rId3">
            <a:alphaModFix/>
          </a:blip>
          <a:stretch>
            <a:fillRect/>
          </a:stretch>
        </p:blipFill>
        <p:spPr>
          <a:xfrm>
            <a:off x="1693799" y="691800"/>
            <a:ext cx="5756400" cy="4069305"/>
          </a:xfrm>
          <a:prstGeom prst="rect">
            <a:avLst/>
          </a:prstGeom>
          <a:noFill/>
          <a:ln cap="flat" cmpd="sng" w="9525">
            <a:solidFill>
              <a:schemeClr val="dk1"/>
            </a:solidFill>
            <a:prstDash val="solid"/>
            <a:round/>
            <a:headEnd len="sm" w="sm" type="none"/>
            <a:tailEnd len="sm" w="sm" type="none"/>
          </a:ln>
        </p:spPr>
      </p:pic>
      <p:sp>
        <p:nvSpPr>
          <p:cNvPr id="303" name="Google Shape;303;p46"/>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7"/>
          <p:cNvSpPr txBox="1"/>
          <p:nvPr>
            <p:ph idx="11" type="ftr"/>
          </p:nvPr>
        </p:nvSpPr>
        <p:spPr>
          <a:xfrm>
            <a:off x="2154000" y="4793700"/>
            <a:ext cx="4836000" cy="2496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i="0" lang="fr" sz="1100" u="none" cap="none" strike="noStrike">
                <a:solidFill>
                  <a:srgbClr val="000000"/>
                </a:solidFill>
                <a:latin typeface="Arial"/>
                <a:ea typeface="Arial"/>
                <a:cs typeface="Arial"/>
                <a:sym typeface="Arial"/>
              </a:rPr>
              <a:t>Les îles de l’estuaire, d’après la carte de la Gironde de 188</a:t>
            </a:r>
            <a:r>
              <a:rPr lang="fr">
                <a:latin typeface="Arial"/>
                <a:ea typeface="Arial"/>
                <a:cs typeface="Arial"/>
                <a:sym typeface="Arial"/>
              </a:rPr>
              <a:t>8</a:t>
            </a:r>
            <a:r>
              <a:rPr i="0" lang="fr" sz="1100" u="none" cap="none" strike="noStrike">
                <a:solidFill>
                  <a:srgbClr val="000000"/>
                </a:solidFill>
                <a:latin typeface="Arial"/>
                <a:ea typeface="Arial"/>
                <a:cs typeface="Arial"/>
                <a:sym typeface="Arial"/>
              </a:rPr>
              <a:t>.</a:t>
            </a:r>
            <a:endParaRPr i="0" sz="1100" u="none" cap="none" strike="noStrike">
              <a:solidFill>
                <a:srgbClr val="000000"/>
              </a:solidFill>
              <a:latin typeface="Arial"/>
              <a:ea typeface="Arial"/>
              <a:cs typeface="Arial"/>
              <a:sym typeface="Arial"/>
            </a:endParaRPr>
          </a:p>
        </p:txBody>
      </p:sp>
      <p:pic>
        <p:nvPicPr>
          <p:cNvPr id="309" name="Google Shape;309;p47"/>
          <p:cNvPicPr preferRelativeResize="0"/>
          <p:nvPr/>
        </p:nvPicPr>
        <p:blipFill>
          <a:blip r:embed="rId3">
            <a:alphaModFix/>
          </a:blip>
          <a:stretch>
            <a:fillRect/>
          </a:stretch>
        </p:blipFill>
        <p:spPr>
          <a:xfrm>
            <a:off x="1696350" y="691800"/>
            <a:ext cx="5756400" cy="4101888"/>
          </a:xfrm>
          <a:prstGeom prst="rect">
            <a:avLst/>
          </a:prstGeom>
          <a:noFill/>
          <a:ln cap="flat" cmpd="sng" w="9525">
            <a:solidFill>
              <a:schemeClr val="dk1"/>
            </a:solidFill>
            <a:prstDash val="solid"/>
            <a:round/>
            <a:headEnd len="sm" w="sm" type="none"/>
            <a:tailEnd len="sm" w="sm" type="none"/>
          </a:ln>
        </p:spPr>
      </p:pic>
      <p:sp>
        <p:nvSpPr>
          <p:cNvPr id="310" name="Google Shape;310;p47"/>
          <p:cNvSpPr txBox="1"/>
          <p:nvPr/>
        </p:nvSpPr>
        <p:spPr>
          <a:xfrm>
            <a:off x="50" y="0"/>
            <a:ext cx="9144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chemeClr val="dk1"/>
                </a:solidFill>
              </a:rPr>
              <a:t>QUAND LE PASSÉ ÉCLAIRE L’AVENIR : L’APPORT DE L’ARCHÉOGÉOGRAPHIE </a:t>
            </a:r>
            <a:endParaRPr b="1">
              <a:solidFill>
                <a:schemeClr val="dk1"/>
              </a:solidFill>
            </a:endParaRPr>
          </a:p>
          <a:p>
            <a:pPr indent="0" lvl="0" marL="0" rtl="0" algn="ctr">
              <a:spcBef>
                <a:spcPts val="0"/>
              </a:spcBef>
              <a:spcAft>
                <a:spcPts val="1000"/>
              </a:spcAft>
              <a:buNone/>
            </a:pPr>
            <a:r>
              <a:rPr b="1" lang="fr">
                <a:solidFill>
                  <a:schemeClr val="dk1"/>
                </a:solidFill>
              </a:rPr>
              <a:t>À LA RÉFLEXION SUR L'ADAPTATION DES TERRITOIRES AU CHANGEMENT CLIMATIQUE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8D861165-F94A-4A34-9FD1-C2B6185D6A70}"/>
</file>

<file path=customXml/itemProps2.xml><?xml version="1.0" encoding="utf-8"?>
<ds:datastoreItem xmlns:ds="http://schemas.openxmlformats.org/officeDocument/2006/customXml" ds:itemID="{4FFDC0D6-DABC-4C3F-9D97-F8D01FE3042E}"/>
</file>

<file path=customXml/itemProps3.xml><?xml version="1.0" encoding="utf-8"?>
<ds:datastoreItem xmlns:ds="http://schemas.openxmlformats.org/officeDocument/2006/customXml" ds:itemID="{ED669162-C027-48A0-A7D9-77F466673CD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