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Lst>
  <p:sldSz cy="5143500" cx="9144000"/>
  <p:notesSz cx="6858000" cy="9144000"/>
  <p:embeddedFontLst>
    <p:embeddedFont>
      <p:font typeface="Economica"/>
      <p:regular r:id="rId82"/>
      <p:bold r:id="rId83"/>
      <p:italic r:id="rId84"/>
      <p:boldItalic r:id="rId85"/>
    </p:embeddedFont>
    <p:embeddedFont>
      <p:font typeface="Open Sans"/>
      <p:regular r:id="rId86"/>
      <p:bold r:id="rId87"/>
      <p:italic r:id="rId88"/>
      <p:boldItalic r:id="rId8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52">
          <p15:clr>
            <a:srgbClr val="A4A3A4"/>
          </p15:clr>
        </p15:guide>
        <p15:guide id="2">
          <p15:clr>
            <a:srgbClr val="9AA0A6"/>
          </p15:clr>
        </p15:guide>
        <p15:guide id="3" pos="5683">
          <p15:clr>
            <a:srgbClr val="9AA0A6"/>
          </p15:clr>
        </p15:guide>
        <p15:guide id="4" orient="horz" pos="3063">
          <p15:clr>
            <a:srgbClr val="9AA0A6"/>
          </p15:clr>
        </p15:guide>
        <p15:guide id="5" pos="4069">
          <p15:clr>
            <a:srgbClr val="9AA0A6"/>
          </p15:clr>
        </p15:guide>
        <p15:guide id="6" pos="4121">
          <p15:clr>
            <a:srgbClr val="9AA0A6"/>
          </p15:clr>
        </p15:guide>
        <p15:guide id="7" pos="2154">
          <p15:clr>
            <a:srgbClr val="9AA0A6"/>
          </p15:clr>
        </p15:guide>
      </p15:sldGuideLst>
    </p:ext>
    <p:ext uri="http://customooxmlschemas.google.com/">
      <go:slidesCustomData xmlns:go="http://customooxmlschemas.google.com/" r:id="rId90" roundtripDataSignature="AMtx7milYhcvmSxpkNd9GArOjVJ1u/9ML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52" orient="horz"/>
        <p:guide/>
        <p:guide pos="5683"/>
        <p:guide pos="3063" orient="horz"/>
        <p:guide pos="4069"/>
        <p:guide pos="4121"/>
        <p:guide pos="2154"/>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Economica-italic.fntdata"/><Relationship Id="rId83" Type="http://schemas.openxmlformats.org/officeDocument/2006/relationships/font" Target="fonts/Economica-bold.fntdata"/><Relationship Id="rId42" Type="http://schemas.openxmlformats.org/officeDocument/2006/relationships/slide" Target="slides/slide36.xml"/><Relationship Id="rId86" Type="http://schemas.openxmlformats.org/officeDocument/2006/relationships/font" Target="fonts/OpenSans-regular.fntdata"/><Relationship Id="rId41" Type="http://schemas.openxmlformats.org/officeDocument/2006/relationships/slide" Target="slides/slide35.xml"/><Relationship Id="rId85" Type="http://schemas.openxmlformats.org/officeDocument/2006/relationships/font" Target="fonts/Economica-boldItalic.fntdata"/><Relationship Id="rId44" Type="http://schemas.openxmlformats.org/officeDocument/2006/relationships/slide" Target="slides/slide38.xml"/><Relationship Id="rId88" Type="http://schemas.openxmlformats.org/officeDocument/2006/relationships/font" Target="fonts/OpenSans-italic.fntdata"/><Relationship Id="rId43" Type="http://schemas.openxmlformats.org/officeDocument/2006/relationships/slide" Target="slides/slide37.xml"/><Relationship Id="rId87" Type="http://schemas.openxmlformats.org/officeDocument/2006/relationships/font" Target="fonts/OpenSans-bold.fntdata"/><Relationship Id="rId46" Type="http://schemas.openxmlformats.org/officeDocument/2006/relationships/slide" Target="slides/slide40.xml"/><Relationship Id="rId45" Type="http://schemas.openxmlformats.org/officeDocument/2006/relationships/slide" Target="slides/slide39.xml"/><Relationship Id="rId89" Type="http://schemas.openxmlformats.org/officeDocument/2006/relationships/font" Target="fonts/OpenSans-boldItalic.fntdata"/><Relationship Id="rId80" Type="http://schemas.openxmlformats.org/officeDocument/2006/relationships/slide" Target="slides/slide74.xml"/><Relationship Id="rId82" Type="http://schemas.openxmlformats.org/officeDocument/2006/relationships/font" Target="fonts/Economica-regular.fntdata"/><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slide" Target="slides/slide69.xml"/><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slide" Target="slides/slide71.xml"/><Relationship Id="rId32" Type="http://schemas.openxmlformats.org/officeDocument/2006/relationships/slide" Target="slides/slide26.xml"/><Relationship Id="rId76" Type="http://schemas.openxmlformats.org/officeDocument/2006/relationships/slide" Target="slides/slide70.xml"/><Relationship Id="rId35" Type="http://schemas.openxmlformats.org/officeDocument/2006/relationships/slide" Target="slides/slide29.xml"/><Relationship Id="rId79" Type="http://schemas.openxmlformats.org/officeDocument/2006/relationships/slide" Target="slides/slide73.xml"/><Relationship Id="rId34" Type="http://schemas.openxmlformats.org/officeDocument/2006/relationships/slide" Target="slides/slide28.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90" Type="http://customschemas.google.com/relationships/presentationmetadata" Target="metadata"/><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 name="Google Shape;10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048f4eb65e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048f4eb65e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 name="Google Shape;215;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Clr>
                <a:schemeClr val="dk1"/>
              </a:buClr>
              <a:buSzPts val="1100"/>
              <a:buFont typeface="Arial"/>
              <a:buNone/>
            </a:pPr>
            <a:r>
              <a:rPr lang="fr" sz="1200">
                <a:solidFill>
                  <a:schemeClr val="dk1"/>
                </a:solidFill>
              </a:rPr>
              <a:t>&gt; L’analyse du réseau viaire montre que le bourg de Martignas est situé au carrefour de plusieurs voies, le désignant comme un point de passage obligé en raison de deux ponts sur la Jalle (cercles noirs). On distingue : </a:t>
            </a:r>
            <a:endParaRPr sz="1200">
              <a:solidFill>
                <a:schemeClr val="dk1"/>
              </a:solidFill>
            </a:endParaRPr>
          </a:p>
          <a:p>
            <a:pPr indent="0" lvl="0" marL="0" rtl="0" algn="just">
              <a:lnSpc>
                <a:spcPct val="100000"/>
              </a:lnSpc>
              <a:spcBef>
                <a:spcPts val="1000"/>
              </a:spcBef>
              <a:spcAft>
                <a:spcPts val="0"/>
              </a:spcAft>
              <a:buClr>
                <a:schemeClr val="dk1"/>
              </a:buClr>
              <a:buSzPts val="1100"/>
              <a:buFont typeface="Arial"/>
              <a:buNone/>
            </a:pPr>
            <a:r>
              <a:rPr lang="fr" sz="1200">
                <a:solidFill>
                  <a:schemeClr val="dk1"/>
                </a:solidFill>
              </a:rPr>
              <a:t>— Une voie Nord/Sud qui longe la Jalle depuis St-Jean-d’Illac vers St-Médard-</a:t>
            </a:r>
            <a:endParaRPr sz="1200">
              <a:solidFill>
                <a:schemeClr val="dk1"/>
              </a:solidFill>
            </a:endParaRPr>
          </a:p>
          <a:p>
            <a:pPr indent="0" lvl="0" marL="0" rtl="0" algn="just">
              <a:lnSpc>
                <a:spcPct val="100000"/>
              </a:lnSpc>
              <a:spcBef>
                <a:spcPts val="0"/>
              </a:spcBef>
              <a:spcAft>
                <a:spcPts val="0"/>
              </a:spcAft>
              <a:buClr>
                <a:schemeClr val="dk1"/>
              </a:buClr>
              <a:buSzPts val="1100"/>
              <a:buFont typeface="Arial"/>
              <a:buNone/>
            </a:pPr>
            <a:r>
              <a:rPr lang="fr" sz="1200">
                <a:solidFill>
                  <a:schemeClr val="dk1"/>
                </a:solidFill>
              </a:rPr>
              <a:t>en-Jalle (en rouge) ; </a:t>
            </a:r>
            <a:endParaRPr sz="1200">
              <a:solidFill>
                <a:schemeClr val="dk1"/>
              </a:solidFill>
            </a:endParaRPr>
          </a:p>
          <a:p>
            <a:pPr indent="0" lvl="0" marL="0" rtl="0" algn="just">
              <a:lnSpc>
                <a:spcPct val="100000"/>
              </a:lnSpc>
              <a:spcBef>
                <a:spcPts val="1000"/>
              </a:spcBef>
              <a:spcAft>
                <a:spcPts val="0"/>
              </a:spcAft>
              <a:buClr>
                <a:schemeClr val="dk1"/>
              </a:buClr>
              <a:buSzPts val="1100"/>
              <a:buFont typeface="Arial"/>
              <a:buNone/>
            </a:pPr>
            <a:r>
              <a:rPr lang="fr" sz="1200">
                <a:solidFill>
                  <a:schemeClr val="dk1"/>
                </a:solidFill>
              </a:rPr>
              <a:t>— Un chevelu de voies qui, depuis les villages de l’Ouest, convergent vers le bourg de Martignas, formant une grande patte d’oie (en vert) ; </a:t>
            </a:r>
            <a:endParaRPr sz="1200">
              <a:solidFill>
                <a:schemeClr val="dk1"/>
              </a:solidFill>
            </a:endParaRPr>
          </a:p>
          <a:p>
            <a:pPr indent="0" lvl="0" marL="0" rtl="0" algn="just">
              <a:lnSpc>
                <a:spcPct val="100000"/>
              </a:lnSpc>
              <a:spcBef>
                <a:spcPts val="1000"/>
              </a:spcBef>
              <a:spcAft>
                <a:spcPts val="0"/>
              </a:spcAft>
              <a:buClr>
                <a:schemeClr val="dk1"/>
              </a:buClr>
              <a:buSzPts val="1100"/>
              <a:buFont typeface="Arial"/>
              <a:buNone/>
            </a:pPr>
            <a:r>
              <a:rPr lang="fr" sz="1200">
                <a:solidFill>
                  <a:schemeClr val="dk1"/>
                </a:solidFill>
              </a:rPr>
              <a:t>— Plusieurs voies qui rayonnent depuis Martignas en direction de Saint-Médard-en-</a:t>
            </a:r>
            <a:endParaRPr sz="1200">
              <a:solidFill>
                <a:schemeClr val="dk1"/>
              </a:solidFill>
            </a:endParaRPr>
          </a:p>
          <a:p>
            <a:pPr indent="0" lvl="0" marL="0" rtl="0" algn="just">
              <a:lnSpc>
                <a:spcPct val="100000"/>
              </a:lnSpc>
              <a:spcBef>
                <a:spcPts val="0"/>
              </a:spcBef>
              <a:spcAft>
                <a:spcPts val="0"/>
              </a:spcAft>
              <a:buClr>
                <a:schemeClr val="dk1"/>
              </a:buClr>
              <a:buSzPts val="1100"/>
              <a:buFont typeface="Arial"/>
              <a:buNone/>
            </a:pPr>
            <a:r>
              <a:rPr lang="fr" sz="1200">
                <a:solidFill>
                  <a:schemeClr val="dk1"/>
                </a:solidFill>
              </a:rPr>
              <a:t>Jalle, Mérignac et Bordeaux (en orange)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 name="Google Shape;22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SzPts val="1100"/>
              <a:buNone/>
            </a:pPr>
            <a:r>
              <a:rPr lang="fr" sz="1200">
                <a:solidFill>
                  <a:schemeClr val="dk1"/>
                </a:solidFill>
              </a:rPr>
              <a:t>&gt; L’analyse du réseau viaire montre que le bourg de Martignas est situé au carrefour de plusieurs voies, le désignant comme un point de passage obligé en raison de deux ponts sur la Jalle (cercles noirs). On distingue : </a:t>
            </a:r>
            <a:endParaRPr sz="1200">
              <a:solidFill>
                <a:schemeClr val="dk1"/>
              </a:solidFill>
            </a:endParaRPr>
          </a:p>
          <a:p>
            <a:pPr indent="0" lvl="0" marL="0" rtl="0" algn="just">
              <a:lnSpc>
                <a:spcPct val="100000"/>
              </a:lnSpc>
              <a:spcBef>
                <a:spcPts val="1000"/>
              </a:spcBef>
              <a:spcAft>
                <a:spcPts val="0"/>
              </a:spcAft>
              <a:buSzPts val="1100"/>
              <a:buNone/>
            </a:pPr>
            <a:r>
              <a:rPr lang="fr" sz="1200">
                <a:solidFill>
                  <a:schemeClr val="dk1"/>
                </a:solidFill>
              </a:rPr>
              <a:t>— Une voie Nord/Sud qui longe la Jalle depuis St-Jean-d’Illac vers St-Médard-</a:t>
            </a:r>
            <a:endParaRPr sz="1200">
              <a:solidFill>
                <a:schemeClr val="dk1"/>
              </a:solidFill>
            </a:endParaRPr>
          </a:p>
          <a:p>
            <a:pPr indent="0" lvl="0" marL="0" rtl="0" algn="just">
              <a:lnSpc>
                <a:spcPct val="100000"/>
              </a:lnSpc>
              <a:spcBef>
                <a:spcPts val="0"/>
              </a:spcBef>
              <a:spcAft>
                <a:spcPts val="0"/>
              </a:spcAft>
              <a:buSzPts val="1100"/>
              <a:buNone/>
            </a:pPr>
            <a:r>
              <a:rPr lang="fr" sz="1200">
                <a:solidFill>
                  <a:schemeClr val="dk1"/>
                </a:solidFill>
              </a:rPr>
              <a:t>en-Jalle (en rouge) ; </a:t>
            </a:r>
            <a:endParaRPr sz="1200">
              <a:solidFill>
                <a:schemeClr val="dk1"/>
              </a:solidFill>
            </a:endParaRPr>
          </a:p>
          <a:p>
            <a:pPr indent="0" lvl="0" marL="0" rtl="0" algn="just">
              <a:lnSpc>
                <a:spcPct val="100000"/>
              </a:lnSpc>
              <a:spcBef>
                <a:spcPts val="1000"/>
              </a:spcBef>
              <a:spcAft>
                <a:spcPts val="0"/>
              </a:spcAft>
              <a:buSzPts val="1100"/>
              <a:buNone/>
            </a:pPr>
            <a:r>
              <a:rPr lang="fr" sz="1200">
                <a:solidFill>
                  <a:schemeClr val="dk1"/>
                </a:solidFill>
              </a:rPr>
              <a:t>— Un chevelu de voies qui, depuis les villages de l’Ouest, convergent vers le bourg de Martignas, formant une grande patte d’oie (en vert) ; </a:t>
            </a:r>
            <a:endParaRPr sz="1200">
              <a:solidFill>
                <a:schemeClr val="dk1"/>
              </a:solidFill>
            </a:endParaRPr>
          </a:p>
          <a:p>
            <a:pPr indent="0" lvl="0" marL="0" rtl="0" algn="just">
              <a:lnSpc>
                <a:spcPct val="100000"/>
              </a:lnSpc>
              <a:spcBef>
                <a:spcPts val="1000"/>
              </a:spcBef>
              <a:spcAft>
                <a:spcPts val="0"/>
              </a:spcAft>
              <a:buSzPts val="1100"/>
              <a:buNone/>
            </a:pPr>
            <a:r>
              <a:rPr lang="fr" sz="1200">
                <a:solidFill>
                  <a:schemeClr val="dk1"/>
                </a:solidFill>
              </a:rPr>
              <a:t>— Plusieurs voies qui rayonnent depuis Martignas en direction de Saint-Médard-en-</a:t>
            </a:r>
            <a:endParaRPr sz="1200">
              <a:solidFill>
                <a:schemeClr val="dk1"/>
              </a:solidFill>
            </a:endParaRPr>
          </a:p>
          <a:p>
            <a:pPr indent="0" lvl="0" marL="0" rtl="0" algn="just">
              <a:lnSpc>
                <a:spcPct val="100000"/>
              </a:lnSpc>
              <a:spcBef>
                <a:spcPts val="0"/>
              </a:spcBef>
              <a:spcAft>
                <a:spcPts val="0"/>
              </a:spcAft>
              <a:buSzPts val="1100"/>
              <a:buNone/>
            </a:pPr>
            <a:r>
              <a:rPr lang="fr" sz="1200">
                <a:solidFill>
                  <a:schemeClr val="dk1"/>
                </a:solidFill>
              </a:rPr>
              <a:t>Jalle, Mérignac et Bordeaux (en orange)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 name="Google Shape;23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Clr>
                <a:schemeClr val="dk1"/>
              </a:buClr>
              <a:buSzPts val="1100"/>
              <a:buFont typeface="Arial"/>
              <a:buNone/>
            </a:pPr>
            <a:r>
              <a:rPr lang="fr" sz="1200">
                <a:solidFill>
                  <a:schemeClr val="dk1"/>
                </a:solidFill>
              </a:rPr>
              <a:t>&gt; Au milieu de la lande apparaît une enclave agricole, constituée de terres agricoles et de bois mélangés, en bordure de laquelle se trouve le bourg de Martignas ; </a:t>
            </a:r>
            <a:endParaRPr sz="1200">
              <a:solidFill>
                <a:schemeClr val="dk1"/>
              </a:solidFill>
            </a:endParaRPr>
          </a:p>
          <a:p>
            <a:pPr indent="0" lvl="0" marL="0" rtl="0" algn="just">
              <a:lnSpc>
                <a:spcPct val="100000"/>
              </a:lnSpc>
              <a:spcBef>
                <a:spcPts val="1000"/>
              </a:spcBef>
              <a:spcAft>
                <a:spcPts val="1000"/>
              </a:spcAft>
              <a:buClr>
                <a:schemeClr val="dk1"/>
              </a:buClr>
              <a:buSzPts val="1100"/>
              <a:buFont typeface="Arial"/>
              <a:buNone/>
            </a:pPr>
            <a:r>
              <a:rPr lang="fr" sz="1200">
                <a:solidFill>
                  <a:schemeClr val="dk1"/>
                </a:solidFill>
              </a:rPr>
              <a:t>&gt; Cette enclave peut être interprétée comme la relique d’un ancien bois défriché.</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8" name="Google Shape;248;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Clr>
                <a:schemeClr val="dk1"/>
              </a:buClr>
              <a:buSzPts val="1100"/>
              <a:buFont typeface="Arial"/>
              <a:buNone/>
            </a:pPr>
            <a:r>
              <a:rPr lang="fr" sz="1200">
                <a:solidFill>
                  <a:schemeClr val="dk1"/>
                </a:solidFill>
              </a:rPr>
              <a:t>&gt; Outre les parcelles de terres labourables qui jouxtent les bois, plusieurs toponymes désignent des lieux qui, au moment où ils ont été ainsi désignés, venaient d’être défrichés ;</a:t>
            </a:r>
            <a:endParaRPr sz="1200">
              <a:solidFill>
                <a:schemeClr val="dk1"/>
              </a:solidFill>
            </a:endParaRPr>
          </a:p>
          <a:p>
            <a:pPr indent="0" lvl="0" marL="0" rtl="0" algn="just">
              <a:lnSpc>
                <a:spcPct val="100000"/>
              </a:lnSpc>
              <a:spcBef>
                <a:spcPts val="1000"/>
              </a:spcBef>
              <a:spcAft>
                <a:spcPts val="1000"/>
              </a:spcAft>
              <a:buClr>
                <a:schemeClr val="dk1"/>
              </a:buClr>
              <a:buSzPts val="1100"/>
              <a:buFont typeface="Arial"/>
              <a:buNone/>
            </a:pPr>
            <a:r>
              <a:rPr lang="fr" sz="1200">
                <a:solidFill>
                  <a:schemeClr val="dk1"/>
                </a:solidFill>
              </a:rPr>
              <a:t>&gt; On relève également la présence de nombreuses limites boisées, en particulier au Nord-Ouest, qui forment des lisières épaisses autour de certaines parcelles de terres.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6" name="Google Shape;26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Clr>
                <a:schemeClr val="dk1"/>
              </a:buClr>
              <a:buSzPts val="1100"/>
              <a:buFont typeface="Arial"/>
              <a:buNone/>
            </a:pPr>
            <a:r>
              <a:rPr lang="fr" sz="1200">
                <a:solidFill>
                  <a:schemeClr val="dk1"/>
                </a:solidFill>
              </a:rPr>
              <a:t>&gt; L’analyse des formes permet d’identifier plusieurs trames et de comprendre les étapes de ce défrichement :</a:t>
            </a:r>
            <a:endParaRPr sz="1200">
              <a:solidFill>
                <a:schemeClr val="dk1"/>
              </a:solidFill>
            </a:endParaRPr>
          </a:p>
          <a:p>
            <a:pPr indent="0" lvl="0" marL="0" rtl="0" algn="just">
              <a:lnSpc>
                <a:spcPct val="100000"/>
              </a:lnSpc>
              <a:spcBef>
                <a:spcPts val="1000"/>
              </a:spcBef>
              <a:spcAft>
                <a:spcPts val="0"/>
              </a:spcAft>
              <a:buClr>
                <a:schemeClr val="dk1"/>
              </a:buClr>
              <a:buSzPts val="1100"/>
              <a:buFont typeface="Arial"/>
              <a:buNone/>
            </a:pPr>
            <a:r>
              <a:rPr lang="fr" sz="1200">
                <a:solidFill>
                  <a:schemeClr val="dk1"/>
                </a:solidFill>
              </a:rPr>
              <a:t>— Au Nord-Est, une grande forme patatoïde découpée en quartiers (trame marron) ;</a:t>
            </a:r>
            <a:endParaRPr sz="1200">
              <a:solidFill>
                <a:schemeClr val="dk1"/>
              </a:solidFill>
            </a:endParaRPr>
          </a:p>
          <a:p>
            <a:pPr indent="0" lvl="0" marL="0" rtl="0" algn="just">
              <a:lnSpc>
                <a:spcPct val="100000"/>
              </a:lnSpc>
              <a:spcBef>
                <a:spcPts val="0"/>
              </a:spcBef>
              <a:spcAft>
                <a:spcPts val="0"/>
              </a:spcAft>
              <a:buClr>
                <a:schemeClr val="dk1"/>
              </a:buClr>
              <a:buSzPts val="1100"/>
              <a:buFont typeface="Arial"/>
              <a:buNone/>
            </a:pPr>
            <a:r>
              <a:rPr lang="fr" sz="1200">
                <a:solidFill>
                  <a:schemeClr val="dk1"/>
                </a:solidFill>
              </a:rPr>
              <a:t>— Au sud de cette forme, un bloc subdivisé en deux quartiers, découpé chacun en longues lanières (trame verte) ;</a:t>
            </a:r>
            <a:endParaRPr sz="1200">
              <a:solidFill>
                <a:schemeClr val="dk1"/>
              </a:solidFill>
            </a:endParaRPr>
          </a:p>
          <a:p>
            <a:pPr indent="0" lvl="0" marL="0" rtl="0" algn="just">
              <a:lnSpc>
                <a:spcPct val="100000"/>
              </a:lnSpc>
              <a:spcBef>
                <a:spcPts val="0"/>
              </a:spcBef>
              <a:spcAft>
                <a:spcPts val="0"/>
              </a:spcAft>
              <a:buClr>
                <a:schemeClr val="dk1"/>
              </a:buClr>
              <a:buSzPts val="1100"/>
              <a:buFont typeface="Arial"/>
              <a:buNone/>
            </a:pPr>
            <a:r>
              <a:rPr lang="fr" sz="1200">
                <a:solidFill>
                  <a:schemeClr val="dk1"/>
                </a:solidFill>
              </a:rPr>
              <a:t>— A l’Ouest, quatre bandes parallèles d’environ 100/110 mètres de large, délimitées par des chemins d’orientation Sud-Ouest/Nord-Est (trame jaune) ;</a:t>
            </a:r>
            <a:endParaRPr sz="1200">
              <a:solidFill>
                <a:schemeClr val="dk1"/>
              </a:solidFill>
            </a:endParaRPr>
          </a:p>
          <a:p>
            <a:pPr indent="0" lvl="0" marL="0" rtl="0" algn="just">
              <a:lnSpc>
                <a:spcPct val="100000"/>
              </a:lnSpc>
              <a:spcBef>
                <a:spcPts val="0"/>
              </a:spcBef>
              <a:spcAft>
                <a:spcPts val="0"/>
              </a:spcAft>
              <a:buClr>
                <a:schemeClr val="dk1"/>
              </a:buClr>
              <a:buSzPts val="1100"/>
              <a:buFont typeface="Arial"/>
              <a:buNone/>
            </a:pPr>
            <a:r>
              <a:rPr lang="fr" sz="1200">
                <a:solidFill>
                  <a:schemeClr val="dk1"/>
                </a:solidFill>
              </a:rPr>
              <a:t>— Au Sud, un bloc compact formé de trois trames différemment agencées et organisées, emboîtées les unes dans les autres.</a:t>
            </a:r>
            <a:endParaRPr sz="1200">
              <a:solidFill>
                <a:schemeClr val="dk1"/>
              </a:solidFill>
            </a:endParaRPr>
          </a:p>
          <a:p>
            <a:pPr indent="0" lvl="0" marL="0" rtl="0" algn="just">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 name="Google Shape;27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Clr>
                <a:schemeClr val="dk1"/>
              </a:buClr>
              <a:buSzPts val="1100"/>
              <a:buFont typeface="Arial"/>
              <a:buNone/>
            </a:pPr>
            <a:r>
              <a:rPr lang="fr" sz="1200">
                <a:solidFill>
                  <a:schemeClr val="dk1"/>
                </a:solidFill>
              </a:rPr>
              <a:t>&gt; L’examen de la relation des voies (en marron foncé) avec ces trames montre qu’elles ne sont jamais discordantes avec elles, soit qu’elles les enveloppent, soit qu’elles les contournent ;</a:t>
            </a:r>
            <a:endParaRPr sz="1200">
              <a:solidFill>
                <a:schemeClr val="dk1"/>
              </a:solidFill>
            </a:endParaRPr>
          </a:p>
          <a:p>
            <a:pPr indent="0" lvl="0" marL="0" rtl="0" algn="just">
              <a:lnSpc>
                <a:spcPct val="100000"/>
              </a:lnSpc>
              <a:spcBef>
                <a:spcPts val="1000"/>
              </a:spcBef>
              <a:spcAft>
                <a:spcPts val="0"/>
              </a:spcAft>
              <a:buClr>
                <a:schemeClr val="dk1"/>
              </a:buClr>
              <a:buSzPts val="1100"/>
              <a:buFont typeface="Arial"/>
              <a:buNone/>
            </a:pPr>
            <a:r>
              <a:rPr lang="fr" sz="1200">
                <a:solidFill>
                  <a:schemeClr val="dk1"/>
                </a:solidFill>
              </a:rPr>
              <a:t>&gt; Même si on ne peut pas les dater, on peut établir une chronologie relative de ces formes, les trames marron, verte et orange étant plus anciennes que les trames jaune et violette, beaucoup plus régulière ;</a:t>
            </a:r>
            <a:endParaRPr sz="1200">
              <a:solidFill>
                <a:schemeClr val="dk1"/>
              </a:solidFill>
            </a:endParaRPr>
          </a:p>
          <a:p>
            <a:pPr indent="0" lvl="0" marL="0" rtl="0" algn="just">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just">
              <a:lnSpc>
                <a:spcPct val="100000"/>
              </a:lnSpc>
              <a:spcBef>
                <a:spcPts val="0"/>
              </a:spcBef>
              <a:spcAft>
                <a:spcPts val="0"/>
              </a:spcAft>
              <a:buSzPts val="1100"/>
              <a:buNone/>
            </a:pPr>
            <a:r>
              <a:rPr lang="fr" sz="1200">
                <a:solidFill>
                  <a:schemeClr val="dk1"/>
                </a:solidFill>
              </a:rPr>
              <a:t>&gt; Ici et là, des quartiers discordants apparaissent (en rouge), qui prouvent que la fabrique de l’espace est un processus dynamique et que ce que montre le cadastre est une forme résultante, chargée d’héritages et de mémoire.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048f4eb65e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8" name="Google Shape;288;g2048f4eb65e_0_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Clr>
                <a:schemeClr val="dk1"/>
              </a:buClr>
              <a:buSzPts val="1100"/>
              <a:buFont typeface="Arial"/>
              <a:buNone/>
            </a:pPr>
            <a:r>
              <a:rPr lang="fr" sz="1200">
                <a:solidFill>
                  <a:schemeClr val="dk1"/>
                </a:solidFill>
              </a:rPr>
              <a:t>&gt; Au milieu de la lande apparaît une enclave agricole, constituée de terres agricoles et de bois mélangés, en bordure de laquelle se trouve le bourg de Martignas ; </a:t>
            </a:r>
            <a:endParaRPr sz="1200">
              <a:solidFill>
                <a:schemeClr val="dk1"/>
              </a:solidFill>
            </a:endParaRPr>
          </a:p>
          <a:p>
            <a:pPr indent="0" lvl="0" marL="0" rtl="0" algn="just">
              <a:lnSpc>
                <a:spcPct val="100000"/>
              </a:lnSpc>
              <a:spcBef>
                <a:spcPts val="1000"/>
              </a:spcBef>
              <a:spcAft>
                <a:spcPts val="1000"/>
              </a:spcAft>
              <a:buClr>
                <a:schemeClr val="dk1"/>
              </a:buClr>
              <a:buSzPts val="1100"/>
              <a:buFont typeface="Arial"/>
              <a:buNone/>
            </a:pPr>
            <a:r>
              <a:rPr lang="fr" sz="1200">
                <a:solidFill>
                  <a:schemeClr val="dk1"/>
                </a:solidFill>
              </a:rPr>
              <a:t>&gt; Cette enclave peut être interprétée comme la relique d’un ancien bois défriché.</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0258c8dbc4_0_1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0258c8dbc4_0_1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0258c8dbc4_0_1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9" name="Google Shape;309;g20258c8dbc4_0_11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 name="Google Shape;11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04c32d372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5" name="Google Shape;325;g204c32d372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0258c8dbc4_0_1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5" name="Google Shape;355;g20258c8dbc4_0_12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0258c8dbc4_0_1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4" name="Google Shape;364;g20258c8dbc4_0_12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0258c8dbc4_0_1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3" name="Google Shape;373;g20258c8dbc4_0_12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0258c8dbc4_0_15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2" name="Google Shape;382;g20258c8dbc4_0_15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0258c8dbc4_0_15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2" name="Google Shape;412;g20258c8dbc4_0_15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0258c8dbc4_0_1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2" name="Google Shape;442;g20258c8dbc4_0_13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20258c8dbc4_0_1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4" name="Google Shape;454;g20258c8dbc4_0_13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0258c8dbc4_0_1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3" name="Google Shape;463;g20258c8dbc4_0_13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204c32d3729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4" name="Google Shape;504;g204c32d3729_0_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0258c8dbc4_0_5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g20258c8dbc4_0_5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20258c8dbc4_0_13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7" name="Google Shape;517;g20258c8dbc4_0_13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20258c8dbc4_0_13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6" name="Google Shape;526;g20258c8dbc4_0_13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20258c8dbc4_0_13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5" name="Google Shape;535;g20258c8dbc4_0_13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0258c8dbc4_0_1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4" name="Google Shape;544;g20258c8dbc4_0_13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20258c8dbc4_0_1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3" name="Google Shape;553;g20258c8dbc4_0_13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20258c8dbc4_0_14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2" name="Google Shape;562;g20258c8dbc4_0_14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20258c8dbc4_0_14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1" name="Google Shape;571;g20258c8dbc4_0_14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20258c8dbc4_0_8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4" name="Google Shape;594;g20258c8dbc4_0_8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4" name="Google Shape;604;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Clr>
                <a:schemeClr val="dk1"/>
              </a:buClr>
              <a:buSzPts val="1100"/>
              <a:buFont typeface="Arial"/>
              <a:buNone/>
            </a:pPr>
            <a:r>
              <a:rPr lang="fr" sz="1200">
                <a:solidFill>
                  <a:schemeClr val="dk1"/>
                </a:solidFill>
              </a:rPr>
              <a:t>&gt; Le modèle numérique de terrain (MNT), élaboré à partir du traitement des données LiDAR, montre que le territoire de la commune de Martignas présente un pendage d’Ouest en Est ; </a:t>
            </a:r>
            <a:endParaRPr sz="1200">
              <a:solidFill>
                <a:schemeClr val="dk1"/>
              </a:solidFill>
            </a:endParaRPr>
          </a:p>
          <a:p>
            <a:pPr indent="0" lvl="0" marL="0" rtl="0" algn="just">
              <a:lnSpc>
                <a:spcPct val="100000"/>
              </a:lnSpc>
              <a:spcBef>
                <a:spcPts val="1000"/>
              </a:spcBef>
              <a:spcAft>
                <a:spcPts val="1000"/>
              </a:spcAft>
              <a:buClr>
                <a:schemeClr val="dk1"/>
              </a:buClr>
              <a:buSzPts val="1100"/>
              <a:buFont typeface="Arial"/>
              <a:buNone/>
            </a:pPr>
            <a:r>
              <a:rPr lang="fr" sz="1200">
                <a:solidFill>
                  <a:schemeClr val="dk1"/>
                </a:solidFill>
              </a:rPr>
              <a:t>&gt; L’eau de ruissellement s’écoule donc naturellement vers la Jalle de Martignas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6" name="Google Shape;616;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1000"/>
              </a:spcAft>
              <a:buClr>
                <a:schemeClr val="dk1"/>
              </a:buClr>
              <a:buSzPts val="1100"/>
              <a:buFont typeface="Arial"/>
              <a:buNone/>
            </a:pPr>
            <a:r>
              <a:rPr lang="fr" sz="1200">
                <a:solidFill>
                  <a:schemeClr val="dk1"/>
                </a:solidFill>
              </a:rPr>
              <a:t>&gt; Pour éviter l’inondation du bourg de Martignas et de son terroir agricole, plusieurs crastes ont été creusées parallèlement à la Jalle, de façon à détourner vers le Nord (flèches blanches), l’eau de ruissellement qui coule naturellement d’Ouest en Est (flèches bleues).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0258c8dbc4_0_5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 name="Google Shape;131;g20258c8dbc4_0_5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7" name="Google Shape;627;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1000"/>
              </a:spcAft>
              <a:buClr>
                <a:schemeClr val="dk1"/>
              </a:buClr>
              <a:buSzPts val="1100"/>
              <a:buFont typeface="Arial"/>
              <a:buNone/>
            </a:pPr>
            <a:r>
              <a:rPr lang="fr" sz="1200">
                <a:solidFill>
                  <a:schemeClr val="dk1"/>
                </a:solidFill>
              </a:rPr>
              <a:t>&gt; Un autre fossé de circuit s’observe à proximité du bourg dans lequel s’écoulent les fossés bordiers des parcelles situées de part et d’autre.</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8" name="Google Shape;638;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Clr>
                <a:schemeClr val="dk1"/>
              </a:buClr>
              <a:buSzPts val="1100"/>
              <a:buFont typeface="Arial"/>
              <a:buNone/>
            </a:pPr>
            <a:r>
              <a:rPr lang="fr" sz="1200">
                <a:solidFill>
                  <a:schemeClr val="dk1"/>
                </a:solidFill>
              </a:rPr>
              <a:t>&gt; Ce fossé de ceinture enserre les trames agraires les plus anciennes identifiées par l’analyse ;</a:t>
            </a:r>
            <a:endParaRPr sz="1200">
              <a:solidFill>
                <a:schemeClr val="dk1"/>
              </a:solidFill>
            </a:endParaRPr>
          </a:p>
          <a:p>
            <a:pPr indent="0" lvl="0" marL="0" rtl="0" algn="just">
              <a:lnSpc>
                <a:spcPct val="100000"/>
              </a:lnSpc>
              <a:spcBef>
                <a:spcPts val="1000"/>
              </a:spcBef>
              <a:spcAft>
                <a:spcPts val="1000"/>
              </a:spcAft>
              <a:buClr>
                <a:schemeClr val="dk1"/>
              </a:buClr>
              <a:buSzPts val="1100"/>
              <a:buFont typeface="Arial"/>
              <a:buNone/>
            </a:pPr>
            <a:r>
              <a:rPr lang="fr" sz="1200">
                <a:solidFill>
                  <a:schemeClr val="dk1"/>
                </a:solidFill>
              </a:rPr>
              <a:t>&gt; Les trames jaunes et violettes étant situées à l’extérieur de ce fossé de ceinture, on peut se demander si elles ne procèdent pas de la mise en valeur de nouvelles terres, celles-ci étant situées à l’intérieur du plus grand des deux fossés.</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9" name="Google Shape;649;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20258c8dbc4_0_17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7" name="Google Shape;657;g20258c8dbc4_0_17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8" name="Google Shape;668;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1000"/>
              </a:spcAft>
              <a:buClr>
                <a:schemeClr val="dk1"/>
              </a:buClr>
              <a:buSzPts val="1100"/>
              <a:buFont typeface="Arial"/>
              <a:buNone/>
            </a:pPr>
            <a:r>
              <a:rPr lang="fr" sz="1200">
                <a:solidFill>
                  <a:schemeClr val="dk1"/>
                </a:solidFill>
              </a:rPr>
              <a:t>&gt; La loi du 19 juin 1857 relative à l’assainissement et à la mise en culture des landes de Gascogne va conduire à étendre ce premier réseau de crastes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0" name="Google Shape;680;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1000"/>
              </a:spcAft>
              <a:buClr>
                <a:schemeClr val="dk1"/>
              </a:buClr>
              <a:buSzPts val="1100"/>
              <a:buFont typeface="Arial"/>
              <a:buNone/>
            </a:pPr>
            <a:r>
              <a:rPr lang="fr" sz="1200">
                <a:solidFill>
                  <a:schemeClr val="dk1"/>
                </a:solidFill>
              </a:rPr>
              <a:t>&gt; En une quinzaine d’années, des crastes sont creusées sur le plateau (particulièrement au sud-ouest de la commune de Martignas) et raccordées aux têtes de bassin versant de la Jalle et de ses affluents, donnant aux paysages une géométrie nouvelle.</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2048f4eb65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5" name="Google Shape;705;g2048f4eb65e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1000"/>
              </a:spcAft>
              <a:buSzPts val="1100"/>
              <a:buNone/>
            </a:pPr>
            <a:r>
              <a:rPr lang="fr" sz="1200">
                <a:solidFill>
                  <a:schemeClr val="dk1"/>
                </a:solidFill>
              </a:rPr>
              <a:t>&gt; En une quinzaine d’années, des crastes sont creusées sur le plateau (particulièrement au sud-ouest de la commune de Martignas) et raccordées aux têtes de bassin versant de la Jalle et de ses affluents, donnant aux paysages une géométrie nouvelle.</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7" name="Google Shape;717;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1000"/>
              </a:spcAft>
              <a:buClr>
                <a:schemeClr val="dk1"/>
              </a:buClr>
              <a:buSzPts val="1100"/>
              <a:buFont typeface="Arial"/>
              <a:buNone/>
            </a:pPr>
            <a:r>
              <a:rPr lang="fr" sz="1200">
                <a:solidFill>
                  <a:schemeClr val="dk1"/>
                </a:solidFill>
              </a:rPr>
              <a:t>&gt; A Martignas, la comparaison de l’occupation du sol en 1844 avec celle de 1950 est de ce point de vue éclairante. Les bois couvrent seulement 8% du territoire et les landes 80% en 1844.</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8" name="Google Shape;728;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20258c8dbc4_0_17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9" name="Google Shape;739;g20258c8dbc4_0_17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 name="Google Shape;13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Clr>
                <a:schemeClr val="dk1"/>
              </a:buClr>
              <a:buSzPts val="1100"/>
              <a:buFont typeface="Arial"/>
              <a:buNone/>
            </a:pPr>
            <a:r>
              <a:rPr lang="fr" sz="1200">
                <a:solidFill>
                  <a:schemeClr val="dk1"/>
                </a:solidFill>
              </a:rPr>
              <a:t>&gt; Cinquante ans après, la </a:t>
            </a:r>
            <a:r>
              <a:rPr b="1" lang="fr" sz="1200">
                <a:solidFill>
                  <a:schemeClr val="dk1"/>
                </a:solidFill>
              </a:rPr>
              <a:t>carte de Cassini</a:t>
            </a:r>
            <a:r>
              <a:rPr lang="fr" sz="1200">
                <a:solidFill>
                  <a:schemeClr val="dk1"/>
                </a:solidFill>
              </a:rPr>
              <a:t> (1774) ne montre pas autre chose :</a:t>
            </a:r>
            <a:endParaRPr sz="1200">
              <a:solidFill>
                <a:schemeClr val="dk1"/>
              </a:solidFill>
            </a:endParaRPr>
          </a:p>
          <a:p>
            <a:pPr indent="0" lvl="0" marL="0" rtl="0" algn="just">
              <a:lnSpc>
                <a:spcPct val="100000"/>
              </a:lnSpc>
              <a:spcBef>
                <a:spcPts val="0"/>
              </a:spcBef>
              <a:spcAft>
                <a:spcPts val="0"/>
              </a:spcAft>
              <a:buClr>
                <a:schemeClr val="dk1"/>
              </a:buClr>
              <a:buSzPts val="1100"/>
              <a:buFont typeface="Arial"/>
              <a:buNone/>
            </a:pPr>
            <a:r>
              <a:rPr lang="fr" sz="1200">
                <a:solidFill>
                  <a:schemeClr val="dk1"/>
                </a:solidFill>
              </a:rPr>
              <a:t>— Les immenses surfaces de landes sont ponctuées de bois situés sur les têtes de vallon et le long des cours d’eau ;</a:t>
            </a:r>
            <a:endParaRPr sz="1200">
              <a:solidFill>
                <a:schemeClr val="dk1"/>
              </a:solidFill>
            </a:endParaRPr>
          </a:p>
          <a:p>
            <a:pPr indent="0" lvl="0" marL="0" rtl="0" algn="just">
              <a:lnSpc>
                <a:spcPct val="100000"/>
              </a:lnSpc>
              <a:spcBef>
                <a:spcPts val="0"/>
              </a:spcBef>
              <a:spcAft>
                <a:spcPts val="0"/>
              </a:spcAft>
              <a:buClr>
                <a:schemeClr val="dk1"/>
              </a:buClr>
              <a:buSzPts val="1100"/>
              <a:buFont typeface="Arial"/>
              <a:buNone/>
            </a:pPr>
            <a:r>
              <a:rPr lang="fr" sz="1200">
                <a:solidFill>
                  <a:schemeClr val="dk1"/>
                </a:solidFill>
              </a:rPr>
              <a:t>— Les champs situés à l’ouest du bourg sont représentés par un aplat blanc ;</a:t>
            </a:r>
            <a:endParaRPr sz="1200">
              <a:solidFill>
                <a:schemeClr val="dk1"/>
              </a:solidFill>
            </a:endParaRPr>
          </a:p>
          <a:p>
            <a:pPr indent="0" lvl="0" marL="0" rtl="0" algn="just">
              <a:lnSpc>
                <a:spcPct val="100000"/>
              </a:lnSpc>
              <a:spcBef>
                <a:spcPts val="0"/>
              </a:spcBef>
              <a:spcAft>
                <a:spcPts val="0"/>
              </a:spcAft>
              <a:buClr>
                <a:schemeClr val="dk1"/>
              </a:buClr>
              <a:buSzPts val="1100"/>
              <a:buFont typeface="Arial"/>
              <a:buNone/>
            </a:pPr>
            <a:r>
              <a:rPr lang="fr" sz="1200">
                <a:solidFill>
                  <a:schemeClr val="dk1"/>
                </a:solidFill>
              </a:rPr>
              <a:t>— La figuration du réseau viaire est en revanche réduite à deux voies, celles qui relient Bordeaux à Lège et Le Temple par Martignas ; </a:t>
            </a:r>
            <a:endParaRPr sz="1200">
              <a:solidFill>
                <a:schemeClr val="dk1"/>
              </a:solidFill>
            </a:endParaRPr>
          </a:p>
          <a:p>
            <a:pPr indent="0" lvl="0" marL="0" rtl="0" algn="just">
              <a:lnSpc>
                <a:spcPct val="100000"/>
              </a:lnSpc>
              <a:spcBef>
                <a:spcPts val="0"/>
              </a:spcBef>
              <a:spcAft>
                <a:spcPts val="0"/>
              </a:spcAft>
              <a:buSzPts val="1100"/>
              <a:buNone/>
            </a:pPr>
            <a:r>
              <a:rPr lang="fr" sz="1200">
                <a:solidFill>
                  <a:schemeClr val="dk1"/>
                </a:solidFill>
              </a:rPr>
              <a:t>— Un fossé de dessèchement est indiqué au Sud, qui draine le territoire de Saint-Jean- d’Illac et vient se raccorder à la Jalle de Martignas. Il rend compte d’une problématique majeure de ces landes, celle de leur assainissement.</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20258c8dbc4_0_17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6" name="Google Shape;746;g20258c8dbc4_0_17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20258c8dbc4_0_17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4" name="Google Shape;754;g20258c8dbc4_0_17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20258c8dbc4_0_18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2" name="Google Shape;762;g20258c8dbc4_0_18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20258c8dbc4_0_18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0" name="Google Shape;770;g20258c8dbc4_0_18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2048f4eb65e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8" name="Google Shape;778;g2048f4eb65e_0_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2048f4eb65e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6" name="Google Shape;786;g2048f4eb65e_0_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2048f4eb65e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4" name="Google Shape;794;g2048f4eb65e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20258c8dbc4_0_9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2" name="Google Shape;802;g20258c8dbc4_0_9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20258c8dbc4_0_9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7" name="Google Shape;807;g20258c8dbc4_0_9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g20258c8dbc4_0_9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3" name="Google Shape;813;g20258c8dbc4_0_9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 name="Google Shape;14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Clr>
                <a:schemeClr val="dk1"/>
              </a:buClr>
              <a:buSzPts val="1100"/>
              <a:buFont typeface="Arial"/>
              <a:buNone/>
            </a:pPr>
            <a:r>
              <a:rPr lang="fr" sz="1200">
                <a:solidFill>
                  <a:schemeClr val="dk1"/>
                </a:solidFill>
              </a:rPr>
              <a:t>&gt; La </a:t>
            </a:r>
            <a:r>
              <a:rPr b="1" lang="fr" sz="1200">
                <a:solidFill>
                  <a:schemeClr val="dk1"/>
                </a:solidFill>
              </a:rPr>
              <a:t>carte de Belleyme</a:t>
            </a:r>
            <a:r>
              <a:rPr lang="fr" sz="1200">
                <a:solidFill>
                  <a:schemeClr val="dk1"/>
                </a:solidFill>
              </a:rPr>
              <a:t> (1785) donne les mêmes informations que celle de Cassini. Elle la complète par la figuration des limites de la paroisse (en pointillé noir), très géométriques à l’Ouest, ce qui tend à penser qu’elles ne sont pas clairement définies (Martignas étant à cheval sur deux feuilles, les limites ne sont pas figurées sur la feuille du Nord).</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20258c8dbc4_0_9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9" name="Google Shape;819;g20258c8dbc4_0_9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20258c8dbc4_0_9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5" name="Google Shape;825;g20258c8dbc4_0_9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20258c8dbc4_0_9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1" name="Google Shape;831;g20258c8dbc4_0_9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g20258c8dbc4_0_9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7" name="Google Shape;837;g20258c8dbc4_0_9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g20258c8dbc4_0_9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3" name="Google Shape;843;g20258c8dbc4_0_9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20258c8dbc4_0_9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9" name="Google Shape;849;g20258c8dbc4_0_9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g20258c8dbc4_0_9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5" name="Google Shape;855;g20258c8dbc4_0_9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g20258c8dbc4_0_9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1" name="Google Shape;861;g20258c8dbc4_0_9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g20258c8dbc4_0_9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7" name="Google Shape;867;g20258c8dbc4_0_9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20258c8dbc4_0_9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3" name="Google Shape;873;g20258c8dbc4_0_9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 name="Google Shape;15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SzPts val="1100"/>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8" name="Google Shape;878;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Clr>
                <a:schemeClr val="dk1"/>
              </a:buClr>
              <a:buSzPts val="1100"/>
              <a:buFont typeface="Arial"/>
              <a:buNone/>
            </a:pPr>
            <a:r>
              <a:rPr lang="fr" sz="1200">
                <a:solidFill>
                  <a:schemeClr val="dk1"/>
                </a:solidFill>
              </a:rPr>
              <a:t>&gt; La seconde conséquence concerne </a:t>
            </a:r>
            <a:r>
              <a:rPr b="1" lang="fr" sz="1200">
                <a:solidFill>
                  <a:schemeClr val="dk1"/>
                </a:solidFill>
              </a:rPr>
              <a:t>la société</a:t>
            </a:r>
            <a:r>
              <a:rPr lang="fr" sz="1200">
                <a:solidFill>
                  <a:schemeClr val="dk1"/>
                </a:solidFill>
              </a:rPr>
              <a:t> ;</a:t>
            </a:r>
            <a:endParaRPr sz="1200">
              <a:solidFill>
                <a:schemeClr val="dk1"/>
              </a:solidFill>
            </a:endParaRPr>
          </a:p>
          <a:p>
            <a:pPr indent="0" lvl="0" marL="0" rtl="0" algn="just">
              <a:lnSpc>
                <a:spcPct val="100000"/>
              </a:lnSpc>
              <a:spcBef>
                <a:spcPts val="1000"/>
              </a:spcBef>
              <a:spcAft>
                <a:spcPts val="0"/>
              </a:spcAft>
              <a:buClr>
                <a:schemeClr val="dk1"/>
              </a:buClr>
              <a:buSzPts val="1100"/>
              <a:buFont typeface="Arial"/>
              <a:buNone/>
            </a:pPr>
            <a:r>
              <a:rPr lang="fr" sz="1200">
                <a:solidFill>
                  <a:schemeClr val="dk1"/>
                </a:solidFill>
              </a:rPr>
              <a:t>&gt; Les hommes libres de la Lande perdent en quelques décennies leurs droits de parcours et de perprise et n’ont d’autres choix que de devenir métayers de ceux qui ont acheté et ensemencé les communaux ;</a:t>
            </a:r>
            <a:endParaRPr sz="1200">
              <a:solidFill>
                <a:schemeClr val="dk1"/>
              </a:solidFill>
            </a:endParaRPr>
          </a:p>
          <a:p>
            <a:pPr indent="0" lvl="0" marL="0" rtl="0" algn="just">
              <a:lnSpc>
                <a:spcPct val="100000"/>
              </a:lnSpc>
              <a:spcBef>
                <a:spcPts val="1000"/>
              </a:spcBef>
              <a:spcAft>
                <a:spcPts val="0"/>
              </a:spcAft>
              <a:buClr>
                <a:schemeClr val="dk1"/>
              </a:buClr>
              <a:buSzPts val="1100"/>
              <a:buFont typeface="Arial"/>
              <a:buNone/>
            </a:pPr>
            <a:r>
              <a:rPr lang="fr" sz="1200">
                <a:solidFill>
                  <a:schemeClr val="dk1"/>
                </a:solidFill>
              </a:rPr>
              <a:t>&gt; C’est vraisemblablement vers la fin des années 1860 qu’une partie des habitants de Martignas se tourne vers l’activité de blanchisserie ;</a:t>
            </a:r>
            <a:endParaRPr sz="1200">
              <a:solidFill>
                <a:schemeClr val="dk1"/>
              </a:solidFill>
            </a:endParaRPr>
          </a:p>
          <a:p>
            <a:pPr indent="0" lvl="0" marL="0" rtl="0" algn="just">
              <a:lnSpc>
                <a:spcPct val="100000"/>
              </a:lnSpc>
              <a:spcBef>
                <a:spcPts val="1000"/>
              </a:spcBef>
              <a:spcAft>
                <a:spcPts val="1000"/>
              </a:spcAft>
              <a:buClr>
                <a:schemeClr val="dk1"/>
              </a:buClr>
              <a:buSzPts val="1100"/>
              <a:buFont typeface="Arial"/>
              <a:buNone/>
            </a:pPr>
            <a:r>
              <a:rPr lang="fr" sz="1200">
                <a:solidFill>
                  <a:schemeClr val="dk1"/>
                </a:solidFill>
              </a:rPr>
              <a:t>&gt; Les habitants de Martignas reprennent ainsi à leur compte une activité déjà florissante au milieu du XIX</a:t>
            </a:r>
            <a:r>
              <a:rPr baseline="30000" lang="fr" sz="1200">
                <a:solidFill>
                  <a:schemeClr val="dk1"/>
                </a:solidFill>
              </a:rPr>
              <a:t>e</a:t>
            </a:r>
            <a:r>
              <a:rPr lang="fr" sz="1200">
                <a:solidFill>
                  <a:schemeClr val="dk1"/>
                </a:solidFill>
              </a:rPr>
              <a:t> siècle à Saint- Médard-en-Jalle et Mérignac (526 blanchisseuses attestées à Mérignac en 1851).</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9" name="Google Shape;889;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Clr>
                <a:schemeClr val="dk1"/>
              </a:buClr>
              <a:buSzPts val="1100"/>
              <a:buFont typeface="Arial"/>
              <a:buNone/>
            </a:pPr>
            <a:r>
              <a:rPr lang="fr" sz="1200">
                <a:solidFill>
                  <a:schemeClr val="dk1"/>
                </a:solidFill>
              </a:rPr>
              <a:t>&gt; Cette activité de blanchisserie va occuper une grande partie des habitants de Martignas, ce qu’illustrent les témoignages des anciens habitants de la commune recueillis par le Centre Communal d’Action Social ;</a:t>
            </a:r>
            <a:endParaRPr sz="1200">
              <a:solidFill>
                <a:schemeClr val="dk1"/>
              </a:solidFill>
            </a:endParaRPr>
          </a:p>
          <a:p>
            <a:pPr indent="0" lvl="0" marL="0" rtl="0" algn="just">
              <a:lnSpc>
                <a:spcPct val="100000"/>
              </a:lnSpc>
              <a:spcBef>
                <a:spcPts val="1000"/>
              </a:spcBef>
              <a:spcAft>
                <a:spcPts val="0"/>
              </a:spcAft>
              <a:buClr>
                <a:schemeClr val="dk1"/>
              </a:buClr>
              <a:buSzPts val="1100"/>
              <a:buFont typeface="Arial"/>
              <a:buNone/>
            </a:pPr>
            <a:r>
              <a:rPr lang="fr" sz="1200">
                <a:solidFill>
                  <a:schemeClr val="dk1"/>
                </a:solidFill>
              </a:rPr>
              <a:t>&gt; Commencée dans les années 1860, la blanchisserie cesse avec l’apparition et le développement des machines à laver individuelle, dans les années 1950 ;</a:t>
            </a:r>
            <a:endParaRPr sz="1200">
              <a:solidFill>
                <a:schemeClr val="dk1"/>
              </a:solidFill>
            </a:endParaRPr>
          </a:p>
          <a:p>
            <a:pPr indent="0" lvl="0" marL="0" rtl="0" algn="just">
              <a:lnSpc>
                <a:spcPct val="100000"/>
              </a:lnSpc>
              <a:spcBef>
                <a:spcPts val="1000"/>
              </a:spcBef>
              <a:spcAft>
                <a:spcPts val="1000"/>
              </a:spcAft>
              <a:buClr>
                <a:schemeClr val="dk1"/>
              </a:buClr>
              <a:buSzPts val="1100"/>
              <a:buFont typeface="Arial"/>
              <a:buNone/>
            </a:pPr>
            <a:r>
              <a:rPr lang="fr" sz="1200">
                <a:solidFill>
                  <a:schemeClr val="dk1"/>
                </a:solidFill>
              </a:rPr>
              <a:t>&gt; En dépit de son importance économique et sociale pour la commune, cette activité a laissé peu de traces (quelques lavoirs) et a été peu structurante (en terme d’organisation des paysages).</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8" name="Google Shape;898;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1000"/>
              </a:spcAft>
              <a:buClr>
                <a:schemeClr val="dk1"/>
              </a:buClr>
              <a:buSzPts val="1100"/>
              <a:buFont typeface="Arial"/>
              <a:buNone/>
            </a:pPr>
            <a:r>
              <a:rPr lang="fr" sz="1200">
                <a:solidFill>
                  <a:schemeClr val="dk1"/>
                </a:solidFill>
              </a:rPr>
              <a:t>&gt; En dépit de son importance économique et sociale pour la commune, cette activité a laissé peu de traces (quelques lavoirs et buanderies) et a été peu structurante en termes d’organisation des paysages.</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g20258c8dbc4_0_10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6" name="Google Shape;906;g20258c8dbc4_0_10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g20258c8dbc4_0_10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2" name="Google Shape;912;g20258c8dbc4_0_10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g20258c8dbc4_0_16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8" name="Google Shape;918;g20258c8dbc4_0_16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 name="Google Shape;18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 name="Shape 9"/>
        <p:cNvGrpSpPr/>
        <p:nvPr/>
      </p:nvGrpSpPr>
      <p:grpSpPr>
        <a:xfrm>
          <a:off x="0" y="0"/>
          <a:ext cx="0" cy="0"/>
          <a:chOff x="0" y="0"/>
          <a:chExt cx="0" cy="0"/>
        </a:xfrm>
      </p:grpSpPr>
      <p:sp>
        <p:nvSpPr>
          <p:cNvPr id="10" name="Google Shape;10;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0" name="Shape 50"/>
        <p:cNvGrpSpPr/>
        <p:nvPr/>
      </p:nvGrpSpPr>
      <p:grpSpPr>
        <a:xfrm>
          <a:off x="0" y="0"/>
          <a:ext cx="0" cy="0"/>
          <a:chOff x="0" y="0"/>
          <a:chExt cx="0" cy="0"/>
        </a:xfrm>
      </p:grpSpPr>
      <p:sp>
        <p:nvSpPr>
          <p:cNvPr id="51" name="Google Shape;51;p49"/>
          <p:cNvSpPr txBox="1"/>
          <p:nvPr>
            <p:ph idx="1" type="body"/>
          </p:nvPr>
        </p:nvSpPr>
        <p:spPr>
          <a:xfrm>
            <a:off x="319500" y="4218925"/>
            <a:ext cx="5998800" cy="5988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52" name="Google Shape;52;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3" name="Shape 53"/>
        <p:cNvGrpSpPr/>
        <p:nvPr/>
      </p:nvGrpSpPr>
      <p:grpSpPr>
        <a:xfrm>
          <a:off x="0" y="0"/>
          <a:ext cx="0" cy="0"/>
          <a:chOff x="0" y="0"/>
          <a:chExt cx="0" cy="0"/>
        </a:xfrm>
      </p:grpSpPr>
      <p:sp>
        <p:nvSpPr>
          <p:cNvPr id="54" name="Google Shape;54;p50"/>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50"/>
          <p:cNvSpPr txBox="1"/>
          <p:nvPr>
            <p:ph hasCustomPrompt="1" type="title"/>
          </p:nvPr>
        </p:nvSpPr>
        <p:spPr>
          <a:xfrm>
            <a:off x="311700" y="957125"/>
            <a:ext cx="8520600" cy="2128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lt2"/>
              </a:buClr>
              <a:buSzPts val="16000"/>
              <a:buNone/>
              <a:defRPr sz="16000">
                <a:solidFill>
                  <a:schemeClr val="lt2"/>
                </a:solidFill>
              </a:defRPr>
            </a:lvl1pPr>
            <a:lvl2pPr lvl="1" algn="ctr">
              <a:lnSpc>
                <a:spcPct val="100000"/>
              </a:lnSpc>
              <a:spcBef>
                <a:spcPts val="0"/>
              </a:spcBef>
              <a:spcAft>
                <a:spcPts val="0"/>
              </a:spcAft>
              <a:buClr>
                <a:schemeClr val="lt2"/>
              </a:buClr>
              <a:buSzPts val="16000"/>
              <a:buNone/>
              <a:defRPr sz="16000">
                <a:solidFill>
                  <a:schemeClr val="lt2"/>
                </a:solidFill>
              </a:defRPr>
            </a:lvl2pPr>
            <a:lvl3pPr lvl="2" algn="ctr">
              <a:lnSpc>
                <a:spcPct val="100000"/>
              </a:lnSpc>
              <a:spcBef>
                <a:spcPts val="0"/>
              </a:spcBef>
              <a:spcAft>
                <a:spcPts val="0"/>
              </a:spcAft>
              <a:buClr>
                <a:schemeClr val="lt2"/>
              </a:buClr>
              <a:buSzPts val="16000"/>
              <a:buNone/>
              <a:defRPr sz="16000">
                <a:solidFill>
                  <a:schemeClr val="lt2"/>
                </a:solidFill>
              </a:defRPr>
            </a:lvl3pPr>
            <a:lvl4pPr lvl="3" algn="ctr">
              <a:lnSpc>
                <a:spcPct val="100000"/>
              </a:lnSpc>
              <a:spcBef>
                <a:spcPts val="0"/>
              </a:spcBef>
              <a:spcAft>
                <a:spcPts val="0"/>
              </a:spcAft>
              <a:buClr>
                <a:schemeClr val="lt2"/>
              </a:buClr>
              <a:buSzPts val="16000"/>
              <a:buNone/>
              <a:defRPr sz="16000">
                <a:solidFill>
                  <a:schemeClr val="lt2"/>
                </a:solidFill>
              </a:defRPr>
            </a:lvl4pPr>
            <a:lvl5pPr lvl="4" algn="ctr">
              <a:lnSpc>
                <a:spcPct val="100000"/>
              </a:lnSpc>
              <a:spcBef>
                <a:spcPts val="0"/>
              </a:spcBef>
              <a:spcAft>
                <a:spcPts val="0"/>
              </a:spcAft>
              <a:buClr>
                <a:schemeClr val="lt2"/>
              </a:buClr>
              <a:buSzPts val="16000"/>
              <a:buNone/>
              <a:defRPr sz="16000">
                <a:solidFill>
                  <a:schemeClr val="lt2"/>
                </a:solidFill>
              </a:defRPr>
            </a:lvl5pPr>
            <a:lvl6pPr lvl="5" algn="ctr">
              <a:lnSpc>
                <a:spcPct val="100000"/>
              </a:lnSpc>
              <a:spcBef>
                <a:spcPts val="0"/>
              </a:spcBef>
              <a:spcAft>
                <a:spcPts val="0"/>
              </a:spcAft>
              <a:buClr>
                <a:schemeClr val="lt2"/>
              </a:buClr>
              <a:buSzPts val="16000"/>
              <a:buNone/>
              <a:defRPr sz="16000">
                <a:solidFill>
                  <a:schemeClr val="lt2"/>
                </a:solidFill>
              </a:defRPr>
            </a:lvl6pPr>
            <a:lvl7pPr lvl="6" algn="ctr">
              <a:lnSpc>
                <a:spcPct val="100000"/>
              </a:lnSpc>
              <a:spcBef>
                <a:spcPts val="0"/>
              </a:spcBef>
              <a:spcAft>
                <a:spcPts val="0"/>
              </a:spcAft>
              <a:buClr>
                <a:schemeClr val="lt2"/>
              </a:buClr>
              <a:buSzPts val="16000"/>
              <a:buNone/>
              <a:defRPr sz="16000">
                <a:solidFill>
                  <a:schemeClr val="lt2"/>
                </a:solidFill>
              </a:defRPr>
            </a:lvl7pPr>
            <a:lvl8pPr lvl="7" algn="ctr">
              <a:lnSpc>
                <a:spcPct val="100000"/>
              </a:lnSpc>
              <a:spcBef>
                <a:spcPts val="0"/>
              </a:spcBef>
              <a:spcAft>
                <a:spcPts val="0"/>
              </a:spcAft>
              <a:buClr>
                <a:schemeClr val="lt2"/>
              </a:buClr>
              <a:buSzPts val="16000"/>
              <a:buNone/>
              <a:defRPr sz="16000">
                <a:solidFill>
                  <a:schemeClr val="lt2"/>
                </a:solidFill>
              </a:defRPr>
            </a:lvl8pPr>
            <a:lvl9pPr lvl="8" algn="ctr">
              <a:lnSpc>
                <a:spcPct val="100000"/>
              </a:lnSpc>
              <a:spcBef>
                <a:spcPts val="0"/>
              </a:spcBef>
              <a:spcAft>
                <a:spcPts val="0"/>
              </a:spcAft>
              <a:buClr>
                <a:schemeClr val="lt2"/>
              </a:buClr>
              <a:buSzPts val="16000"/>
              <a:buNone/>
              <a:defRPr sz="16000">
                <a:solidFill>
                  <a:schemeClr val="lt2"/>
                </a:solidFill>
              </a:defRPr>
            </a:lvl9pPr>
          </a:lstStyle>
          <a:p>
            <a:r>
              <a:t>xx%</a:t>
            </a:r>
          </a:p>
        </p:txBody>
      </p:sp>
      <p:sp>
        <p:nvSpPr>
          <p:cNvPr id="56" name="Google Shape;56;p50"/>
          <p:cNvSpPr txBox="1"/>
          <p:nvPr>
            <p:ph idx="1" type="body"/>
          </p:nvPr>
        </p:nvSpPr>
        <p:spPr>
          <a:xfrm>
            <a:off x="311700" y="3162000"/>
            <a:ext cx="8520600" cy="10716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57" name="Google Shape;57;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2" name="Shape 62"/>
        <p:cNvGrpSpPr/>
        <p:nvPr/>
      </p:nvGrpSpPr>
      <p:grpSpPr>
        <a:xfrm>
          <a:off x="0" y="0"/>
          <a:ext cx="0" cy="0"/>
          <a:chOff x="0" y="0"/>
          <a:chExt cx="0" cy="0"/>
        </a:xfrm>
      </p:grpSpPr>
      <p:sp>
        <p:nvSpPr>
          <p:cNvPr id="63" name="Google Shape;63;g20258c8dbc4_0_107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64" name="Google Shape;64;g20258c8dbc4_0_107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5" name="Google Shape;65;g20258c8dbc4_0_107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 name="Shape 66"/>
        <p:cNvGrpSpPr/>
        <p:nvPr/>
      </p:nvGrpSpPr>
      <p:grpSpPr>
        <a:xfrm>
          <a:off x="0" y="0"/>
          <a:ext cx="0" cy="0"/>
          <a:chOff x="0" y="0"/>
          <a:chExt cx="0" cy="0"/>
        </a:xfrm>
      </p:grpSpPr>
      <p:sp>
        <p:nvSpPr>
          <p:cNvPr id="67" name="Google Shape;67;g20258c8dbc4_0_107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8" name="Shape 68"/>
        <p:cNvGrpSpPr/>
        <p:nvPr/>
      </p:nvGrpSpPr>
      <p:grpSpPr>
        <a:xfrm>
          <a:off x="0" y="0"/>
          <a:ext cx="0" cy="0"/>
          <a:chOff x="0" y="0"/>
          <a:chExt cx="0" cy="0"/>
        </a:xfrm>
      </p:grpSpPr>
      <p:sp>
        <p:nvSpPr>
          <p:cNvPr id="69" name="Google Shape;69;g20258c8dbc4_0_1081"/>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70" name="Google Shape;70;g20258c8dbc4_0_108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1" name="Shape 71"/>
        <p:cNvGrpSpPr/>
        <p:nvPr/>
      </p:nvGrpSpPr>
      <p:grpSpPr>
        <a:xfrm>
          <a:off x="0" y="0"/>
          <a:ext cx="0" cy="0"/>
          <a:chOff x="0" y="0"/>
          <a:chExt cx="0" cy="0"/>
        </a:xfrm>
      </p:grpSpPr>
      <p:sp>
        <p:nvSpPr>
          <p:cNvPr id="72" name="Google Shape;72;g20258c8dbc4_0_108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3" name="Google Shape;73;g20258c8dbc4_0_108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74" name="Google Shape;74;g20258c8dbc4_0_108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5" name="Shape 75"/>
        <p:cNvGrpSpPr/>
        <p:nvPr/>
      </p:nvGrpSpPr>
      <p:grpSpPr>
        <a:xfrm>
          <a:off x="0" y="0"/>
          <a:ext cx="0" cy="0"/>
          <a:chOff x="0" y="0"/>
          <a:chExt cx="0" cy="0"/>
        </a:xfrm>
      </p:grpSpPr>
      <p:sp>
        <p:nvSpPr>
          <p:cNvPr id="76" name="Google Shape;76;g20258c8dbc4_0_108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7" name="Google Shape;77;g20258c8dbc4_0_108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78" name="Google Shape;78;g20258c8dbc4_0_108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79" name="Google Shape;79;g20258c8dbc4_0_108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0" name="Shape 80"/>
        <p:cNvGrpSpPr/>
        <p:nvPr/>
      </p:nvGrpSpPr>
      <p:grpSpPr>
        <a:xfrm>
          <a:off x="0" y="0"/>
          <a:ext cx="0" cy="0"/>
          <a:chOff x="0" y="0"/>
          <a:chExt cx="0" cy="0"/>
        </a:xfrm>
      </p:grpSpPr>
      <p:sp>
        <p:nvSpPr>
          <p:cNvPr id="81" name="Google Shape;81;g20258c8dbc4_0_109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2" name="Google Shape;82;g20258c8dbc4_0_109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3" name="Shape 83"/>
        <p:cNvGrpSpPr/>
        <p:nvPr/>
      </p:nvGrpSpPr>
      <p:grpSpPr>
        <a:xfrm>
          <a:off x="0" y="0"/>
          <a:ext cx="0" cy="0"/>
          <a:chOff x="0" y="0"/>
          <a:chExt cx="0" cy="0"/>
        </a:xfrm>
      </p:grpSpPr>
      <p:sp>
        <p:nvSpPr>
          <p:cNvPr id="84" name="Google Shape;84;g20258c8dbc4_0_1096"/>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85" name="Google Shape;85;g20258c8dbc4_0_1096"/>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86" name="Google Shape;86;g20258c8dbc4_0_109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7" name="Shape 87"/>
        <p:cNvGrpSpPr/>
        <p:nvPr/>
      </p:nvGrpSpPr>
      <p:grpSpPr>
        <a:xfrm>
          <a:off x="0" y="0"/>
          <a:ext cx="0" cy="0"/>
          <a:chOff x="0" y="0"/>
          <a:chExt cx="0" cy="0"/>
        </a:xfrm>
      </p:grpSpPr>
      <p:sp>
        <p:nvSpPr>
          <p:cNvPr id="88" name="Google Shape;88;g20258c8dbc4_0_110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89" name="Google Shape;89;g20258c8dbc4_0_110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41"/>
          <p:cNvSpPr/>
          <p:nvPr/>
        </p:nvSpPr>
        <p:spPr>
          <a:xfrm>
            <a:off x="2744013" y="756700"/>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3" name="Google Shape;13;p41"/>
          <p:cNvSpPr/>
          <p:nvPr/>
        </p:nvSpPr>
        <p:spPr>
          <a:xfrm rot="10800000">
            <a:off x="5318350" y="32667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4" name="Google Shape;14;p41"/>
          <p:cNvSpPr txBox="1"/>
          <p:nvPr>
            <p:ph type="ctrTitle"/>
          </p:nvPr>
        </p:nvSpPr>
        <p:spPr>
          <a:xfrm>
            <a:off x="3044700" y="1444255"/>
            <a:ext cx="3054600" cy="1537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a:lvl1pPr>
            <a:lvl2pPr lvl="1" algn="ctr">
              <a:lnSpc>
                <a:spcPct val="100000"/>
              </a:lnSpc>
              <a:spcBef>
                <a:spcPts val="0"/>
              </a:spcBef>
              <a:spcAft>
                <a:spcPts val="0"/>
              </a:spcAft>
              <a:buSzPts val="4200"/>
              <a:buNone/>
              <a:defRPr/>
            </a:lvl2pPr>
            <a:lvl3pPr lvl="2" algn="ctr">
              <a:lnSpc>
                <a:spcPct val="100000"/>
              </a:lnSpc>
              <a:spcBef>
                <a:spcPts val="0"/>
              </a:spcBef>
              <a:spcAft>
                <a:spcPts val="0"/>
              </a:spcAft>
              <a:buSzPts val="4200"/>
              <a:buNone/>
              <a:defRPr/>
            </a:lvl3pPr>
            <a:lvl4pPr lvl="3" algn="ctr">
              <a:lnSpc>
                <a:spcPct val="100000"/>
              </a:lnSpc>
              <a:spcBef>
                <a:spcPts val="0"/>
              </a:spcBef>
              <a:spcAft>
                <a:spcPts val="0"/>
              </a:spcAft>
              <a:buSzPts val="4200"/>
              <a:buNone/>
              <a:defRPr/>
            </a:lvl4pPr>
            <a:lvl5pPr lvl="4" algn="ctr">
              <a:lnSpc>
                <a:spcPct val="100000"/>
              </a:lnSpc>
              <a:spcBef>
                <a:spcPts val="0"/>
              </a:spcBef>
              <a:spcAft>
                <a:spcPts val="0"/>
              </a:spcAft>
              <a:buSzPts val="4200"/>
              <a:buNone/>
              <a:defRPr/>
            </a:lvl5pPr>
            <a:lvl6pPr lvl="5" algn="ctr">
              <a:lnSpc>
                <a:spcPct val="100000"/>
              </a:lnSpc>
              <a:spcBef>
                <a:spcPts val="0"/>
              </a:spcBef>
              <a:spcAft>
                <a:spcPts val="0"/>
              </a:spcAft>
              <a:buSzPts val="4200"/>
              <a:buNone/>
              <a:defRPr/>
            </a:lvl6pPr>
            <a:lvl7pPr lvl="6" algn="ctr">
              <a:lnSpc>
                <a:spcPct val="100000"/>
              </a:lnSpc>
              <a:spcBef>
                <a:spcPts val="0"/>
              </a:spcBef>
              <a:spcAft>
                <a:spcPts val="0"/>
              </a:spcAft>
              <a:buSzPts val="4200"/>
              <a:buNone/>
              <a:defRPr/>
            </a:lvl7pPr>
            <a:lvl8pPr lvl="7" algn="ctr">
              <a:lnSpc>
                <a:spcPct val="100000"/>
              </a:lnSpc>
              <a:spcBef>
                <a:spcPts val="0"/>
              </a:spcBef>
              <a:spcAft>
                <a:spcPts val="0"/>
              </a:spcAft>
              <a:buSzPts val="4200"/>
              <a:buNone/>
              <a:defRPr/>
            </a:lvl8pPr>
            <a:lvl9pPr lvl="8" algn="ctr">
              <a:lnSpc>
                <a:spcPct val="100000"/>
              </a:lnSpc>
              <a:spcBef>
                <a:spcPts val="0"/>
              </a:spcBef>
              <a:spcAft>
                <a:spcPts val="0"/>
              </a:spcAft>
              <a:buSzPts val="4200"/>
              <a:buNone/>
              <a:defRPr/>
            </a:lvl9pPr>
          </a:lstStyle>
          <a:p/>
        </p:txBody>
      </p:sp>
      <p:sp>
        <p:nvSpPr>
          <p:cNvPr id="15" name="Google Shape;15;p41"/>
          <p:cNvSpPr txBox="1"/>
          <p:nvPr>
            <p:ph idx="1" type="subTitle"/>
          </p:nvPr>
        </p:nvSpPr>
        <p:spPr>
          <a:xfrm>
            <a:off x="3044700" y="3116580"/>
            <a:ext cx="3054600" cy="701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16" name="Google Shape;16;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0" name="Shape 90"/>
        <p:cNvGrpSpPr/>
        <p:nvPr/>
      </p:nvGrpSpPr>
      <p:grpSpPr>
        <a:xfrm>
          <a:off x="0" y="0"/>
          <a:ext cx="0" cy="0"/>
          <a:chOff x="0" y="0"/>
          <a:chExt cx="0" cy="0"/>
        </a:xfrm>
      </p:grpSpPr>
      <p:sp>
        <p:nvSpPr>
          <p:cNvPr id="91" name="Google Shape;91;g20258c8dbc4_0_110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g20258c8dbc4_0_1103"/>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93" name="Google Shape;93;g20258c8dbc4_0_1103"/>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94" name="Google Shape;94;g20258c8dbc4_0_1103"/>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95" name="Google Shape;95;g20258c8dbc4_0_110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6" name="Shape 96"/>
        <p:cNvGrpSpPr/>
        <p:nvPr/>
      </p:nvGrpSpPr>
      <p:grpSpPr>
        <a:xfrm>
          <a:off x="0" y="0"/>
          <a:ext cx="0" cy="0"/>
          <a:chOff x="0" y="0"/>
          <a:chExt cx="0" cy="0"/>
        </a:xfrm>
      </p:grpSpPr>
      <p:sp>
        <p:nvSpPr>
          <p:cNvPr id="97" name="Google Shape;97;g20258c8dbc4_0_1109"/>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rtl="0" algn="l">
              <a:lnSpc>
                <a:spcPct val="100000"/>
              </a:lnSpc>
              <a:spcBef>
                <a:spcPts val="0"/>
              </a:spcBef>
              <a:spcAft>
                <a:spcPts val="0"/>
              </a:spcAft>
              <a:buSzPts val="1800"/>
              <a:buNone/>
              <a:defRPr/>
            </a:lvl1pPr>
          </a:lstStyle>
          <a:p/>
        </p:txBody>
      </p:sp>
      <p:sp>
        <p:nvSpPr>
          <p:cNvPr id="98" name="Google Shape;98;g20258c8dbc4_0_110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9" name="Shape 99"/>
        <p:cNvGrpSpPr/>
        <p:nvPr/>
      </p:nvGrpSpPr>
      <p:grpSpPr>
        <a:xfrm>
          <a:off x="0" y="0"/>
          <a:ext cx="0" cy="0"/>
          <a:chOff x="0" y="0"/>
          <a:chExt cx="0" cy="0"/>
        </a:xfrm>
      </p:grpSpPr>
      <p:sp>
        <p:nvSpPr>
          <p:cNvPr id="100" name="Google Shape;100;g20258c8dbc4_0_1112"/>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101" name="Google Shape;101;g20258c8dbc4_0_1112"/>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0"/>
              </a:spcBef>
              <a:spcAft>
                <a:spcPts val="0"/>
              </a:spcAft>
              <a:buSzPts val="1400"/>
              <a:buChar char="○"/>
              <a:defRPr/>
            </a:lvl2pPr>
            <a:lvl3pPr indent="-317500" lvl="2" marL="1371600" rtl="0" algn="ctr">
              <a:lnSpc>
                <a:spcPct val="115000"/>
              </a:lnSpc>
              <a:spcBef>
                <a:spcPts val="0"/>
              </a:spcBef>
              <a:spcAft>
                <a:spcPts val="0"/>
              </a:spcAft>
              <a:buSzPts val="1400"/>
              <a:buChar char="■"/>
              <a:defRPr/>
            </a:lvl3pPr>
            <a:lvl4pPr indent="-317500" lvl="3" marL="1828800" rtl="0" algn="ctr">
              <a:lnSpc>
                <a:spcPct val="115000"/>
              </a:lnSpc>
              <a:spcBef>
                <a:spcPts val="0"/>
              </a:spcBef>
              <a:spcAft>
                <a:spcPts val="0"/>
              </a:spcAft>
              <a:buSzPts val="1400"/>
              <a:buChar char="●"/>
              <a:defRPr/>
            </a:lvl4pPr>
            <a:lvl5pPr indent="-317500" lvl="4" marL="2286000" rtl="0" algn="ctr">
              <a:lnSpc>
                <a:spcPct val="115000"/>
              </a:lnSpc>
              <a:spcBef>
                <a:spcPts val="0"/>
              </a:spcBef>
              <a:spcAft>
                <a:spcPts val="0"/>
              </a:spcAft>
              <a:buSzPts val="1400"/>
              <a:buChar char="○"/>
              <a:defRPr/>
            </a:lvl5pPr>
            <a:lvl6pPr indent="-317500" lvl="5" marL="2743200" rtl="0" algn="ctr">
              <a:lnSpc>
                <a:spcPct val="115000"/>
              </a:lnSpc>
              <a:spcBef>
                <a:spcPts val="0"/>
              </a:spcBef>
              <a:spcAft>
                <a:spcPts val="0"/>
              </a:spcAft>
              <a:buSzPts val="1400"/>
              <a:buChar char="■"/>
              <a:defRPr/>
            </a:lvl6pPr>
            <a:lvl7pPr indent="-317500" lvl="6" marL="3200400" rtl="0" algn="ctr">
              <a:lnSpc>
                <a:spcPct val="115000"/>
              </a:lnSpc>
              <a:spcBef>
                <a:spcPts val="0"/>
              </a:spcBef>
              <a:spcAft>
                <a:spcPts val="0"/>
              </a:spcAft>
              <a:buSzPts val="1400"/>
              <a:buChar char="●"/>
              <a:defRPr/>
            </a:lvl7pPr>
            <a:lvl8pPr indent="-317500" lvl="7" marL="3657600" rtl="0" algn="ctr">
              <a:lnSpc>
                <a:spcPct val="115000"/>
              </a:lnSpc>
              <a:spcBef>
                <a:spcPts val="0"/>
              </a:spcBef>
              <a:spcAft>
                <a:spcPts val="0"/>
              </a:spcAft>
              <a:buSzPts val="1400"/>
              <a:buChar char="○"/>
              <a:defRPr/>
            </a:lvl8pPr>
            <a:lvl9pPr indent="-317500" lvl="8" marL="4114800" rtl="0" algn="ctr">
              <a:lnSpc>
                <a:spcPct val="115000"/>
              </a:lnSpc>
              <a:spcBef>
                <a:spcPts val="0"/>
              </a:spcBef>
              <a:spcAft>
                <a:spcPts val="0"/>
              </a:spcAft>
              <a:buSzPts val="1400"/>
              <a:buChar char="■"/>
              <a:defRPr/>
            </a:lvl9pPr>
          </a:lstStyle>
          <a:p/>
        </p:txBody>
      </p:sp>
      <p:sp>
        <p:nvSpPr>
          <p:cNvPr id="102" name="Google Shape;102;g20258c8dbc4_0_11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42"/>
          <p:cNvSpPr/>
          <p:nvPr/>
        </p:nvSpPr>
        <p:spPr>
          <a:xfrm flipH="1">
            <a:off x="7595938" y="4602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9" name="Google Shape;19;p42"/>
          <p:cNvSpPr/>
          <p:nvPr/>
        </p:nvSpPr>
        <p:spPr>
          <a:xfrm flipH="1" rot="10800000">
            <a:off x="466425" y="35583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20" name="Google Shape;20;p42"/>
          <p:cNvSpPr txBox="1"/>
          <p:nvPr>
            <p:ph type="title"/>
          </p:nvPr>
        </p:nvSpPr>
        <p:spPr>
          <a:xfrm>
            <a:off x="773700" y="1806450"/>
            <a:ext cx="7596600" cy="1530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4200"/>
              <a:buNone/>
              <a:defRPr/>
            </a:lvl1pPr>
            <a:lvl2pPr lvl="1" algn="ctr">
              <a:lnSpc>
                <a:spcPct val="100000"/>
              </a:lnSpc>
              <a:spcBef>
                <a:spcPts val="0"/>
              </a:spcBef>
              <a:spcAft>
                <a:spcPts val="0"/>
              </a:spcAft>
              <a:buSzPts val="4200"/>
              <a:buNone/>
              <a:defRPr/>
            </a:lvl2pPr>
            <a:lvl3pPr lvl="2" algn="ctr">
              <a:lnSpc>
                <a:spcPct val="100000"/>
              </a:lnSpc>
              <a:spcBef>
                <a:spcPts val="0"/>
              </a:spcBef>
              <a:spcAft>
                <a:spcPts val="0"/>
              </a:spcAft>
              <a:buSzPts val="4200"/>
              <a:buNone/>
              <a:defRPr/>
            </a:lvl3pPr>
            <a:lvl4pPr lvl="3" algn="ctr">
              <a:lnSpc>
                <a:spcPct val="100000"/>
              </a:lnSpc>
              <a:spcBef>
                <a:spcPts val="0"/>
              </a:spcBef>
              <a:spcAft>
                <a:spcPts val="0"/>
              </a:spcAft>
              <a:buSzPts val="4200"/>
              <a:buNone/>
              <a:defRPr/>
            </a:lvl4pPr>
            <a:lvl5pPr lvl="4" algn="ctr">
              <a:lnSpc>
                <a:spcPct val="100000"/>
              </a:lnSpc>
              <a:spcBef>
                <a:spcPts val="0"/>
              </a:spcBef>
              <a:spcAft>
                <a:spcPts val="0"/>
              </a:spcAft>
              <a:buSzPts val="4200"/>
              <a:buNone/>
              <a:defRPr/>
            </a:lvl5pPr>
            <a:lvl6pPr lvl="5" algn="ctr">
              <a:lnSpc>
                <a:spcPct val="100000"/>
              </a:lnSpc>
              <a:spcBef>
                <a:spcPts val="0"/>
              </a:spcBef>
              <a:spcAft>
                <a:spcPts val="0"/>
              </a:spcAft>
              <a:buSzPts val="4200"/>
              <a:buNone/>
              <a:defRPr/>
            </a:lvl6pPr>
            <a:lvl7pPr lvl="6" algn="ctr">
              <a:lnSpc>
                <a:spcPct val="100000"/>
              </a:lnSpc>
              <a:spcBef>
                <a:spcPts val="0"/>
              </a:spcBef>
              <a:spcAft>
                <a:spcPts val="0"/>
              </a:spcAft>
              <a:buSzPts val="4200"/>
              <a:buNone/>
              <a:defRPr/>
            </a:lvl7pPr>
            <a:lvl8pPr lvl="7" algn="ctr">
              <a:lnSpc>
                <a:spcPct val="100000"/>
              </a:lnSpc>
              <a:spcBef>
                <a:spcPts val="0"/>
              </a:spcBef>
              <a:spcAft>
                <a:spcPts val="0"/>
              </a:spcAft>
              <a:buSzPts val="4200"/>
              <a:buNone/>
              <a:defRPr/>
            </a:lvl8pPr>
            <a:lvl9pPr lvl="8" algn="ctr">
              <a:lnSpc>
                <a:spcPct val="100000"/>
              </a:lnSpc>
              <a:spcBef>
                <a:spcPts val="0"/>
              </a:spcBef>
              <a:spcAft>
                <a:spcPts val="0"/>
              </a:spcAft>
              <a:buSzPts val="4200"/>
              <a:buNone/>
              <a:defRPr/>
            </a:lvl9pPr>
          </a:lstStyle>
          <a:p/>
        </p:txBody>
      </p:sp>
      <p:sp>
        <p:nvSpPr>
          <p:cNvPr id="21" name="Google Shape;21;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 name="Shape 22"/>
        <p:cNvGrpSpPr/>
        <p:nvPr/>
      </p:nvGrpSpPr>
      <p:grpSpPr>
        <a:xfrm>
          <a:off x="0" y="0"/>
          <a:ext cx="0" cy="0"/>
          <a:chOff x="0" y="0"/>
          <a:chExt cx="0" cy="0"/>
        </a:xfrm>
      </p:grpSpPr>
      <p:sp>
        <p:nvSpPr>
          <p:cNvPr id="23" name="Google Shape;23;p43"/>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43"/>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4200"/>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p:txBody>
      </p:sp>
      <p:sp>
        <p:nvSpPr>
          <p:cNvPr id="25" name="Google Shape;25;p43"/>
          <p:cNvSpPr txBox="1"/>
          <p:nvPr>
            <p:ph idx="1" type="body"/>
          </p:nvPr>
        </p:nvSpPr>
        <p:spPr>
          <a:xfrm>
            <a:off x="311700" y="1225225"/>
            <a:ext cx="8520600" cy="33540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6" name="Google Shape;26;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 name="Shape 27"/>
        <p:cNvGrpSpPr/>
        <p:nvPr/>
      </p:nvGrpSpPr>
      <p:grpSpPr>
        <a:xfrm>
          <a:off x="0" y="0"/>
          <a:ext cx="0" cy="0"/>
          <a:chOff x="0" y="0"/>
          <a:chExt cx="0" cy="0"/>
        </a:xfrm>
      </p:grpSpPr>
      <p:sp>
        <p:nvSpPr>
          <p:cNvPr id="28" name="Google Shape;28;p44"/>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4200"/>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p:txBody>
      </p:sp>
      <p:sp>
        <p:nvSpPr>
          <p:cNvPr id="29" name="Google Shape;29;p44"/>
          <p:cNvSpPr txBox="1"/>
          <p:nvPr>
            <p:ph idx="1" type="body"/>
          </p:nvPr>
        </p:nvSpPr>
        <p:spPr>
          <a:xfrm>
            <a:off x="311700" y="1225225"/>
            <a:ext cx="3999900" cy="33540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0" name="Google Shape;30;p44"/>
          <p:cNvSpPr txBox="1"/>
          <p:nvPr>
            <p:ph idx="2" type="body"/>
          </p:nvPr>
        </p:nvSpPr>
        <p:spPr>
          <a:xfrm>
            <a:off x="4832400" y="1225225"/>
            <a:ext cx="3999900" cy="33540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1" name="Google Shape;31;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 name="Shape 32"/>
        <p:cNvGrpSpPr/>
        <p:nvPr/>
      </p:nvGrpSpPr>
      <p:grpSpPr>
        <a:xfrm>
          <a:off x="0" y="0"/>
          <a:ext cx="0" cy="0"/>
          <a:chOff x="0" y="0"/>
          <a:chExt cx="0" cy="0"/>
        </a:xfrm>
      </p:grpSpPr>
      <p:sp>
        <p:nvSpPr>
          <p:cNvPr id="33" name="Google Shape;33;p45"/>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4200"/>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p:txBody>
      </p:sp>
      <p:sp>
        <p:nvSpPr>
          <p:cNvPr id="34" name="Google Shape;34;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5" name="Shape 35"/>
        <p:cNvGrpSpPr/>
        <p:nvPr/>
      </p:nvGrpSpPr>
      <p:grpSpPr>
        <a:xfrm>
          <a:off x="0" y="0"/>
          <a:ext cx="0" cy="0"/>
          <a:chOff x="0" y="0"/>
          <a:chExt cx="0" cy="0"/>
        </a:xfrm>
      </p:grpSpPr>
      <p:sp>
        <p:nvSpPr>
          <p:cNvPr id="36" name="Google Shape;36;p46"/>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37" name="Google Shape;37;p46"/>
          <p:cNvSpPr txBox="1"/>
          <p:nvPr>
            <p:ph idx="1" type="body"/>
          </p:nvPr>
        </p:nvSpPr>
        <p:spPr>
          <a:xfrm>
            <a:off x="311700" y="1399400"/>
            <a:ext cx="2808000" cy="27849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8" name="Google Shape;38;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9" name="Shape 39"/>
        <p:cNvGrpSpPr/>
        <p:nvPr/>
      </p:nvGrpSpPr>
      <p:grpSpPr>
        <a:xfrm>
          <a:off x="0" y="0"/>
          <a:ext cx="0" cy="0"/>
          <a:chOff x="0" y="0"/>
          <a:chExt cx="0" cy="0"/>
        </a:xfrm>
      </p:grpSpPr>
      <p:sp>
        <p:nvSpPr>
          <p:cNvPr id="40" name="Google Shape;40;p47"/>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47"/>
          <p:cNvSpPr txBox="1"/>
          <p:nvPr>
            <p:ph type="title"/>
          </p:nvPr>
        </p:nvSpPr>
        <p:spPr>
          <a:xfrm>
            <a:off x="490250" y="450150"/>
            <a:ext cx="5878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42" name="Google Shape;42;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3" name="Shape 43"/>
        <p:cNvGrpSpPr/>
        <p:nvPr/>
      </p:nvGrpSpPr>
      <p:grpSpPr>
        <a:xfrm>
          <a:off x="0" y="0"/>
          <a:ext cx="0" cy="0"/>
          <a:chOff x="0" y="0"/>
          <a:chExt cx="0" cy="0"/>
        </a:xfrm>
      </p:grpSpPr>
      <p:sp>
        <p:nvSpPr>
          <p:cNvPr id="44" name="Google Shape;44;p48"/>
          <p:cNvSpPr/>
          <p:nvPr/>
        </p:nvSpPr>
        <p:spPr>
          <a:xfrm>
            <a:off x="4572000" y="-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5" name="Google Shape;45;p48"/>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6" name="Google Shape;46;p48"/>
          <p:cNvSpPr txBox="1"/>
          <p:nvPr>
            <p:ph type="title"/>
          </p:nvPr>
        </p:nvSpPr>
        <p:spPr>
          <a:xfrm>
            <a:off x="265500" y="929275"/>
            <a:ext cx="4045200" cy="1786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2"/>
              </a:buClr>
              <a:buSzPts val="4200"/>
              <a:buNone/>
              <a:defRPr>
                <a:solidFill>
                  <a:schemeClr val="lt2"/>
                </a:solidFill>
              </a:defRPr>
            </a:lvl1pPr>
            <a:lvl2pPr lvl="1" algn="ctr">
              <a:lnSpc>
                <a:spcPct val="100000"/>
              </a:lnSpc>
              <a:spcBef>
                <a:spcPts val="0"/>
              </a:spcBef>
              <a:spcAft>
                <a:spcPts val="0"/>
              </a:spcAft>
              <a:buClr>
                <a:schemeClr val="lt2"/>
              </a:buClr>
              <a:buSzPts val="4200"/>
              <a:buNone/>
              <a:defRPr>
                <a:solidFill>
                  <a:schemeClr val="lt2"/>
                </a:solidFill>
              </a:defRPr>
            </a:lvl2pPr>
            <a:lvl3pPr lvl="2" algn="ctr">
              <a:lnSpc>
                <a:spcPct val="100000"/>
              </a:lnSpc>
              <a:spcBef>
                <a:spcPts val="0"/>
              </a:spcBef>
              <a:spcAft>
                <a:spcPts val="0"/>
              </a:spcAft>
              <a:buClr>
                <a:schemeClr val="lt2"/>
              </a:buClr>
              <a:buSzPts val="4200"/>
              <a:buNone/>
              <a:defRPr>
                <a:solidFill>
                  <a:schemeClr val="lt2"/>
                </a:solidFill>
              </a:defRPr>
            </a:lvl3pPr>
            <a:lvl4pPr lvl="3" algn="ctr">
              <a:lnSpc>
                <a:spcPct val="100000"/>
              </a:lnSpc>
              <a:spcBef>
                <a:spcPts val="0"/>
              </a:spcBef>
              <a:spcAft>
                <a:spcPts val="0"/>
              </a:spcAft>
              <a:buClr>
                <a:schemeClr val="lt2"/>
              </a:buClr>
              <a:buSzPts val="4200"/>
              <a:buNone/>
              <a:defRPr>
                <a:solidFill>
                  <a:schemeClr val="lt2"/>
                </a:solidFill>
              </a:defRPr>
            </a:lvl4pPr>
            <a:lvl5pPr lvl="4" algn="ctr">
              <a:lnSpc>
                <a:spcPct val="100000"/>
              </a:lnSpc>
              <a:spcBef>
                <a:spcPts val="0"/>
              </a:spcBef>
              <a:spcAft>
                <a:spcPts val="0"/>
              </a:spcAft>
              <a:buClr>
                <a:schemeClr val="lt2"/>
              </a:buClr>
              <a:buSzPts val="4200"/>
              <a:buNone/>
              <a:defRPr>
                <a:solidFill>
                  <a:schemeClr val="lt2"/>
                </a:solidFill>
              </a:defRPr>
            </a:lvl5pPr>
            <a:lvl6pPr lvl="5" algn="ctr">
              <a:lnSpc>
                <a:spcPct val="100000"/>
              </a:lnSpc>
              <a:spcBef>
                <a:spcPts val="0"/>
              </a:spcBef>
              <a:spcAft>
                <a:spcPts val="0"/>
              </a:spcAft>
              <a:buClr>
                <a:schemeClr val="lt2"/>
              </a:buClr>
              <a:buSzPts val="4200"/>
              <a:buNone/>
              <a:defRPr>
                <a:solidFill>
                  <a:schemeClr val="lt2"/>
                </a:solidFill>
              </a:defRPr>
            </a:lvl6pPr>
            <a:lvl7pPr lvl="6" algn="ctr">
              <a:lnSpc>
                <a:spcPct val="100000"/>
              </a:lnSpc>
              <a:spcBef>
                <a:spcPts val="0"/>
              </a:spcBef>
              <a:spcAft>
                <a:spcPts val="0"/>
              </a:spcAft>
              <a:buClr>
                <a:schemeClr val="lt2"/>
              </a:buClr>
              <a:buSzPts val="4200"/>
              <a:buNone/>
              <a:defRPr>
                <a:solidFill>
                  <a:schemeClr val="lt2"/>
                </a:solidFill>
              </a:defRPr>
            </a:lvl7pPr>
            <a:lvl8pPr lvl="7" algn="ctr">
              <a:lnSpc>
                <a:spcPct val="100000"/>
              </a:lnSpc>
              <a:spcBef>
                <a:spcPts val="0"/>
              </a:spcBef>
              <a:spcAft>
                <a:spcPts val="0"/>
              </a:spcAft>
              <a:buClr>
                <a:schemeClr val="lt2"/>
              </a:buClr>
              <a:buSzPts val="4200"/>
              <a:buNone/>
              <a:defRPr>
                <a:solidFill>
                  <a:schemeClr val="lt2"/>
                </a:solidFill>
              </a:defRPr>
            </a:lvl8pPr>
            <a:lvl9pPr lvl="8" algn="ctr">
              <a:lnSpc>
                <a:spcPct val="100000"/>
              </a:lnSpc>
              <a:spcBef>
                <a:spcPts val="0"/>
              </a:spcBef>
              <a:spcAft>
                <a:spcPts val="0"/>
              </a:spcAft>
              <a:buClr>
                <a:schemeClr val="lt2"/>
              </a:buClr>
              <a:buSzPts val="4200"/>
              <a:buNone/>
              <a:defRPr>
                <a:solidFill>
                  <a:schemeClr val="lt2"/>
                </a:solidFill>
              </a:defRPr>
            </a:lvl9pPr>
          </a:lstStyle>
          <a:p/>
        </p:txBody>
      </p:sp>
      <p:sp>
        <p:nvSpPr>
          <p:cNvPr id="47" name="Google Shape;47;p48"/>
          <p:cNvSpPr txBox="1"/>
          <p:nvPr>
            <p:ph idx="1" type="subTitle"/>
          </p:nvPr>
        </p:nvSpPr>
        <p:spPr>
          <a:xfrm>
            <a:off x="265500" y="2769001"/>
            <a:ext cx="4045200" cy="1574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48" name="Google Shape;48;p48"/>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1600"/>
              </a:spcBef>
              <a:spcAft>
                <a:spcPts val="0"/>
              </a:spcAft>
              <a:buClr>
                <a:schemeClr val="lt1"/>
              </a:buClr>
              <a:buSzPts val="1400"/>
              <a:buChar char="○"/>
              <a:defRPr>
                <a:solidFill>
                  <a:schemeClr val="lt1"/>
                </a:solidFill>
              </a:defRPr>
            </a:lvl2pPr>
            <a:lvl3pPr indent="-317500" lvl="2" marL="1371600" algn="l">
              <a:lnSpc>
                <a:spcPct val="115000"/>
              </a:lnSpc>
              <a:spcBef>
                <a:spcPts val="1600"/>
              </a:spcBef>
              <a:spcAft>
                <a:spcPts val="0"/>
              </a:spcAft>
              <a:buClr>
                <a:schemeClr val="lt1"/>
              </a:buClr>
              <a:buSzPts val="1400"/>
              <a:buChar char="■"/>
              <a:defRPr>
                <a:solidFill>
                  <a:schemeClr val="lt1"/>
                </a:solidFill>
              </a:defRPr>
            </a:lvl3pPr>
            <a:lvl4pPr indent="-317500" lvl="3" marL="1828800" algn="l">
              <a:lnSpc>
                <a:spcPct val="115000"/>
              </a:lnSpc>
              <a:spcBef>
                <a:spcPts val="1600"/>
              </a:spcBef>
              <a:spcAft>
                <a:spcPts val="0"/>
              </a:spcAft>
              <a:buClr>
                <a:schemeClr val="lt1"/>
              </a:buClr>
              <a:buSzPts val="1400"/>
              <a:buChar char="●"/>
              <a:defRPr>
                <a:solidFill>
                  <a:schemeClr val="lt1"/>
                </a:solidFill>
              </a:defRPr>
            </a:lvl4pPr>
            <a:lvl5pPr indent="-317500" lvl="4" marL="2286000" algn="l">
              <a:lnSpc>
                <a:spcPct val="115000"/>
              </a:lnSpc>
              <a:spcBef>
                <a:spcPts val="1600"/>
              </a:spcBef>
              <a:spcAft>
                <a:spcPts val="0"/>
              </a:spcAft>
              <a:buClr>
                <a:schemeClr val="lt1"/>
              </a:buClr>
              <a:buSzPts val="1400"/>
              <a:buChar char="○"/>
              <a:defRPr>
                <a:solidFill>
                  <a:schemeClr val="lt1"/>
                </a:solidFill>
              </a:defRPr>
            </a:lvl5pPr>
            <a:lvl6pPr indent="-317500" lvl="5" marL="2743200" algn="l">
              <a:lnSpc>
                <a:spcPct val="115000"/>
              </a:lnSpc>
              <a:spcBef>
                <a:spcPts val="1600"/>
              </a:spcBef>
              <a:spcAft>
                <a:spcPts val="0"/>
              </a:spcAft>
              <a:buClr>
                <a:schemeClr val="lt1"/>
              </a:buClr>
              <a:buSzPts val="1400"/>
              <a:buChar char="■"/>
              <a:defRPr>
                <a:solidFill>
                  <a:schemeClr val="lt1"/>
                </a:solidFill>
              </a:defRPr>
            </a:lvl6pPr>
            <a:lvl7pPr indent="-317500" lvl="6" marL="3200400" algn="l">
              <a:lnSpc>
                <a:spcPct val="115000"/>
              </a:lnSpc>
              <a:spcBef>
                <a:spcPts val="1600"/>
              </a:spcBef>
              <a:spcAft>
                <a:spcPts val="0"/>
              </a:spcAft>
              <a:buClr>
                <a:schemeClr val="lt1"/>
              </a:buClr>
              <a:buSzPts val="1400"/>
              <a:buChar char="●"/>
              <a:defRPr>
                <a:solidFill>
                  <a:schemeClr val="lt1"/>
                </a:solidFill>
              </a:defRPr>
            </a:lvl7pPr>
            <a:lvl8pPr indent="-317500" lvl="7" marL="3657600" algn="l">
              <a:lnSpc>
                <a:spcPct val="115000"/>
              </a:lnSpc>
              <a:spcBef>
                <a:spcPts val="1600"/>
              </a:spcBef>
              <a:spcAft>
                <a:spcPts val="0"/>
              </a:spcAft>
              <a:buClr>
                <a:schemeClr val="lt1"/>
              </a:buClr>
              <a:buSzPts val="1400"/>
              <a:buChar char="○"/>
              <a:defRPr>
                <a:solidFill>
                  <a:schemeClr val="lt1"/>
                </a:solidFill>
              </a:defRPr>
            </a:lvl8pPr>
            <a:lvl9pPr indent="-317500" lvl="8" marL="4114800" algn="l">
              <a:lnSpc>
                <a:spcPct val="115000"/>
              </a:lnSpc>
              <a:spcBef>
                <a:spcPts val="1600"/>
              </a:spcBef>
              <a:spcAft>
                <a:spcPts val="1600"/>
              </a:spcAft>
              <a:buClr>
                <a:schemeClr val="lt1"/>
              </a:buClr>
              <a:buSzPts val="1400"/>
              <a:buChar char="■"/>
              <a:defRPr>
                <a:solidFill>
                  <a:schemeClr val="lt1"/>
                </a:solidFill>
              </a:defRPr>
            </a:lvl9pPr>
          </a:lstStyle>
          <a:p/>
        </p:txBody>
      </p:sp>
      <p:sp>
        <p:nvSpPr>
          <p:cNvPr id="49" name="Google Shape;49;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luxe">
    <p:bg>
      <p:bgPr>
        <a:solidFill>
          <a:schemeClr val="lt1"/>
        </a:solidFill>
      </p:bgPr>
    </p:bg>
    <p:spTree>
      <p:nvGrpSpPr>
        <p:cNvPr id="5" name="Shape 5"/>
        <p:cNvGrpSpPr/>
        <p:nvPr/>
      </p:nvGrpSpPr>
      <p:grpSpPr>
        <a:xfrm>
          <a:off x="0" y="0"/>
          <a:ext cx="0" cy="0"/>
          <a:chOff x="0" y="0"/>
          <a:chExt cx="0" cy="0"/>
        </a:xfrm>
      </p:grpSpPr>
      <p:sp>
        <p:nvSpPr>
          <p:cNvPr id="6" name="Google Shape;6;p37"/>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4200"/>
              <a:buFont typeface="Economica"/>
              <a:buNone/>
              <a:defRPr b="0" i="0" sz="4200" u="none" cap="none" strike="noStrike">
                <a:solidFill>
                  <a:schemeClr val="dk1"/>
                </a:solidFill>
                <a:latin typeface="Economica"/>
                <a:ea typeface="Economica"/>
                <a:cs typeface="Economica"/>
                <a:sym typeface="Economica"/>
              </a:defRPr>
            </a:lvl1pPr>
            <a:lvl2pPr lvl="1" marR="0" rtl="0" algn="l">
              <a:lnSpc>
                <a:spcPct val="100000"/>
              </a:lnSpc>
              <a:spcBef>
                <a:spcPts val="0"/>
              </a:spcBef>
              <a:spcAft>
                <a:spcPts val="0"/>
              </a:spcAft>
              <a:buClr>
                <a:schemeClr val="dk1"/>
              </a:buClr>
              <a:buSzPts val="4200"/>
              <a:buFont typeface="Economica"/>
              <a:buNone/>
              <a:defRPr b="0" i="0" sz="4200" u="none" cap="none" strike="noStrike">
                <a:solidFill>
                  <a:schemeClr val="dk1"/>
                </a:solidFill>
                <a:latin typeface="Economica"/>
                <a:ea typeface="Economica"/>
                <a:cs typeface="Economica"/>
                <a:sym typeface="Economica"/>
              </a:defRPr>
            </a:lvl2pPr>
            <a:lvl3pPr lvl="2" marR="0" rtl="0" algn="l">
              <a:lnSpc>
                <a:spcPct val="100000"/>
              </a:lnSpc>
              <a:spcBef>
                <a:spcPts val="0"/>
              </a:spcBef>
              <a:spcAft>
                <a:spcPts val="0"/>
              </a:spcAft>
              <a:buClr>
                <a:schemeClr val="dk1"/>
              </a:buClr>
              <a:buSzPts val="4200"/>
              <a:buFont typeface="Economica"/>
              <a:buNone/>
              <a:defRPr b="0" i="0" sz="4200" u="none" cap="none" strike="noStrike">
                <a:solidFill>
                  <a:schemeClr val="dk1"/>
                </a:solidFill>
                <a:latin typeface="Economica"/>
                <a:ea typeface="Economica"/>
                <a:cs typeface="Economica"/>
                <a:sym typeface="Economica"/>
              </a:defRPr>
            </a:lvl3pPr>
            <a:lvl4pPr lvl="3" marR="0" rtl="0" algn="l">
              <a:lnSpc>
                <a:spcPct val="100000"/>
              </a:lnSpc>
              <a:spcBef>
                <a:spcPts val="0"/>
              </a:spcBef>
              <a:spcAft>
                <a:spcPts val="0"/>
              </a:spcAft>
              <a:buClr>
                <a:schemeClr val="dk1"/>
              </a:buClr>
              <a:buSzPts val="4200"/>
              <a:buFont typeface="Economica"/>
              <a:buNone/>
              <a:defRPr b="0" i="0" sz="4200" u="none" cap="none" strike="noStrike">
                <a:solidFill>
                  <a:schemeClr val="dk1"/>
                </a:solidFill>
                <a:latin typeface="Economica"/>
                <a:ea typeface="Economica"/>
                <a:cs typeface="Economica"/>
                <a:sym typeface="Economica"/>
              </a:defRPr>
            </a:lvl4pPr>
            <a:lvl5pPr lvl="4" marR="0" rtl="0" algn="l">
              <a:lnSpc>
                <a:spcPct val="100000"/>
              </a:lnSpc>
              <a:spcBef>
                <a:spcPts val="0"/>
              </a:spcBef>
              <a:spcAft>
                <a:spcPts val="0"/>
              </a:spcAft>
              <a:buClr>
                <a:schemeClr val="dk1"/>
              </a:buClr>
              <a:buSzPts val="4200"/>
              <a:buFont typeface="Economica"/>
              <a:buNone/>
              <a:defRPr b="0" i="0" sz="4200" u="none" cap="none" strike="noStrike">
                <a:solidFill>
                  <a:schemeClr val="dk1"/>
                </a:solidFill>
                <a:latin typeface="Economica"/>
                <a:ea typeface="Economica"/>
                <a:cs typeface="Economica"/>
                <a:sym typeface="Economica"/>
              </a:defRPr>
            </a:lvl5pPr>
            <a:lvl6pPr lvl="5" marR="0" rtl="0" algn="l">
              <a:lnSpc>
                <a:spcPct val="100000"/>
              </a:lnSpc>
              <a:spcBef>
                <a:spcPts val="0"/>
              </a:spcBef>
              <a:spcAft>
                <a:spcPts val="0"/>
              </a:spcAft>
              <a:buClr>
                <a:schemeClr val="dk1"/>
              </a:buClr>
              <a:buSzPts val="4200"/>
              <a:buFont typeface="Economica"/>
              <a:buNone/>
              <a:defRPr b="0" i="0" sz="4200" u="none" cap="none" strike="noStrike">
                <a:solidFill>
                  <a:schemeClr val="dk1"/>
                </a:solidFill>
                <a:latin typeface="Economica"/>
                <a:ea typeface="Economica"/>
                <a:cs typeface="Economica"/>
                <a:sym typeface="Economica"/>
              </a:defRPr>
            </a:lvl6pPr>
            <a:lvl7pPr lvl="6" marR="0" rtl="0" algn="l">
              <a:lnSpc>
                <a:spcPct val="100000"/>
              </a:lnSpc>
              <a:spcBef>
                <a:spcPts val="0"/>
              </a:spcBef>
              <a:spcAft>
                <a:spcPts val="0"/>
              </a:spcAft>
              <a:buClr>
                <a:schemeClr val="dk1"/>
              </a:buClr>
              <a:buSzPts val="4200"/>
              <a:buFont typeface="Economica"/>
              <a:buNone/>
              <a:defRPr b="0" i="0" sz="4200" u="none" cap="none" strike="noStrike">
                <a:solidFill>
                  <a:schemeClr val="dk1"/>
                </a:solidFill>
                <a:latin typeface="Economica"/>
                <a:ea typeface="Economica"/>
                <a:cs typeface="Economica"/>
                <a:sym typeface="Economica"/>
              </a:defRPr>
            </a:lvl7pPr>
            <a:lvl8pPr lvl="7" marR="0" rtl="0" algn="l">
              <a:lnSpc>
                <a:spcPct val="100000"/>
              </a:lnSpc>
              <a:spcBef>
                <a:spcPts val="0"/>
              </a:spcBef>
              <a:spcAft>
                <a:spcPts val="0"/>
              </a:spcAft>
              <a:buClr>
                <a:schemeClr val="dk1"/>
              </a:buClr>
              <a:buSzPts val="4200"/>
              <a:buFont typeface="Economica"/>
              <a:buNone/>
              <a:defRPr b="0" i="0" sz="4200" u="none" cap="none" strike="noStrike">
                <a:solidFill>
                  <a:schemeClr val="dk1"/>
                </a:solidFill>
                <a:latin typeface="Economica"/>
                <a:ea typeface="Economica"/>
                <a:cs typeface="Economica"/>
                <a:sym typeface="Economica"/>
              </a:defRPr>
            </a:lvl8pPr>
            <a:lvl9pPr lvl="8" marR="0" rtl="0" algn="l">
              <a:lnSpc>
                <a:spcPct val="100000"/>
              </a:lnSpc>
              <a:spcBef>
                <a:spcPts val="0"/>
              </a:spcBef>
              <a:spcAft>
                <a:spcPts val="0"/>
              </a:spcAft>
              <a:buClr>
                <a:schemeClr val="dk1"/>
              </a:buClr>
              <a:buSzPts val="4200"/>
              <a:buFont typeface="Economica"/>
              <a:buNone/>
              <a:defRPr b="0" i="0" sz="4200" u="none" cap="none" strike="noStrike">
                <a:solidFill>
                  <a:schemeClr val="dk1"/>
                </a:solidFill>
                <a:latin typeface="Economica"/>
                <a:ea typeface="Economica"/>
                <a:cs typeface="Economica"/>
                <a:sym typeface="Economica"/>
              </a:defRPr>
            </a:lvl9pPr>
          </a:lstStyle>
          <a:p/>
        </p:txBody>
      </p:sp>
      <p:sp>
        <p:nvSpPr>
          <p:cNvPr id="7" name="Google Shape;7;p37"/>
          <p:cNvSpPr txBox="1"/>
          <p:nvPr>
            <p:ph idx="1" type="body"/>
          </p:nvPr>
        </p:nvSpPr>
        <p:spPr>
          <a:xfrm>
            <a:off x="311700" y="1225225"/>
            <a:ext cx="8520600" cy="33540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1"/>
              </a:buClr>
              <a:buSzPts val="1800"/>
              <a:buFont typeface="Open Sans"/>
              <a:buChar char="●"/>
              <a:defRPr b="0" i="0" sz="1800" u="none" cap="none" strike="noStrike">
                <a:solidFill>
                  <a:schemeClr val="dk1"/>
                </a:solidFill>
                <a:latin typeface="Open Sans"/>
                <a:ea typeface="Open Sans"/>
                <a:cs typeface="Open Sans"/>
                <a:sym typeface="Open Sans"/>
              </a:defRPr>
            </a:lvl1pPr>
            <a:lvl2pPr indent="-317500" lvl="1" marL="914400" marR="0" rtl="0" algn="l">
              <a:lnSpc>
                <a:spcPct val="115000"/>
              </a:lnSpc>
              <a:spcBef>
                <a:spcPts val="1600"/>
              </a:spcBef>
              <a:spcAft>
                <a:spcPts val="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2pPr>
            <a:lvl3pPr indent="-317500" lvl="2" marL="1371600" marR="0" rtl="0" algn="l">
              <a:lnSpc>
                <a:spcPct val="115000"/>
              </a:lnSpc>
              <a:spcBef>
                <a:spcPts val="1600"/>
              </a:spcBef>
              <a:spcAft>
                <a:spcPts val="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3pPr>
            <a:lvl4pPr indent="-317500" lvl="3" marL="1828800" marR="0" rtl="0" algn="l">
              <a:lnSpc>
                <a:spcPct val="115000"/>
              </a:lnSpc>
              <a:spcBef>
                <a:spcPts val="1600"/>
              </a:spcBef>
              <a:spcAft>
                <a:spcPts val="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4pPr>
            <a:lvl5pPr indent="-317500" lvl="4" marL="2286000" marR="0" rtl="0" algn="l">
              <a:lnSpc>
                <a:spcPct val="115000"/>
              </a:lnSpc>
              <a:spcBef>
                <a:spcPts val="1600"/>
              </a:spcBef>
              <a:spcAft>
                <a:spcPts val="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5pPr>
            <a:lvl6pPr indent="-317500" lvl="5" marL="2743200" marR="0" rtl="0" algn="l">
              <a:lnSpc>
                <a:spcPct val="115000"/>
              </a:lnSpc>
              <a:spcBef>
                <a:spcPts val="1600"/>
              </a:spcBef>
              <a:spcAft>
                <a:spcPts val="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6pPr>
            <a:lvl7pPr indent="-317500" lvl="6" marL="3200400" marR="0" rtl="0" algn="l">
              <a:lnSpc>
                <a:spcPct val="115000"/>
              </a:lnSpc>
              <a:spcBef>
                <a:spcPts val="1600"/>
              </a:spcBef>
              <a:spcAft>
                <a:spcPts val="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7pPr>
            <a:lvl8pPr indent="-317500" lvl="7" marL="3657600" marR="0" rtl="0" algn="l">
              <a:lnSpc>
                <a:spcPct val="115000"/>
              </a:lnSpc>
              <a:spcBef>
                <a:spcPts val="1600"/>
              </a:spcBef>
              <a:spcAft>
                <a:spcPts val="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8pPr>
            <a:lvl9pPr indent="-317500" lvl="8" marL="4114800" marR="0" rtl="0" algn="l">
              <a:lnSpc>
                <a:spcPct val="115000"/>
              </a:lnSpc>
              <a:spcBef>
                <a:spcPts val="1600"/>
              </a:spcBef>
              <a:spcAft>
                <a:spcPts val="160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9pPr>
          </a:lstStyle>
          <a:p/>
        </p:txBody>
      </p:sp>
      <p:sp>
        <p:nvSpPr>
          <p:cNvPr id="8" name="Google Shape;8;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8" name="Shape 58"/>
        <p:cNvGrpSpPr/>
        <p:nvPr/>
      </p:nvGrpSpPr>
      <p:grpSpPr>
        <a:xfrm>
          <a:off x="0" y="0"/>
          <a:ext cx="0" cy="0"/>
          <a:chOff x="0" y="0"/>
          <a:chExt cx="0" cy="0"/>
        </a:xfrm>
      </p:grpSpPr>
      <p:sp>
        <p:nvSpPr>
          <p:cNvPr id="59" name="Google Shape;59;g20258c8dbc4_0_107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60" name="Google Shape;60;g20258c8dbc4_0_107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61" name="Google Shape;61;g20258c8dbc4_0_107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8.jpg"/><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31.jpg"/><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1.jpg"/><Relationship Id="rId4" Type="http://schemas.openxmlformats.org/officeDocument/2006/relationships/image" Target="../media/image1.jpg"/><Relationship Id="rId5" Type="http://schemas.openxmlformats.org/officeDocument/2006/relationships/image" Target="../media/image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33.jpg"/><Relationship Id="rId4" Type="http://schemas.openxmlformats.org/officeDocument/2006/relationships/image" Target="../media/image34.jpg"/><Relationship Id="rId5" Type="http://schemas.openxmlformats.org/officeDocument/2006/relationships/image" Target="../media/image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23.jpg"/><Relationship Id="rId4" Type="http://schemas.openxmlformats.org/officeDocument/2006/relationships/image" Target="../media/image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30.jpg"/><Relationship Id="rId4" Type="http://schemas.openxmlformats.org/officeDocument/2006/relationships/image" Target="../media/image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21.jpg"/><Relationship Id="rId4" Type="http://schemas.openxmlformats.org/officeDocument/2006/relationships/image" Target="../media/image1.jpg"/><Relationship Id="rId5" Type="http://schemas.openxmlformats.org/officeDocument/2006/relationships/image" Target="../media/image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5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17.jp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5.jpg"/><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17.jpg"/><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3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2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17.jpg"/><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17.jpg"/><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3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2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17.jpg"/><Relationship Id="rId4" Type="http://schemas.openxmlformats.org/officeDocument/2006/relationships/image" Target="../media/image27.jpg"/><Relationship Id="rId5" Type="http://schemas.openxmlformats.org/officeDocument/2006/relationships/image" Target="../media/image4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17.jpg"/><Relationship Id="rId4" Type="http://schemas.openxmlformats.org/officeDocument/2006/relationships/image" Target="../media/image27.jpg"/><Relationship Id="rId5" Type="http://schemas.openxmlformats.org/officeDocument/2006/relationships/image" Target="../media/image4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3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3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5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3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4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4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40.jpg"/><Relationship Id="rId4" Type="http://schemas.openxmlformats.org/officeDocument/2006/relationships/image" Target="../media/image5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29.jpg"/><Relationship Id="rId4" Type="http://schemas.openxmlformats.org/officeDocument/2006/relationships/image" Target="../media/image35.jpg"/><Relationship Id="rId5" Type="http://schemas.openxmlformats.org/officeDocument/2006/relationships/image" Target="../media/image43.jpg"/><Relationship Id="rId6" Type="http://schemas.openxmlformats.org/officeDocument/2006/relationships/image" Target="../media/image4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51.jpg"/><Relationship Id="rId4" Type="http://schemas.openxmlformats.org/officeDocument/2006/relationships/image" Target="../media/image27.jpg"/><Relationship Id="rId5" Type="http://schemas.openxmlformats.org/officeDocument/2006/relationships/image" Target="../media/image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47.jpg"/><Relationship Id="rId4" Type="http://schemas.openxmlformats.org/officeDocument/2006/relationships/image" Target="../media/image27.jpg"/><Relationship Id="rId5"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52.jpg"/><Relationship Id="rId4" Type="http://schemas.openxmlformats.org/officeDocument/2006/relationships/image" Target="../media/image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62.jpg"/><Relationship Id="rId4" Type="http://schemas.openxmlformats.org/officeDocument/2006/relationships/image" Target="../media/image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5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50.jpg"/><Relationship Id="rId4" Type="http://schemas.openxmlformats.org/officeDocument/2006/relationships/image" Target="../media/image69.jpg"/><Relationship Id="rId5" Type="http://schemas.openxmlformats.org/officeDocument/2006/relationships/image" Target="../media/image44.jpg"/><Relationship Id="rId6" Type="http://schemas.openxmlformats.org/officeDocument/2006/relationships/image" Target="../media/image6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image" Target="../media/image64.jpg"/><Relationship Id="rId4" Type="http://schemas.openxmlformats.org/officeDocument/2006/relationships/image" Target="../media/image46.jpg"/><Relationship Id="rId5" Type="http://schemas.openxmlformats.org/officeDocument/2006/relationships/image" Target="../media/image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57.jpg"/><Relationship Id="rId4" Type="http://schemas.openxmlformats.org/officeDocument/2006/relationships/image" Target="../media/image65.jpg"/><Relationship Id="rId5" Type="http://schemas.openxmlformats.org/officeDocument/2006/relationships/image" Target="../media/image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image" Target="../media/image70.jpg"/><Relationship Id="rId4" Type="http://schemas.openxmlformats.org/officeDocument/2006/relationships/image" Target="../media/image1.jpg"/><Relationship Id="rId5" Type="http://schemas.openxmlformats.org/officeDocument/2006/relationships/image" Target="../media/image7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4.jpg"/><Relationship Id="rId4" Type="http://schemas.openxmlformats.org/officeDocument/2006/relationships/image" Target="../media/image1.jpg"/><Relationship Id="rId5" Type="http://schemas.openxmlformats.org/officeDocument/2006/relationships/image" Target="../media/image1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92.jpg"/><Relationship Id="rId4" Type="http://schemas.openxmlformats.org/officeDocument/2006/relationships/image" Target="../media/image61.jpg"/><Relationship Id="rId5" Type="http://schemas.openxmlformats.org/officeDocument/2006/relationships/image" Target="../media/image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5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63.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55.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 Id="rId3" Type="http://schemas.openxmlformats.org/officeDocument/2006/relationships/image" Target="../media/image7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 Id="rId3" Type="http://schemas.openxmlformats.org/officeDocument/2006/relationships/image" Target="../media/image68.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66.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 Id="rId3" Type="http://schemas.openxmlformats.org/officeDocument/2006/relationships/image" Target="../media/image66.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 Id="rId3" Type="http://schemas.openxmlformats.org/officeDocument/2006/relationships/image" Target="../media/image6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 Id="rId3" Type="http://schemas.openxmlformats.org/officeDocument/2006/relationships/image" Target="../media/image8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 Id="rId3" Type="http://schemas.openxmlformats.org/officeDocument/2006/relationships/image" Target="../media/image74.png"/><Relationship Id="rId4" Type="http://schemas.openxmlformats.org/officeDocument/2006/relationships/image" Target="../media/image7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9.xml"/><Relationship Id="rId3" Type="http://schemas.openxmlformats.org/officeDocument/2006/relationships/image" Target="../media/image78.png"/><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9.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0.xml"/><Relationship Id="rId3" Type="http://schemas.openxmlformats.org/officeDocument/2006/relationships/image" Target="../media/image72.png"/><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 Id="rId3" Type="http://schemas.openxmlformats.org/officeDocument/2006/relationships/image" Target="../media/image83.png"/><Relationship Id="rId4" Type="http://schemas.openxmlformats.org/officeDocument/2006/relationships/image" Target="../media/image7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2.xml"/><Relationship Id="rId3" Type="http://schemas.openxmlformats.org/officeDocument/2006/relationships/image" Target="../media/image81.png"/><Relationship Id="rId4" Type="http://schemas.openxmlformats.org/officeDocument/2006/relationships/image" Target="../media/image9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 Id="rId3" Type="http://schemas.openxmlformats.org/officeDocument/2006/relationships/image" Target="../media/image88.png"/><Relationship Id="rId4" Type="http://schemas.openxmlformats.org/officeDocument/2006/relationships/image" Target="../media/image7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4.xml"/><Relationship Id="rId3" Type="http://schemas.openxmlformats.org/officeDocument/2006/relationships/image" Target="../media/image86.png"/><Relationship Id="rId4" Type="http://schemas.openxmlformats.org/officeDocument/2006/relationships/image" Target="../media/image9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5.xml"/><Relationship Id="rId3" Type="http://schemas.openxmlformats.org/officeDocument/2006/relationships/image" Target="../media/image89.png"/><Relationship Id="rId4" Type="http://schemas.openxmlformats.org/officeDocument/2006/relationships/image" Target="../media/image8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6.xml"/><Relationship Id="rId3" Type="http://schemas.openxmlformats.org/officeDocument/2006/relationships/image" Target="../media/image103.png"/><Relationship Id="rId4" Type="http://schemas.openxmlformats.org/officeDocument/2006/relationships/image" Target="../media/image9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7.xml"/><Relationship Id="rId3" Type="http://schemas.openxmlformats.org/officeDocument/2006/relationships/image" Target="../media/image90.png"/><Relationship Id="rId4" Type="http://schemas.openxmlformats.org/officeDocument/2006/relationships/image" Target="../media/image9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8.xml"/><Relationship Id="rId3" Type="http://schemas.openxmlformats.org/officeDocument/2006/relationships/image" Target="../media/image94.png"/><Relationship Id="rId4" Type="http://schemas.openxmlformats.org/officeDocument/2006/relationships/image" Target="../media/image9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9.xml"/><Relationship Id="rId3" Type="http://schemas.openxmlformats.org/officeDocument/2006/relationships/image" Target="../media/image8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2.jpg"/><Relationship Id="rId4" Type="http://schemas.openxmlformats.org/officeDocument/2006/relationships/image" Target="../media/image1.jpg"/><Relationship Id="rId5" Type="http://schemas.openxmlformats.org/officeDocument/2006/relationships/image" Target="../media/image3.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0.xml"/><Relationship Id="rId3" Type="http://schemas.openxmlformats.org/officeDocument/2006/relationships/image" Target="../media/image87.jpg"/><Relationship Id="rId4" Type="http://schemas.openxmlformats.org/officeDocument/2006/relationships/image" Target="../media/image100.jpg"/><Relationship Id="rId5" Type="http://schemas.openxmlformats.org/officeDocument/2006/relationships/image" Target="../media/image98.jpg"/><Relationship Id="rId6" Type="http://schemas.openxmlformats.org/officeDocument/2006/relationships/image" Target="../media/image101.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1.xml"/><Relationship Id="rId3" Type="http://schemas.openxmlformats.org/officeDocument/2006/relationships/image" Target="../media/image96.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2.xml"/><Relationship Id="rId3" Type="http://schemas.openxmlformats.org/officeDocument/2006/relationships/image" Target="../media/image102.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4.jpg"/><Relationship Id="rId4" Type="http://schemas.openxmlformats.org/officeDocument/2006/relationships/image" Target="../media/image1.jpg"/><Relationship Id="rId5" Type="http://schemas.openxmlformats.org/officeDocument/2006/relationships/image" Target="../media/image2.jpg"/><Relationship Id="rId6"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1.jpg"/><Relationship Id="rId4" Type="http://schemas.openxmlformats.org/officeDocument/2006/relationships/image" Target="../media/image4.jpg"/><Relationship Id="rId5"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id="107" name="Google Shape;107;p1"/>
          <p:cNvPicPr preferRelativeResize="0"/>
          <p:nvPr/>
        </p:nvPicPr>
        <p:blipFill rotWithShape="1">
          <a:blip r:embed="rId3">
            <a:alphaModFix/>
          </a:blip>
          <a:srcRect b="0" l="0" r="0" t="0"/>
          <a:stretch/>
        </p:blipFill>
        <p:spPr>
          <a:xfrm>
            <a:off x="-108000" y="-354187"/>
            <a:ext cx="9360000" cy="5851871"/>
          </a:xfrm>
          <a:prstGeom prst="rect">
            <a:avLst/>
          </a:prstGeom>
          <a:noFill/>
          <a:ln>
            <a:noFill/>
          </a:ln>
        </p:spPr>
      </p:pic>
      <p:sp>
        <p:nvSpPr>
          <p:cNvPr id="108" name="Google Shape;108;p1"/>
          <p:cNvSpPr txBox="1"/>
          <p:nvPr>
            <p:ph idx="4294967295" type="ctrTitle"/>
          </p:nvPr>
        </p:nvSpPr>
        <p:spPr>
          <a:xfrm>
            <a:off x="0" y="291225"/>
            <a:ext cx="9144000" cy="28734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4200"/>
              <a:buFont typeface="Economica"/>
              <a:buNone/>
            </a:pPr>
            <a:r>
              <a:rPr b="1" lang="fr" sz="2700">
                <a:solidFill>
                  <a:schemeClr val="lt1"/>
                </a:solidFill>
                <a:latin typeface="Arial"/>
                <a:ea typeface="Arial"/>
                <a:cs typeface="Arial"/>
                <a:sym typeface="Arial"/>
              </a:rPr>
              <a:t>LA FABRIQUE DE L’ESPACE URBAIN </a:t>
            </a:r>
            <a:endParaRPr b="1" sz="2700">
              <a:solidFill>
                <a:schemeClr val="lt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4200"/>
              <a:buFont typeface="Economica"/>
              <a:buNone/>
            </a:pPr>
            <a:r>
              <a:rPr b="1" lang="fr" sz="2700">
                <a:solidFill>
                  <a:schemeClr val="lt1"/>
                </a:solidFill>
                <a:latin typeface="Arial"/>
                <a:ea typeface="Arial"/>
                <a:cs typeface="Arial"/>
                <a:sym typeface="Arial"/>
              </a:rPr>
              <a:t>DE MARTIGNAS ; ENTRE HÉRITAGES ANCIENS </a:t>
            </a:r>
            <a:endParaRPr b="1" sz="2700">
              <a:solidFill>
                <a:schemeClr val="lt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4200"/>
              <a:buFont typeface="Economica"/>
              <a:buNone/>
            </a:pPr>
            <a:r>
              <a:rPr b="1" lang="fr" sz="2700">
                <a:solidFill>
                  <a:schemeClr val="lt1"/>
                </a:solidFill>
                <a:latin typeface="Arial"/>
                <a:ea typeface="Arial"/>
                <a:cs typeface="Arial"/>
                <a:sym typeface="Arial"/>
              </a:rPr>
              <a:t>ET TRANSFORMATIONS RÉCENTES</a:t>
            </a:r>
            <a:endParaRPr b="1" i="0" sz="27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4200"/>
              <a:buFont typeface="Economica"/>
              <a:buNone/>
            </a:pPr>
            <a:r>
              <a:t/>
            </a:r>
            <a:endParaRPr b="1" i="0" sz="20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4200"/>
              <a:buFont typeface="Economica"/>
              <a:buNone/>
            </a:pPr>
            <a:r>
              <a:t/>
            </a:r>
            <a:endParaRPr b="1" i="0" sz="2000" u="none" cap="none" strike="noStrike">
              <a:solidFill>
                <a:schemeClr val="lt1"/>
              </a:solidFill>
              <a:latin typeface="Arial"/>
              <a:ea typeface="Arial"/>
              <a:cs typeface="Arial"/>
              <a:sym typeface="Arial"/>
            </a:endParaRPr>
          </a:p>
          <a:p>
            <a:pPr indent="0" lvl="0" marL="0" marR="0" rtl="0" algn="ctr">
              <a:lnSpc>
                <a:spcPct val="40000"/>
              </a:lnSpc>
              <a:spcBef>
                <a:spcPts val="0"/>
              </a:spcBef>
              <a:spcAft>
                <a:spcPts val="0"/>
              </a:spcAft>
              <a:buClr>
                <a:schemeClr val="dk1"/>
              </a:buClr>
              <a:buSzPts val="935"/>
              <a:buFont typeface="Arial"/>
              <a:buNone/>
            </a:pPr>
            <a:r>
              <a:rPr lang="fr" sz="2000">
                <a:solidFill>
                  <a:schemeClr val="lt1"/>
                </a:solidFill>
                <a:latin typeface="Arial"/>
                <a:ea typeface="Arial"/>
                <a:cs typeface="Arial"/>
                <a:sym typeface="Arial"/>
              </a:rPr>
              <a:t>Salle Gérard-Philippe</a:t>
            </a:r>
            <a:r>
              <a:rPr b="0" i="0" lang="fr" sz="2000" u="none" cap="none" strike="noStrike">
                <a:solidFill>
                  <a:schemeClr val="lt1"/>
                </a:solidFill>
                <a:latin typeface="Arial"/>
                <a:ea typeface="Arial"/>
                <a:cs typeface="Arial"/>
                <a:sym typeface="Arial"/>
              </a:rPr>
              <a:t>, </a:t>
            </a:r>
            <a:endParaRPr b="0" i="0" sz="2000" u="none" cap="none" strike="noStrike">
              <a:solidFill>
                <a:schemeClr val="lt1"/>
              </a:solidFill>
              <a:latin typeface="Arial"/>
              <a:ea typeface="Arial"/>
              <a:cs typeface="Arial"/>
              <a:sym typeface="Arial"/>
            </a:endParaRPr>
          </a:p>
          <a:p>
            <a:pPr indent="0" lvl="0" marL="0" marR="0" rtl="0" algn="ctr">
              <a:lnSpc>
                <a:spcPct val="40000"/>
              </a:lnSpc>
              <a:spcBef>
                <a:spcPts val="1600"/>
              </a:spcBef>
              <a:spcAft>
                <a:spcPts val="1600"/>
              </a:spcAft>
              <a:buClr>
                <a:schemeClr val="dk1"/>
              </a:buClr>
              <a:buSzPts val="935"/>
              <a:buFont typeface="Arial"/>
              <a:buNone/>
            </a:pPr>
            <a:r>
              <a:rPr lang="fr" sz="2000">
                <a:solidFill>
                  <a:schemeClr val="lt1"/>
                </a:solidFill>
                <a:latin typeface="Arial"/>
                <a:ea typeface="Arial"/>
                <a:cs typeface="Arial"/>
                <a:sym typeface="Arial"/>
              </a:rPr>
              <a:t>Martignas-sur-Jalle</a:t>
            </a:r>
            <a:r>
              <a:rPr b="0" i="0" lang="fr" sz="2000" u="none" cap="none" strike="noStrike">
                <a:solidFill>
                  <a:schemeClr val="lt1"/>
                </a:solidFill>
                <a:latin typeface="Arial"/>
                <a:ea typeface="Arial"/>
                <a:cs typeface="Arial"/>
                <a:sym typeface="Arial"/>
              </a:rPr>
              <a:t>, </a:t>
            </a:r>
            <a:r>
              <a:rPr lang="fr" sz="2000">
                <a:solidFill>
                  <a:schemeClr val="lt1"/>
                </a:solidFill>
                <a:latin typeface="Arial"/>
                <a:ea typeface="Arial"/>
                <a:cs typeface="Arial"/>
                <a:sym typeface="Arial"/>
              </a:rPr>
              <a:t>6</a:t>
            </a:r>
            <a:r>
              <a:rPr b="0" i="0" lang="fr" sz="2000" u="none" cap="none" strike="noStrike">
                <a:solidFill>
                  <a:schemeClr val="lt1"/>
                </a:solidFill>
                <a:latin typeface="Arial"/>
                <a:ea typeface="Arial"/>
                <a:cs typeface="Arial"/>
                <a:sym typeface="Arial"/>
              </a:rPr>
              <a:t> </a:t>
            </a:r>
            <a:r>
              <a:rPr lang="fr" sz="2000">
                <a:solidFill>
                  <a:schemeClr val="lt1"/>
                </a:solidFill>
                <a:latin typeface="Arial"/>
                <a:ea typeface="Arial"/>
                <a:cs typeface="Arial"/>
                <a:sym typeface="Arial"/>
              </a:rPr>
              <a:t>février</a:t>
            </a:r>
            <a:r>
              <a:rPr b="0" i="0" lang="fr" sz="2000" u="none" cap="none" strike="noStrike">
                <a:solidFill>
                  <a:schemeClr val="lt1"/>
                </a:solidFill>
                <a:latin typeface="Arial"/>
                <a:ea typeface="Arial"/>
                <a:cs typeface="Arial"/>
                <a:sym typeface="Arial"/>
              </a:rPr>
              <a:t> 202</a:t>
            </a:r>
            <a:r>
              <a:rPr lang="fr" sz="2000">
                <a:solidFill>
                  <a:schemeClr val="lt1"/>
                </a:solidFill>
                <a:latin typeface="Arial"/>
                <a:ea typeface="Arial"/>
                <a:cs typeface="Arial"/>
                <a:sym typeface="Arial"/>
              </a:rPr>
              <a:t>3</a:t>
            </a:r>
            <a:endParaRPr b="1" i="0" sz="2000" u="none" cap="none" strike="noStrike">
              <a:solidFill>
                <a:schemeClr val="lt1"/>
              </a:solidFill>
              <a:latin typeface="Arial"/>
              <a:ea typeface="Arial"/>
              <a:cs typeface="Arial"/>
              <a:sym typeface="Arial"/>
            </a:endParaRPr>
          </a:p>
        </p:txBody>
      </p:sp>
      <p:sp>
        <p:nvSpPr>
          <p:cNvPr id="109" name="Google Shape;109;p1"/>
          <p:cNvSpPr txBox="1"/>
          <p:nvPr>
            <p:ph idx="4294967295" type="subTitle"/>
          </p:nvPr>
        </p:nvSpPr>
        <p:spPr>
          <a:xfrm>
            <a:off x="0" y="4325775"/>
            <a:ext cx="9144000" cy="731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935"/>
              <a:buFont typeface="Open Sans"/>
              <a:buNone/>
            </a:pPr>
            <a:r>
              <a:rPr b="0" i="0" lang="fr" sz="1500" u="none" cap="none" strike="noStrike">
                <a:solidFill>
                  <a:schemeClr val="lt1"/>
                </a:solidFill>
                <a:latin typeface="Arial"/>
                <a:ea typeface="Arial"/>
                <a:cs typeface="Arial"/>
                <a:sym typeface="Arial"/>
              </a:rPr>
              <a:t>Cédric Lavigne,</a:t>
            </a:r>
            <a:r>
              <a:rPr lang="fr" sz="1500">
                <a:solidFill>
                  <a:schemeClr val="lt1"/>
                </a:solidFill>
                <a:latin typeface="Arial"/>
                <a:ea typeface="Arial"/>
                <a:cs typeface="Arial"/>
                <a:sym typeface="Arial"/>
              </a:rPr>
              <a:t> </a:t>
            </a:r>
            <a:endParaRPr sz="1500">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935"/>
              <a:buFont typeface="Open Sans"/>
              <a:buNone/>
            </a:pPr>
            <a:r>
              <a:rPr lang="fr" sz="1500">
                <a:solidFill>
                  <a:schemeClr val="lt1"/>
                </a:solidFill>
                <a:latin typeface="Arial"/>
                <a:ea typeface="Arial"/>
                <a:cs typeface="Arial"/>
                <a:sym typeface="Arial"/>
              </a:rPr>
              <a:t>Docteur de l’Université Bordeaux Montaigne,</a:t>
            </a:r>
            <a:endParaRPr sz="1500">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935"/>
              <a:buFont typeface="Open Sans"/>
              <a:buNone/>
            </a:pPr>
            <a:r>
              <a:rPr b="0" i="0" lang="fr" sz="1500" u="none" cap="none" strike="noStrike">
                <a:solidFill>
                  <a:schemeClr val="lt1"/>
                </a:solidFill>
                <a:latin typeface="Arial"/>
                <a:ea typeface="Arial"/>
                <a:cs typeface="Arial"/>
                <a:sym typeface="Arial"/>
              </a:rPr>
              <a:t>Consultant en archéogéographie</a:t>
            </a:r>
            <a:endParaRPr b="0" i="0" sz="1500" u="none" cap="none" strike="noStrike">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g2048f4eb65e_0_53"/>
          <p:cNvPicPr preferRelativeResize="0"/>
          <p:nvPr/>
        </p:nvPicPr>
        <p:blipFill>
          <a:blip r:embed="rId3">
            <a:alphaModFix/>
          </a:blip>
          <a:stretch>
            <a:fillRect/>
          </a:stretch>
        </p:blipFill>
        <p:spPr>
          <a:xfrm>
            <a:off x="152400" y="400200"/>
            <a:ext cx="6307026" cy="4459272"/>
          </a:xfrm>
          <a:prstGeom prst="rect">
            <a:avLst/>
          </a:prstGeom>
          <a:noFill/>
          <a:ln>
            <a:noFill/>
          </a:ln>
        </p:spPr>
      </p:pic>
      <p:sp>
        <p:nvSpPr>
          <p:cNvPr id="210" name="Google Shape;210;g2048f4eb65e_0_53"/>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I- MARTIGNAS JUSQU’AU MILIEU DU XIX</a:t>
            </a:r>
            <a:r>
              <a:rPr b="1" baseline="30000" i="0" lang="fr" sz="1600" u="none" cap="none" strike="noStrike">
                <a:solidFill>
                  <a:schemeClr val="dk1"/>
                </a:solidFill>
                <a:latin typeface="Arial"/>
                <a:ea typeface="Arial"/>
                <a:cs typeface="Arial"/>
                <a:sym typeface="Arial"/>
              </a:rPr>
              <a:t>e</a:t>
            </a:r>
            <a:r>
              <a:rPr b="1" i="0" lang="fr" sz="1600" u="none" cap="none" strike="noStrike">
                <a:solidFill>
                  <a:schemeClr val="dk1"/>
                </a:solidFill>
                <a:latin typeface="Arial"/>
                <a:ea typeface="Arial"/>
                <a:cs typeface="Arial"/>
                <a:sym typeface="Arial"/>
              </a:rPr>
              <a:t> S. : UN TERRITOIRE DE BOIS ET DE LANDES</a:t>
            </a:r>
            <a:endParaRPr b="1" i="0" sz="1400" u="none" cap="none" strike="noStrike">
              <a:solidFill>
                <a:srgbClr val="000000"/>
              </a:solidFill>
              <a:latin typeface="Arial"/>
              <a:ea typeface="Arial"/>
              <a:cs typeface="Arial"/>
              <a:sym typeface="Arial"/>
            </a:endParaRPr>
          </a:p>
        </p:txBody>
      </p:sp>
      <p:sp>
        <p:nvSpPr>
          <p:cNvPr id="211" name="Google Shape;211;g2048f4eb65e_0_53"/>
          <p:cNvSpPr txBox="1"/>
          <p:nvPr/>
        </p:nvSpPr>
        <p:spPr>
          <a:xfrm>
            <a:off x="6541800" y="400200"/>
            <a:ext cx="2479800" cy="4191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rPr lang="fr" sz="1200">
                <a:solidFill>
                  <a:schemeClr val="dk1"/>
                </a:solidFill>
              </a:rPr>
              <a:t>&gt; </a:t>
            </a:r>
            <a:r>
              <a:rPr lang="fr" sz="1200">
                <a:solidFill>
                  <a:schemeClr val="dk1"/>
                </a:solidFill>
              </a:rPr>
              <a:t>Cette végétation de lande s’explique par la couverture géologique de la commune, constituée pour l’essentiel de sables des Landes (en jaune), soit, selon la nomenclature de la carte du BRGM, des “sables éoliens homométriques jaunâtres à blancs à paléosols noirs et ferricrètes rougeâtres” datant du Pléistocène (soit entre 2,58 millions d’années et 11.700 ans avant le présent) ; </a:t>
            </a:r>
            <a:endParaRPr sz="1200">
              <a:solidFill>
                <a:schemeClr val="dk1"/>
              </a:solidFill>
            </a:endParaRPr>
          </a:p>
          <a:p>
            <a:pPr indent="0" lvl="0" marL="0" rtl="0" algn="just">
              <a:spcBef>
                <a:spcPts val="1000"/>
              </a:spcBef>
              <a:spcAft>
                <a:spcPts val="1000"/>
              </a:spcAft>
              <a:buClr>
                <a:schemeClr val="dk1"/>
              </a:buClr>
              <a:buSzPts val="1100"/>
              <a:buFont typeface="Arial"/>
              <a:buNone/>
            </a:pPr>
            <a:r>
              <a:rPr lang="fr" sz="1200">
                <a:solidFill>
                  <a:schemeClr val="dk1"/>
                </a:solidFill>
              </a:rPr>
              <a:t>&gt; Le long des cours d’eau, le sous-sol est constitué d’un mélange de sables grossiers et de graviers blancs grisâtres à lentilles d’argiles (formation de Belin, Ft(Bn), en bleu), qui forment des corridors plus ou moins épais.</a:t>
            </a:r>
            <a:endParaRPr sz="1200">
              <a:solidFill>
                <a:schemeClr val="dk1"/>
              </a:solidFill>
            </a:endParaRPr>
          </a:p>
        </p:txBody>
      </p:sp>
      <p:sp>
        <p:nvSpPr>
          <p:cNvPr id="212" name="Google Shape;212;g2048f4eb65e_0_53"/>
          <p:cNvSpPr txBox="1"/>
          <p:nvPr/>
        </p:nvSpPr>
        <p:spPr>
          <a:xfrm>
            <a:off x="152325" y="4862200"/>
            <a:ext cx="6299100" cy="28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1000">
                <a:solidFill>
                  <a:schemeClr val="dk1"/>
                </a:solidFill>
              </a:rPr>
              <a:t>Le territoire de Martignas sur la carte géologique (Source : BRGM)</a:t>
            </a:r>
            <a:endParaRPr b="1" sz="10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9"/>
          <p:cNvSpPr txBox="1"/>
          <p:nvPr/>
        </p:nvSpPr>
        <p:spPr>
          <a:xfrm>
            <a:off x="152475" y="4862200"/>
            <a:ext cx="6306900" cy="281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lang="fr" sz="1000"/>
              <a:t>Le</a:t>
            </a:r>
            <a:r>
              <a:rPr b="1" i="0" lang="fr" sz="1000" u="none" cap="none" strike="noStrike">
                <a:solidFill>
                  <a:srgbClr val="000000"/>
                </a:solidFill>
                <a:latin typeface="Arial"/>
                <a:ea typeface="Arial"/>
                <a:cs typeface="Arial"/>
                <a:sym typeface="Arial"/>
              </a:rPr>
              <a:t> réseau viaire de Martignas, d’après le plan cadastral de 1844 et la carte d’Etat-Major de 18</a:t>
            </a:r>
            <a:r>
              <a:rPr b="1" lang="fr" sz="1000"/>
              <a:t>47</a:t>
            </a:r>
            <a:endParaRPr b="1" i="0" sz="1000" u="none" cap="none" strike="noStrike">
              <a:solidFill>
                <a:srgbClr val="000000"/>
              </a:solidFill>
              <a:latin typeface="Arial"/>
              <a:ea typeface="Arial"/>
              <a:cs typeface="Arial"/>
              <a:sym typeface="Arial"/>
            </a:endParaRPr>
          </a:p>
        </p:txBody>
      </p:sp>
      <p:pic>
        <p:nvPicPr>
          <p:cNvPr id="218" name="Google Shape;218;p9"/>
          <p:cNvPicPr preferRelativeResize="0"/>
          <p:nvPr/>
        </p:nvPicPr>
        <p:blipFill rotWithShape="1">
          <a:blip r:embed="rId3">
            <a:alphaModFix/>
          </a:blip>
          <a:srcRect b="0" l="0" r="0" t="0"/>
          <a:stretch/>
        </p:blipFill>
        <p:spPr>
          <a:xfrm>
            <a:off x="152400" y="400200"/>
            <a:ext cx="6307025" cy="4462002"/>
          </a:xfrm>
          <a:prstGeom prst="rect">
            <a:avLst/>
          </a:prstGeom>
          <a:noFill/>
          <a:ln cap="flat" cmpd="sng" w="9525">
            <a:solidFill>
              <a:schemeClr val="dk1"/>
            </a:solidFill>
            <a:prstDash val="solid"/>
            <a:round/>
            <a:headEnd len="sm" w="sm" type="none"/>
            <a:tailEnd len="sm" w="sm" type="none"/>
          </a:ln>
        </p:spPr>
      </p:pic>
      <p:sp>
        <p:nvSpPr>
          <p:cNvPr id="219" name="Google Shape;219;p9"/>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I- MARTIGNAS JUSQU’AU MILIEU DU XIX</a:t>
            </a:r>
            <a:r>
              <a:rPr b="1" baseline="30000" i="0" lang="fr" sz="1600" u="none" cap="none" strike="noStrike">
                <a:solidFill>
                  <a:schemeClr val="dk1"/>
                </a:solidFill>
                <a:latin typeface="Arial"/>
                <a:ea typeface="Arial"/>
                <a:cs typeface="Arial"/>
                <a:sym typeface="Arial"/>
              </a:rPr>
              <a:t>e</a:t>
            </a:r>
            <a:r>
              <a:rPr b="1" i="0" lang="fr" sz="1600" u="none" cap="none" strike="noStrike">
                <a:solidFill>
                  <a:schemeClr val="dk1"/>
                </a:solidFill>
                <a:latin typeface="Arial"/>
                <a:ea typeface="Arial"/>
                <a:cs typeface="Arial"/>
                <a:sym typeface="Arial"/>
              </a:rPr>
              <a:t> S. : UN TERRITOIRE DE BOIS ET DE LANDES</a:t>
            </a:r>
            <a:endParaRPr b="1" i="0" sz="1400" u="none" cap="none" strike="noStrike">
              <a:solidFill>
                <a:srgbClr val="000000"/>
              </a:solidFill>
              <a:latin typeface="Arial"/>
              <a:ea typeface="Arial"/>
              <a:cs typeface="Arial"/>
              <a:sym typeface="Arial"/>
            </a:endParaRPr>
          </a:p>
        </p:txBody>
      </p:sp>
      <p:pic>
        <p:nvPicPr>
          <p:cNvPr id="220" name="Google Shape;220;p9"/>
          <p:cNvPicPr preferRelativeResize="0"/>
          <p:nvPr/>
        </p:nvPicPr>
        <p:blipFill rotWithShape="1">
          <a:blip r:embed="rId4">
            <a:alphaModFix/>
          </a:blip>
          <a:srcRect b="0" l="0" r="0" t="0"/>
          <a:stretch/>
        </p:blipFill>
        <p:spPr>
          <a:xfrm>
            <a:off x="191546" y="685435"/>
            <a:ext cx="208124" cy="425300"/>
          </a:xfrm>
          <a:prstGeom prst="rect">
            <a:avLst/>
          </a:prstGeom>
          <a:noFill/>
          <a:ln>
            <a:noFill/>
          </a:ln>
        </p:spPr>
      </p:pic>
      <p:sp>
        <p:nvSpPr>
          <p:cNvPr id="221" name="Google Shape;221;p9"/>
          <p:cNvSpPr txBox="1"/>
          <p:nvPr/>
        </p:nvSpPr>
        <p:spPr>
          <a:xfrm>
            <a:off x="152400" y="400200"/>
            <a:ext cx="286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rgbClr val="000000"/>
                </a:solidFill>
                <a:latin typeface="Arial"/>
                <a:ea typeface="Arial"/>
                <a:cs typeface="Arial"/>
                <a:sym typeface="Arial"/>
              </a:rPr>
              <a:t>N</a:t>
            </a:r>
            <a:endParaRPr b="0" i="0" sz="1200" u="none" cap="none" strike="noStrike">
              <a:solidFill>
                <a:srgbClr val="000000"/>
              </a:solidFill>
              <a:latin typeface="Arial"/>
              <a:ea typeface="Arial"/>
              <a:cs typeface="Arial"/>
              <a:sym typeface="Arial"/>
            </a:endParaRPr>
          </a:p>
        </p:txBody>
      </p:sp>
      <p:sp>
        <p:nvSpPr>
          <p:cNvPr id="222" name="Google Shape;222;p9"/>
          <p:cNvSpPr txBox="1"/>
          <p:nvPr/>
        </p:nvSpPr>
        <p:spPr>
          <a:xfrm>
            <a:off x="6541800" y="400200"/>
            <a:ext cx="2479800" cy="4263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rPr lang="fr" sz="1200">
                <a:solidFill>
                  <a:schemeClr val="dk1"/>
                </a:solidFill>
              </a:rPr>
              <a:t>&gt; </a:t>
            </a:r>
            <a:r>
              <a:rPr lang="fr" sz="1200">
                <a:solidFill>
                  <a:schemeClr val="dk1"/>
                </a:solidFill>
              </a:rPr>
              <a:t>L’analyse du réseau viaire montre que le bourg de Martignas est situé au carrefour de plusieurs voies, le désignant comme un point de passage obligé en raison de deux ponts sur la Jalle (cercles noirs). On distingue :</a:t>
            </a:r>
            <a:endParaRPr sz="1200">
              <a:solidFill>
                <a:schemeClr val="dk1"/>
              </a:solidFill>
            </a:endParaRPr>
          </a:p>
          <a:p>
            <a:pPr indent="0" lvl="0" marL="0" rtl="0" algn="just">
              <a:spcBef>
                <a:spcPts val="1000"/>
              </a:spcBef>
              <a:spcAft>
                <a:spcPts val="0"/>
              </a:spcAft>
              <a:buClr>
                <a:schemeClr val="dk1"/>
              </a:buClr>
              <a:buSzPts val="1100"/>
              <a:buFont typeface="Arial"/>
              <a:buNone/>
            </a:pPr>
            <a:r>
              <a:rPr lang="fr" sz="1200">
                <a:solidFill>
                  <a:schemeClr val="dk1"/>
                </a:solidFill>
              </a:rPr>
              <a:t>1- </a:t>
            </a:r>
            <a:r>
              <a:rPr lang="fr" sz="1200">
                <a:solidFill>
                  <a:schemeClr val="dk1"/>
                </a:solidFill>
              </a:rPr>
              <a:t>Une voie nord/Sud qui longe la Jalle depuis Saint-Jean-d’Illac vers Saint-Médard-en-Jalle (en rouge) ; </a:t>
            </a:r>
            <a:endParaRPr sz="1200">
              <a:solidFill>
                <a:schemeClr val="dk1"/>
              </a:solidFill>
            </a:endParaRPr>
          </a:p>
          <a:p>
            <a:pPr indent="0" lvl="0" marL="0" rtl="0" algn="just">
              <a:spcBef>
                <a:spcPts val="1000"/>
              </a:spcBef>
              <a:spcAft>
                <a:spcPts val="0"/>
              </a:spcAft>
              <a:buClr>
                <a:schemeClr val="dk1"/>
              </a:buClr>
              <a:buSzPts val="1100"/>
              <a:buFont typeface="Arial"/>
              <a:buNone/>
            </a:pPr>
            <a:r>
              <a:rPr lang="fr" sz="1200">
                <a:solidFill>
                  <a:schemeClr val="dk1"/>
                </a:solidFill>
              </a:rPr>
              <a:t>2- </a:t>
            </a:r>
            <a:r>
              <a:rPr lang="fr" sz="1200">
                <a:solidFill>
                  <a:schemeClr val="dk1"/>
                </a:solidFill>
              </a:rPr>
              <a:t>Un chevelu de voies qui, depuis les villages de l’Ouest, convergent vers le bourg de Martignas, formant une grande patte d’oie (en vert) ;</a:t>
            </a:r>
            <a:endParaRPr sz="1200">
              <a:solidFill>
                <a:schemeClr val="dk1"/>
              </a:solidFill>
            </a:endParaRPr>
          </a:p>
          <a:p>
            <a:pPr indent="0" lvl="0" marL="0" rtl="0" algn="just">
              <a:spcBef>
                <a:spcPts val="1000"/>
              </a:spcBef>
              <a:spcAft>
                <a:spcPts val="0"/>
              </a:spcAft>
              <a:buClr>
                <a:schemeClr val="dk1"/>
              </a:buClr>
              <a:buSzPts val="1100"/>
              <a:buFont typeface="Arial"/>
              <a:buNone/>
            </a:pPr>
            <a:r>
              <a:rPr lang="fr" sz="1200">
                <a:solidFill>
                  <a:schemeClr val="dk1"/>
                </a:solidFill>
              </a:rPr>
              <a:t>3- </a:t>
            </a:r>
            <a:r>
              <a:rPr lang="fr" sz="1200">
                <a:solidFill>
                  <a:schemeClr val="dk1"/>
                </a:solidFill>
              </a:rPr>
              <a:t>Plusieurs voies qui rayonnent depuis Martignas en direction de Saint-Médard-en-Jalle, Mérignac et Bordeaux (en orange).</a:t>
            </a:r>
            <a:endParaRPr sz="12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10"/>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I- MARTIGNAS JUSQU’AU MILIEU DU XIX</a:t>
            </a:r>
            <a:r>
              <a:rPr b="1" baseline="30000" i="0" lang="fr" sz="1600" u="none" cap="none" strike="noStrike">
                <a:solidFill>
                  <a:schemeClr val="dk1"/>
                </a:solidFill>
                <a:latin typeface="Arial"/>
                <a:ea typeface="Arial"/>
                <a:cs typeface="Arial"/>
                <a:sym typeface="Arial"/>
              </a:rPr>
              <a:t>e</a:t>
            </a:r>
            <a:r>
              <a:rPr b="1" i="0" lang="fr" sz="1600" u="none" cap="none" strike="noStrike">
                <a:solidFill>
                  <a:schemeClr val="dk1"/>
                </a:solidFill>
                <a:latin typeface="Arial"/>
                <a:ea typeface="Arial"/>
                <a:cs typeface="Arial"/>
                <a:sym typeface="Arial"/>
              </a:rPr>
              <a:t> S. : UN TERRITOIRE DE BOIS ET DE LANDES</a:t>
            </a:r>
            <a:endParaRPr b="1" i="0" sz="1400" u="none" cap="none" strike="noStrike">
              <a:solidFill>
                <a:srgbClr val="000000"/>
              </a:solidFill>
              <a:latin typeface="Arial"/>
              <a:ea typeface="Arial"/>
              <a:cs typeface="Arial"/>
              <a:sym typeface="Arial"/>
            </a:endParaRPr>
          </a:p>
        </p:txBody>
      </p:sp>
      <p:pic>
        <p:nvPicPr>
          <p:cNvPr id="228" name="Google Shape;228;p10"/>
          <p:cNvPicPr preferRelativeResize="0"/>
          <p:nvPr/>
        </p:nvPicPr>
        <p:blipFill rotWithShape="1">
          <a:blip r:embed="rId3">
            <a:alphaModFix/>
          </a:blip>
          <a:srcRect b="0" l="0" r="0" t="0"/>
          <a:stretch/>
        </p:blipFill>
        <p:spPr>
          <a:xfrm>
            <a:off x="152400" y="400200"/>
            <a:ext cx="6307025" cy="4462370"/>
          </a:xfrm>
          <a:prstGeom prst="rect">
            <a:avLst/>
          </a:prstGeom>
          <a:noFill/>
          <a:ln cap="flat" cmpd="sng" w="9525">
            <a:solidFill>
              <a:schemeClr val="dk1"/>
            </a:solidFill>
            <a:prstDash val="solid"/>
            <a:round/>
            <a:headEnd len="sm" w="sm" type="none"/>
            <a:tailEnd len="sm" w="sm" type="none"/>
          </a:ln>
        </p:spPr>
      </p:pic>
      <p:sp>
        <p:nvSpPr>
          <p:cNvPr id="229" name="Google Shape;229;p10"/>
          <p:cNvSpPr txBox="1"/>
          <p:nvPr/>
        </p:nvSpPr>
        <p:spPr>
          <a:xfrm>
            <a:off x="152475" y="4862200"/>
            <a:ext cx="6306900" cy="28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000"/>
              <a:buFont typeface="Arial"/>
              <a:buNone/>
            </a:pPr>
            <a:r>
              <a:rPr b="1" lang="fr" sz="1000">
                <a:solidFill>
                  <a:schemeClr val="dk1"/>
                </a:solidFill>
              </a:rPr>
              <a:t>Le réseau viaire de Martignas au regard de celui de Bordeaux : un lieu central secondaire</a:t>
            </a:r>
            <a:endParaRPr b="1" i="0" sz="1000" u="none" cap="none" strike="noStrike">
              <a:solidFill>
                <a:srgbClr val="000000"/>
              </a:solidFill>
              <a:latin typeface="Arial"/>
              <a:ea typeface="Arial"/>
              <a:cs typeface="Arial"/>
              <a:sym typeface="Arial"/>
            </a:endParaRPr>
          </a:p>
        </p:txBody>
      </p:sp>
      <p:sp>
        <p:nvSpPr>
          <p:cNvPr id="230" name="Google Shape;230;p10"/>
          <p:cNvSpPr txBox="1"/>
          <p:nvPr/>
        </p:nvSpPr>
        <p:spPr>
          <a:xfrm>
            <a:off x="6541800" y="400200"/>
            <a:ext cx="2479800" cy="3324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rPr lang="fr" sz="1200">
                <a:solidFill>
                  <a:schemeClr val="dk1"/>
                </a:solidFill>
              </a:rPr>
              <a:t>&gt; L’élargissement de la focale permet de comparer le réseau viaire polarisé par le bourg de Martignas (en rouge) avec celui convergeant vers Bordeaux (en violet) ; </a:t>
            </a:r>
            <a:endParaRPr sz="1200">
              <a:solidFill>
                <a:schemeClr val="dk1"/>
              </a:solidFill>
            </a:endParaRPr>
          </a:p>
          <a:p>
            <a:pPr indent="0" lvl="0" marL="0" rtl="0" algn="just">
              <a:spcBef>
                <a:spcPts val="0"/>
              </a:spcBef>
              <a:spcAft>
                <a:spcPts val="0"/>
              </a:spcAft>
              <a:buClr>
                <a:schemeClr val="dk1"/>
              </a:buClr>
              <a:buSzPts val="1100"/>
              <a:buFont typeface="Arial"/>
              <a:buNone/>
            </a:pPr>
            <a:r>
              <a:t/>
            </a:r>
            <a:endParaRPr sz="1200">
              <a:solidFill>
                <a:schemeClr val="dk1"/>
              </a:solidFill>
            </a:endParaRPr>
          </a:p>
          <a:p>
            <a:pPr indent="0" lvl="0" marL="0" rtl="0" algn="just">
              <a:spcBef>
                <a:spcPts val="0"/>
              </a:spcBef>
              <a:spcAft>
                <a:spcPts val="0"/>
              </a:spcAft>
              <a:buClr>
                <a:schemeClr val="dk1"/>
              </a:buClr>
              <a:buSzPts val="1100"/>
              <a:buFont typeface="Arial"/>
              <a:buNone/>
            </a:pPr>
            <a:r>
              <a:rPr lang="fr" sz="1200">
                <a:solidFill>
                  <a:schemeClr val="dk1"/>
                </a:solidFill>
              </a:rPr>
              <a:t>&gt; L’éloignement relatif du bourg de Martignas par rapport à Bordeaux (15 kilomètres à vol d’oiseau) lui permet de polariser le réseau viaire local ;</a:t>
            </a:r>
            <a:endParaRPr sz="1200">
              <a:solidFill>
                <a:schemeClr val="dk1"/>
              </a:solidFill>
            </a:endParaRPr>
          </a:p>
          <a:p>
            <a:pPr indent="0" lvl="0" marL="0" rtl="0" algn="just">
              <a:spcBef>
                <a:spcPts val="0"/>
              </a:spcBef>
              <a:spcAft>
                <a:spcPts val="0"/>
              </a:spcAft>
              <a:buClr>
                <a:schemeClr val="dk1"/>
              </a:buClr>
              <a:buSzPts val="1100"/>
              <a:buFont typeface="Arial"/>
              <a:buNone/>
            </a:pPr>
            <a:r>
              <a:t/>
            </a:r>
            <a:endParaRPr sz="1200">
              <a:solidFill>
                <a:schemeClr val="dk1"/>
              </a:solidFill>
            </a:endParaRPr>
          </a:p>
          <a:p>
            <a:pPr indent="0" lvl="0" marL="0" rtl="0" algn="just">
              <a:spcBef>
                <a:spcPts val="0"/>
              </a:spcBef>
              <a:spcAft>
                <a:spcPts val="0"/>
              </a:spcAft>
              <a:buClr>
                <a:schemeClr val="dk1"/>
              </a:buClr>
              <a:buSzPts val="1100"/>
              <a:buFont typeface="Arial"/>
              <a:buNone/>
            </a:pPr>
            <a:r>
              <a:rPr lang="fr" sz="1200">
                <a:solidFill>
                  <a:schemeClr val="dk1"/>
                </a:solidFill>
              </a:rPr>
              <a:t>&gt; A l’échelle de cette fenêtre d’observation, Martignas apparaît ainsi comme un lieu central secondaire.</a:t>
            </a:r>
            <a:endParaRPr sz="1200">
              <a:solidFill>
                <a:schemeClr val="dk1"/>
              </a:solidFill>
            </a:endParaRPr>
          </a:p>
        </p:txBody>
      </p:sp>
      <p:pic>
        <p:nvPicPr>
          <p:cNvPr id="231" name="Google Shape;231;p10"/>
          <p:cNvPicPr preferRelativeResize="0"/>
          <p:nvPr/>
        </p:nvPicPr>
        <p:blipFill rotWithShape="1">
          <a:blip r:embed="rId4">
            <a:alphaModFix/>
          </a:blip>
          <a:srcRect b="0" l="0" r="0" t="0"/>
          <a:stretch/>
        </p:blipFill>
        <p:spPr>
          <a:xfrm>
            <a:off x="191546" y="685435"/>
            <a:ext cx="208124" cy="425300"/>
          </a:xfrm>
          <a:prstGeom prst="rect">
            <a:avLst/>
          </a:prstGeom>
          <a:noFill/>
          <a:ln>
            <a:noFill/>
          </a:ln>
        </p:spPr>
      </p:pic>
      <p:sp>
        <p:nvSpPr>
          <p:cNvPr id="232" name="Google Shape;232;p10"/>
          <p:cNvSpPr txBox="1"/>
          <p:nvPr/>
        </p:nvSpPr>
        <p:spPr>
          <a:xfrm>
            <a:off x="152400" y="400200"/>
            <a:ext cx="286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rgbClr val="000000"/>
                </a:solidFill>
                <a:latin typeface="Arial"/>
                <a:ea typeface="Arial"/>
                <a:cs typeface="Arial"/>
                <a:sym typeface="Arial"/>
              </a:rPr>
              <a:t>N</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11"/>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II- UNE AURÉOLE AGRICOLE SUR LA LANDE : ORIGINE ET MORPHOLOGIE</a:t>
            </a:r>
            <a:endParaRPr b="1" i="0" sz="1400" u="none" cap="none" strike="noStrike">
              <a:solidFill>
                <a:srgbClr val="000000"/>
              </a:solidFill>
              <a:latin typeface="Arial"/>
              <a:ea typeface="Arial"/>
              <a:cs typeface="Arial"/>
              <a:sym typeface="Arial"/>
            </a:endParaRPr>
          </a:p>
        </p:txBody>
      </p:sp>
      <p:pic>
        <p:nvPicPr>
          <p:cNvPr id="238" name="Google Shape;238;p11"/>
          <p:cNvPicPr preferRelativeResize="0"/>
          <p:nvPr/>
        </p:nvPicPr>
        <p:blipFill rotWithShape="1">
          <a:blip r:embed="rId3">
            <a:alphaModFix/>
          </a:blip>
          <a:srcRect b="0" l="0" r="0" t="0"/>
          <a:stretch/>
        </p:blipFill>
        <p:spPr>
          <a:xfrm>
            <a:off x="152400" y="400200"/>
            <a:ext cx="6309388" cy="4461999"/>
          </a:xfrm>
          <a:prstGeom prst="rect">
            <a:avLst/>
          </a:prstGeom>
          <a:noFill/>
          <a:ln cap="flat" cmpd="sng" w="9525">
            <a:solidFill>
              <a:schemeClr val="dk1"/>
            </a:solidFill>
            <a:prstDash val="solid"/>
            <a:round/>
            <a:headEnd len="sm" w="sm" type="none"/>
            <a:tailEnd len="sm" w="sm" type="none"/>
          </a:ln>
        </p:spPr>
      </p:pic>
      <p:pic>
        <p:nvPicPr>
          <p:cNvPr id="239" name="Google Shape;239;p11"/>
          <p:cNvPicPr preferRelativeResize="0"/>
          <p:nvPr/>
        </p:nvPicPr>
        <p:blipFill rotWithShape="1">
          <a:blip r:embed="rId4">
            <a:alphaModFix/>
          </a:blip>
          <a:srcRect b="0" l="0" r="0" t="0"/>
          <a:stretch/>
        </p:blipFill>
        <p:spPr>
          <a:xfrm>
            <a:off x="200310" y="685435"/>
            <a:ext cx="208234" cy="425301"/>
          </a:xfrm>
          <a:prstGeom prst="rect">
            <a:avLst/>
          </a:prstGeom>
          <a:noFill/>
          <a:ln>
            <a:noFill/>
          </a:ln>
        </p:spPr>
      </p:pic>
      <p:sp>
        <p:nvSpPr>
          <p:cNvPr id="240" name="Google Shape;240;p11"/>
          <p:cNvSpPr/>
          <p:nvPr/>
        </p:nvSpPr>
        <p:spPr>
          <a:xfrm>
            <a:off x="209113" y="501800"/>
            <a:ext cx="210900" cy="187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11"/>
          <p:cNvSpPr txBox="1"/>
          <p:nvPr/>
        </p:nvSpPr>
        <p:spPr>
          <a:xfrm>
            <a:off x="161142" y="400200"/>
            <a:ext cx="286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rgbClr val="000000"/>
                </a:solidFill>
                <a:highlight>
                  <a:schemeClr val="lt1"/>
                </a:highlight>
                <a:latin typeface="Arial"/>
                <a:ea typeface="Arial"/>
                <a:cs typeface="Arial"/>
                <a:sym typeface="Arial"/>
              </a:rPr>
              <a:t>N</a:t>
            </a:r>
            <a:endParaRPr b="0" i="0" sz="1200" u="none" cap="none" strike="noStrike">
              <a:solidFill>
                <a:srgbClr val="000000"/>
              </a:solidFill>
              <a:highlight>
                <a:schemeClr val="lt1"/>
              </a:highlight>
              <a:latin typeface="Arial"/>
              <a:ea typeface="Arial"/>
              <a:cs typeface="Arial"/>
              <a:sym typeface="Arial"/>
            </a:endParaRPr>
          </a:p>
        </p:txBody>
      </p:sp>
      <p:pic>
        <p:nvPicPr>
          <p:cNvPr id="242" name="Google Shape;242;p11"/>
          <p:cNvPicPr preferRelativeResize="0"/>
          <p:nvPr/>
        </p:nvPicPr>
        <p:blipFill rotWithShape="1">
          <a:blip r:embed="rId5">
            <a:alphaModFix/>
          </a:blip>
          <a:srcRect b="0" l="0" r="0" t="0"/>
          <a:stretch/>
        </p:blipFill>
        <p:spPr>
          <a:xfrm>
            <a:off x="6541795" y="2833232"/>
            <a:ext cx="1261405" cy="2028966"/>
          </a:xfrm>
          <a:prstGeom prst="rect">
            <a:avLst/>
          </a:prstGeom>
          <a:noFill/>
          <a:ln cap="flat" cmpd="sng" w="9525">
            <a:solidFill>
              <a:schemeClr val="dk1"/>
            </a:solidFill>
            <a:prstDash val="solid"/>
            <a:round/>
            <a:headEnd len="sm" w="sm" type="none"/>
            <a:tailEnd len="sm" w="sm" type="none"/>
          </a:ln>
        </p:spPr>
      </p:pic>
      <p:sp>
        <p:nvSpPr>
          <p:cNvPr id="243" name="Google Shape;243;p11"/>
          <p:cNvSpPr/>
          <p:nvPr/>
        </p:nvSpPr>
        <p:spPr>
          <a:xfrm>
            <a:off x="1095134" y="637242"/>
            <a:ext cx="4093800" cy="4021500"/>
          </a:xfrm>
          <a:prstGeom prst="ellipse">
            <a:avLst/>
          </a:prstGeom>
          <a:noFill/>
          <a:ln cap="flat" cmpd="sng" w="19050">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11"/>
          <p:cNvSpPr txBox="1"/>
          <p:nvPr/>
        </p:nvSpPr>
        <p:spPr>
          <a:xfrm>
            <a:off x="6541800" y="400200"/>
            <a:ext cx="2479800" cy="1790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rPr lang="fr" sz="1200">
                <a:solidFill>
                  <a:schemeClr val="dk1"/>
                </a:solidFill>
              </a:rPr>
              <a:t>&gt; </a:t>
            </a:r>
            <a:r>
              <a:rPr lang="fr" sz="1200">
                <a:solidFill>
                  <a:schemeClr val="dk1"/>
                </a:solidFill>
              </a:rPr>
              <a:t>Au milieu de la lande apparaît une enclave agricole, constituée de terres agricoles et de bois mélangés, en bordure de laquelle se trouve le bourg de Martignas ;</a:t>
            </a:r>
            <a:endParaRPr sz="1200">
              <a:solidFill>
                <a:schemeClr val="dk1"/>
              </a:solidFill>
            </a:endParaRPr>
          </a:p>
          <a:p>
            <a:pPr indent="0" lvl="0" marL="0" rtl="0" algn="just">
              <a:spcBef>
                <a:spcPts val="1000"/>
              </a:spcBef>
              <a:spcAft>
                <a:spcPts val="0"/>
              </a:spcAft>
              <a:buClr>
                <a:schemeClr val="dk1"/>
              </a:buClr>
              <a:buSzPts val="1100"/>
              <a:buFont typeface="Arial"/>
              <a:buNone/>
            </a:pPr>
            <a:r>
              <a:rPr lang="fr" sz="1200">
                <a:solidFill>
                  <a:schemeClr val="dk1"/>
                </a:solidFill>
              </a:rPr>
              <a:t>&gt; Cette enclave peut être interprétée comme la relique d’un ancien bois défriché.</a:t>
            </a:r>
            <a:endParaRPr sz="1200">
              <a:solidFill>
                <a:schemeClr val="dk1"/>
              </a:solidFill>
            </a:endParaRPr>
          </a:p>
        </p:txBody>
      </p:sp>
      <p:sp>
        <p:nvSpPr>
          <p:cNvPr id="245" name="Google Shape;245;p11"/>
          <p:cNvSpPr txBox="1"/>
          <p:nvPr/>
        </p:nvSpPr>
        <p:spPr>
          <a:xfrm>
            <a:off x="152475" y="4862200"/>
            <a:ext cx="6306900" cy="28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000"/>
              <a:buFont typeface="Arial"/>
              <a:buNone/>
            </a:pPr>
            <a:r>
              <a:rPr b="1" lang="fr" sz="1000">
                <a:solidFill>
                  <a:schemeClr val="dk1"/>
                </a:solidFill>
              </a:rPr>
              <a:t>L’auréole agricole et le bourg de Martignas, d’après les plans et états de section du cadastre de 1844</a:t>
            </a:r>
            <a:endParaRPr b="1" i="0" sz="10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12"/>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II- UNE AURÉOLE AGRICOLE SUR LA LANDE : ORIGINE ET MORPHOLOGIE</a:t>
            </a:r>
            <a:endParaRPr b="1" i="0" sz="1400" u="none" cap="none" strike="noStrike">
              <a:solidFill>
                <a:srgbClr val="000000"/>
              </a:solidFill>
              <a:latin typeface="Arial"/>
              <a:ea typeface="Arial"/>
              <a:cs typeface="Arial"/>
              <a:sym typeface="Arial"/>
            </a:endParaRPr>
          </a:p>
        </p:txBody>
      </p:sp>
      <p:pic>
        <p:nvPicPr>
          <p:cNvPr id="251" name="Google Shape;251;p12"/>
          <p:cNvPicPr preferRelativeResize="0"/>
          <p:nvPr/>
        </p:nvPicPr>
        <p:blipFill rotWithShape="1">
          <a:blip r:embed="rId3">
            <a:alphaModFix/>
          </a:blip>
          <a:srcRect b="0" l="0" r="0" t="0"/>
          <a:stretch/>
        </p:blipFill>
        <p:spPr>
          <a:xfrm>
            <a:off x="152400" y="400200"/>
            <a:ext cx="6310913" cy="4461999"/>
          </a:xfrm>
          <a:prstGeom prst="rect">
            <a:avLst/>
          </a:prstGeom>
          <a:noFill/>
          <a:ln cap="flat" cmpd="sng" w="9525">
            <a:solidFill>
              <a:schemeClr val="dk1"/>
            </a:solidFill>
            <a:prstDash val="solid"/>
            <a:round/>
            <a:headEnd len="sm" w="sm" type="none"/>
            <a:tailEnd len="sm" w="sm" type="none"/>
          </a:ln>
        </p:spPr>
      </p:pic>
      <p:sp>
        <p:nvSpPr>
          <p:cNvPr id="252" name="Google Shape;252;p12"/>
          <p:cNvSpPr txBox="1"/>
          <p:nvPr/>
        </p:nvSpPr>
        <p:spPr>
          <a:xfrm>
            <a:off x="1655048" y="962112"/>
            <a:ext cx="8850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fr" sz="1000" u="none" cap="none" strike="noStrike">
                <a:solidFill>
                  <a:srgbClr val="000000"/>
                </a:solidFill>
                <a:latin typeface="Arial"/>
                <a:ea typeface="Arial"/>
                <a:cs typeface="Arial"/>
                <a:sym typeface="Arial"/>
              </a:rPr>
              <a:t>Les Treytins</a:t>
            </a:r>
            <a:endParaRPr b="0" i="0" sz="1000" u="none" cap="none" strike="noStrike">
              <a:solidFill>
                <a:srgbClr val="000000"/>
              </a:solidFill>
              <a:latin typeface="Arial"/>
              <a:ea typeface="Arial"/>
              <a:cs typeface="Arial"/>
              <a:sym typeface="Arial"/>
            </a:endParaRPr>
          </a:p>
        </p:txBody>
      </p:sp>
      <p:sp>
        <p:nvSpPr>
          <p:cNvPr id="253" name="Google Shape;253;p12"/>
          <p:cNvSpPr txBox="1"/>
          <p:nvPr/>
        </p:nvSpPr>
        <p:spPr>
          <a:xfrm>
            <a:off x="1368975" y="2517500"/>
            <a:ext cx="9480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fr" sz="1000" u="none" cap="none" strike="noStrike">
                <a:solidFill>
                  <a:srgbClr val="000000"/>
                </a:solidFill>
                <a:latin typeface="Arial"/>
                <a:ea typeface="Arial"/>
                <a:cs typeface="Arial"/>
                <a:sym typeface="Arial"/>
              </a:rPr>
              <a:t>Aux Treytins</a:t>
            </a:r>
            <a:endParaRPr b="0" i="0" sz="1000" u="none" cap="none" strike="noStrike">
              <a:solidFill>
                <a:srgbClr val="000000"/>
              </a:solidFill>
              <a:latin typeface="Arial"/>
              <a:ea typeface="Arial"/>
              <a:cs typeface="Arial"/>
              <a:sym typeface="Arial"/>
            </a:endParaRPr>
          </a:p>
        </p:txBody>
      </p:sp>
      <p:sp>
        <p:nvSpPr>
          <p:cNvPr id="254" name="Google Shape;254;p12"/>
          <p:cNvSpPr txBox="1"/>
          <p:nvPr/>
        </p:nvSpPr>
        <p:spPr>
          <a:xfrm>
            <a:off x="1468844" y="3505290"/>
            <a:ext cx="768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fr" sz="1000" u="none" cap="none" strike="noStrike">
                <a:solidFill>
                  <a:srgbClr val="000000"/>
                </a:solidFill>
                <a:latin typeface="Arial"/>
                <a:ea typeface="Arial"/>
                <a:cs typeface="Arial"/>
                <a:sym typeface="Arial"/>
              </a:rPr>
              <a:t>A l’Artigue</a:t>
            </a:r>
            <a:endParaRPr b="0" i="0" sz="1000" u="none" cap="none" strike="noStrike">
              <a:solidFill>
                <a:srgbClr val="000000"/>
              </a:solidFill>
              <a:latin typeface="Arial"/>
              <a:ea typeface="Arial"/>
              <a:cs typeface="Arial"/>
              <a:sym typeface="Arial"/>
            </a:endParaRPr>
          </a:p>
        </p:txBody>
      </p:sp>
      <p:cxnSp>
        <p:nvCxnSpPr>
          <p:cNvPr id="255" name="Google Shape;255;p12"/>
          <p:cNvCxnSpPr>
            <a:stCxn id="256" idx="2"/>
          </p:cNvCxnSpPr>
          <p:nvPr/>
        </p:nvCxnSpPr>
        <p:spPr>
          <a:xfrm flipH="1">
            <a:off x="3623110" y="1185509"/>
            <a:ext cx="700500" cy="933300"/>
          </a:xfrm>
          <a:prstGeom prst="straightConnector1">
            <a:avLst/>
          </a:prstGeom>
          <a:noFill/>
          <a:ln cap="flat" cmpd="sng" w="9525">
            <a:solidFill>
              <a:schemeClr val="dk1"/>
            </a:solidFill>
            <a:prstDash val="solid"/>
            <a:round/>
            <a:headEnd len="sm" w="sm" type="none"/>
            <a:tailEnd len="med" w="med" type="stealth"/>
          </a:ln>
        </p:spPr>
      </p:cxnSp>
      <p:sp>
        <p:nvSpPr>
          <p:cNvPr id="256" name="Google Shape;256;p12"/>
          <p:cNvSpPr txBox="1"/>
          <p:nvPr/>
        </p:nvSpPr>
        <p:spPr>
          <a:xfrm>
            <a:off x="3786910" y="846809"/>
            <a:ext cx="1073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fr" sz="1000" u="none" cap="none" strike="noStrike">
                <a:solidFill>
                  <a:srgbClr val="000000"/>
                </a:solidFill>
                <a:latin typeface="Arial"/>
                <a:ea typeface="Arial"/>
                <a:cs typeface="Arial"/>
                <a:sym typeface="Arial"/>
              </a:rPr>
              <a:t>Les Artigasses</a:t>
            </a:r>
            <a:endParaRPr b="0" i="0" sz="1000" u="none" cap="none" strike="noStrike">
              <a:solidFill>
                <a:srgbClr val="000000"/>
              </a:solidFill>
              <a:latin typeface="Arial"/>
              <a:ea typeface="Arial"/>
              <a:cs typeface="Arial"/>
              <a:sym typeface="Arial"/>
            </a:endParaRPr>
          </a:p>
        </p:txBody>
      </p:sp>
      <p:pic>
        <p:nvPicPr>
          <p:cNvPr id="257" name="Google Shape;257;p12"/>
          <p:cNvPicPr preferRelativeResize="0"/>
          <p:nvPr/>
        </p:nvPicPr>
        <p:blipFill rotWithShape="1">
          <a:blip r:embed="rId4">
            <a:alphaModFix/>
          </a:blip>
          <a:srcRect b="0" l="0" r="0" t="0"/>
          <a:stretch/>
        </p:blipFill>
        <p:spPr>
          <a:xfrm>
            <a:off x="6541803" y="3581510"/>
            <a:ext cx="1261102" cy="1271741"/>
          </a:xfrm>
          <a:prstGeom prst="rect">
            <a:avLst/>
          </a:prstGeom>
          <a:noFill/>
          <a:ln cap="flat" cmpd="sng" w="9525">
            <a:solidFill>
              <a:schemeClr val="dk1"/>
            </a:solidFill>
            <a:prstDash val="solid"/>
            <a:round/>
            <a:headEnd len="sm" w="sm" type="none"/>
            <a:tailEnd len="sm" w="sm" type="none"/>
          </a:ln>
        </p:spPr>
      </p:pic>
      <p:pic>
        <p:nvPicPr>
          <p:cNvPr id="258" name="Google Shape;258;p12"/>
          <p:cNvPicPr preferRelativeResize="0"/>
          <p:nvPr/>
        </p:nvPicPr>
        <p:blipFill rotWithShape="1">
          <a:blip r:embed="rId5">
            <a:alphaModFix/>
          </a:blip>
          <a:srcRect b="0" l="0" r="0" t="0"/>
          <a:stretch/>
        </p:blipFill>
        <p:spPr>
          <a:xfrm>
            <a:off x="200247" y="685435"/>
            <a:ext cx="207964" cy="425300"/>
          </a:xfrm>
          <a:prstGeom prst="rect">
            <a:avLst/>
          </a:prstGeom>
          <a:noFill/>
          <a:ln>
            <a:noFill/>
          </a:ln>
        </p:spPr>
      </p:pic>
      <p:sp>
        <p:nvSpPr>
          <p:cNvPr id="259" name="Google Shape;259;p12"/>
          <p:cNvSpPr/>
          <p:nvPr/>
        </p:nvSpPr>
        <p:spPr>
          <a:xfrm>
            <a:off x="183263" y="501800"/>
            <a:ext cx="210900" cy="187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12"/>
          <p:cNvSpPr txBox="1"/>
          <p:nvPr/>
        </p:nvSpPr>
        <p:spPr>
          <a:xfrm>
            <a:off x="161131" y="400200"/>
            <a:ext cx="2862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rgbClr val="000000"/>
                </a:solidFill>
                <a:highlight>
                  <a:schemeClr val="lt1"/>
                </a:highlight>
                <a:latin typeface="Arial"/>
                <a:ea typeface="Arial"/>
                <a:cs typeface="Arial"/>
                <a:sym typeface="Arial"/>
              </a:rPr>
              <a:t>N</a:t>
            </a:r>
            <a:endParaRPr b="0" i="0" sz="1200" u="none" cap="none" strike="noStrike">
              <a:solidFill>
                <a:srgbClr val="000000"/>
              </a:solidFill>
              <a:highlight>
                <a:schemeClr val="lt1"/>
              </a:highlight>
              <a:latin typeface="Arial"/>
              <a:ea typeface="Arial"/>
              <a:cs typeface="Arial"/>
              <a:sym typeface="Arial"/>
            </a:endParaRPr>
          </a:p>
        </p:txBody>
      </p:sp>
      <p:sp>
        <p:nvSpPr>
          <p:cNvPr id="261" name="Google Shape;261;p12"/>
          <p:cNvSpPr/>
          <p:nvPr/>
        </p:nvSpPr>
        <p:spPr>
          <a:xfrm>
            <a:off x="1093910" y="637242"/>
            <a:ext cx="4088400" cy="4021500"/>
          </a:xfrm>
          <a:prstGeom prst="ellipse">
            <a:avLst/>
          </a:prstGeom>
          <a:noFill/>
          <a:ln cap="flat" cmpd="sng" w="9525">
            <a:solidFill>
              <a:schemeClr val="dk1"/>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12"/>
          <p:cNvSpPr txBox="1"/>
          <p:nvPr/>
        </p:nvSpPr>
        <p:spPr>
          <a:xfrm>
            <a:off x="152475" y="4862200"/>
            <a:ext cx="6306900" cy="28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000"/>
              <a:buFont typeface="Arial"/>
              <a:buNone/>
            </a:pPr>
            <a:r>
              <a:rPr b="1" lang="fr" sz="1000">
                <a:solidFill>
                  <a:schemeClr val="dk1"/>
                </a:solidFill>
              </a:rPr>
              <a:t>L’auréole agricole et le bourg de Martignas, d’après les plans et états de section du cadastre de 1844</a:t>
            </a:r>
            <a:endParaRPr b="1" i="0" sz="1000" u="none" cap="none" strike="noStrike">
              <a:solidFill>
                <a:srgbClr val="000000"/>
              </a:solidFill>
              <a:latin typeface="Arial"/>
              <a:ea typeface="Arial"/>
              <a:cs typeface="Arial"/>
              <a:sym typeface="Arial"/>
            </a:endParaRPr>
          </a:p>
        </p:txBody>
      </p:sp>
      <p:sp>
        <p:nvSpPr>
          <p:cNvPr id="263" name="Google Shape;263;p12"/>
          <p:cNvSpPr txBox="1"/>
          <p:nvPr/>
        </p:nvSpPr>
        <p:spPr>
          <a:xfrm>
            <a:off x="6541800" y="400200"/>
            <a:ext cx="2479800" cy="2529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rPr lang="fr" sz="1200">
                <a:solidFill>
                  <a:schemeClr val="dk1"/>
                </a:solidFill>
              </a:rPr>
              <a:t>&gt; </a:t>
            </a:r>
            <a:r>
              <a:rPr lang="fr" sz="1200">
                <a:solidFill>
                  <a:schemeClr val="dk1"/>
                </a:solidFill>
              </a:rPr>
              <a:t>Outre les parcelles de terres labourables qui jouxtent les bois, plusieurs toponymes désignent des lieux qui, au moment où ils ont été ainsi appelés, venaient d’être défrichés ;</a:t>
            </a:r>
            <a:endParaRPr sz="1200">
              <a:solidFill>
                <a:schemeClr val="dk1"/>
              </a:solidFill>
            </a:endParaRPr>
          </a:p>
          <a:p>
            <a:pPr indent="0" lvl="0" marL="0" rtl="0" algn="just">
              <a:spcBef>
                <a:spcPts val="1000"/>
              </a:spcBef>
              <a:spcAft>
                <a:spcPts val="0"/>
              </a:spcAft>
              <a:buClr>
                <a:schemeClr val="dk1"/>
              </a:buClr>
              <a:buSzPts val="1100"/>
              <a:buFont typeface="Arial"/>
              <a:buNone/>
            </a:pPr>
            <a:r>
              <a:rPr lang="fr" sz="1200">
                <a:solidFill>
                  <a:schemeClr val="dk1"/>
                </a:solidFill>
              </a:rPr>
              <a:t>&gt; </a:t>
            </a:r>
            <a:r>
              <a:rPr lang="fr" sz="1200">
                <a:solidFill>
                  <a:schemeClr val="dk1"/>
                </a:solidFill>
              </a:rPr>
              <a:t>On relève également la présence de nombreuses limites boisées, en particulier au Nord-Ouest, qui forment des lisières épaisses autour de certaines parcelles de terres.</a:t>
            </a:r>
            <a:endParaRPr sz="12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13"/>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II- UNE AURÉOLE AGRICOLE SUR LA LANDE : ORIGINE ET MORPHOLOGIE</a:t>
            </a:r>
            <a:endParaRPr b="1" i="0" sz="1400" u="none" cap="none" strike="noStrike">
              <a:solidFill>
                <a:srgbClr val="000000"/>
              </a:solidFill>
              <a:latin typeface="Arial"/>
              <a:ea typeface="Arial"/>
              <a:cs typeface="Arial"/>
              <a:sym typeface="Arial"/>
            </a:endParaRPr>
          </a:p>
        </p:txBody>
      </p:sp>
      <p:pic>
        <p:nvPicPr>
          <p:cNvPr id="269" name="Google Shape;269;p13"/>
          <p:cNvPicPr preferRelativeResize="0"/>
          <p:nvPr/>
        </p:nvPicPr>
        <p:blipFill rotWithShape="1">
          <a:blip r:embed="rId3">
            <a:alphaModFix/>
          </a:blip>
          <a:srcRect b="0" l="0" r="0" t="0"/>
          <a:stretch/>
        </p:blipFill>
        <p:spPr>
          <a:xfrm>
            <a:off x="152400" y="400200"/>
            <a:ext cx="6307025" cy="4461999"/>
          </a:xfrm>
          <a:prstGeom prst="rect">
            <a:avLst/>
          </a:prstGeom>
          <a:noFill/>
          <a:ln cap="flat" cmpd="sng" w="9525">
            <a:solidFill>
              <a:schemeClr val="dk1"/>
            </a:solidFill>
            <a:prstDash val="solid"/>
            <a:round/>
            <a:headEnd len="sm" w="sm" type="none"/>
            <a:tailEnd len="sm" w="sm" type="none"/>
          </a:ln>
        </p:spPr>
      </p:pic>
      <p:pic>
        <p:nvPicPr>
          <p:cNvPr id="270" name="Google Shape;270;p13"/>
          <p:cNvPicPr preferRelativeResize="0"/>
          <p:nvPr/>
        </p:nvPicPr>
        <p:blipFill rotWithShape="1">
          <a:blip r:embed="rId4">
            <a:alphaModFix/>
          </a:blip>
          <a:srcRect b="0" l="0" r="0" t="0"/>
          <a:stretch/>
        </p:blipFill>
        <p:spPr>
          <a:xfrm>
            <a:off x="200248" y="685632"/>
            <a:ext cx="207966" cy="425593"/>
          </a:xfrm>
          <a:prstGeom prst="rect">
            <a:avLst/>
          </a:prstGeom>
          <a:noFill/>
          <a:ln>
            <a:noFill/>
          </a:ln>
        </p:spPr>
      </p:pic>
      <p:sp>
        <p:nvSpPr>
          <p:cNvPr id="271" name="Google Shape;271;p13"/>
          <p:cNvSpPr/>
          <p:nvPr/>
        </p:nvSpPr>
        <p:spPr>
          <a:xfrm>
            <a:off x="200149" y="500502"/>
            <a:ext cx="208200" cy="185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13"/>
          <p:cNvSpPr txBox="1"/>
          <p:nvPr/>
        </p:nvSpPr>
        <p:spPr>
          <a:xfrm>
            <a:off x="161131" y="400200"/>
            <a:ext cx="2862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rgbClr val="000000"/>
                </a:solidFill>
                <a:latin typeface="Arial"/>
                <a:ea typeface="Arial"/>
                <a:cs typeface="Arial"/>
                <a:sym typeface="Arial"/>
              </a:rPr>
              <a:t>N</a:t>
            </a:r>
            <a:endParaRPr b="0" i="0" sz="1200" u="none" cap="none" strike="noStrike">
              <a:solidFill>
                <a:srgbClr val="000000"/>
              </a:solidFill>
              <a:latin typeface="Arial"/>
              <a:ea typeface="Arial"/>
              <a:cs typeface="Arial"/>
              <a:sym typeface="Arial"/>
            </a:endParaRPr>
          </a:p>
        </p:txBody>
      </p:sp>
      <p:sp>
        <p:nvSpPr>
          <p:cNvPr id="273" name="Google Shape;273;p13"/>
          <p:cNvSpPr txBox="1"/>
          <p:nvPr/>
        </p:nvSpPr>
        <p:spPr>
          <a:xfrm>
            <a:off x="152475" y="4862200"/>
            <a:ext cx="6306900" cy="28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000"/>
              <a:buFont typeface="Arial"/>
              <a:buNone/>
            </a:pPr>
            <a:r>
              <a:rPr b="1" lang="fr" sz="1000">
                <a:solidFill>
                  <a:schemeClr val="dk1"/>
                </a:solidFill>
              </a:rPr>
              <a:t>Analyse morphologique du parcellaire du bois défriché, d’après le plan du cadastre de 1844</a:t>
            </a:r>
            <a:endParaRPr b="1" i="0" sz="1000" u="none" cap="none" strike="noStrike">
              <a:solidFill>
                <a:srgbClr val="000000"/>
              </a:solidFill>
              <a:latin typeface="Arial"/>
              <a:ea typeface="Arial"/>
              <a:cs typeface="Arial"/>
              <a:sym typeface="Arial"/>
            </a:endParaRPr>
          </a:p>
        </p:txBody>
      </p:sp>
      <p:sp>
        <p:nvSpPr>
          <p:cNvPr id="274" name="Google Shape;274;p13"/>
          <p:cNvSpPr txBox="1"/>
          <p:nvPr/>
        </p:nvSpPr>
        <p:spPr>
          <a:xfrm>
            <a:off x="6541800" y="400200"/>
            <a:ext cx="2479800" cy="45765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rPr lang="fr" sz="1200">
                <a:solidFill>
                  <a:schemeClr val="dk1"/>
                </a:solidFill>
              </a:rPr>
              <a:t>&gt; </a:t>
            </a:r>
            <a:r>
              <a:rPr lang="fr" sz="1200">
                <a:solidFill>
                  <a:schemeClr val="dk1"/>
                </a:solidFill>
              </a:rPr>
              <a:t>L’analyse des formes permet d’identifier plusieurs trames et de comprendre les étapes de ce défrichement. On distingue :</a:t>
            </a:r>
            <a:endParaRPr sz="1200">
              <a:solidFill>
                <a:schemeClr val="dk1"/>
              </a:solidFill>
            </a:endParaRPr>
          </a:p>
          <a:p>
            <a:pPr indent="0" lvl="0" marL="0" rtl="0" algn="just">
              <a:spcBef>
                <a:spcPts val="1000"/>
              </a:spcBef>
              <a:spcAft>
                <a:spcPts val="0"/>
              </a:spcAft>
              <a:buClr>
                <a:schemeClr val="dk1"/>
              </a:buClr>
              <a:buSzPts val="1100"/>
              <a:buFont typeface="Arial"/>
              <a:buNone/>
            </a:pPr>
            <a:r>
              <a:rPr lang="fr" sz="1200">
                <a:solidFill>
                  <a:schemeClr val="dk1"/>
                </a:solidFill>
              </a:rPr>
              <a:t>1- </a:t>
            </a:r>
            <a:r>
              <a:rPr lang="fr" sz="1200">
                <a:solidFill>
                  <a:schemeClr val="dk1"/>
                </a:solidFill>
              </a:rPr>
              <a:t>Au Nord-Est, une grande forme patatoïde découpée en quartiers (trame marron) ;</a:t>
            </a:r>
            <a:endParaRPr sz="1200">
              <a:solidFill>
                <a:schemeClr val="dk1"/>
              </a:solidFill>
            </a:endParaRPr>
          </a:p>
          <a:p>
            <a:pPr indent="0" lvl="0" marL="0" rtl="0" algn="just">
              <a:spcBef>
                <a:spcPts val="1000"/>
              </a:spcBef>
              <a:spcAft>
                <a:spcPts val="0"/>
              </a:spcAft>
              <a:buClr>
                <a:schemeClr val="dk1"/>
              </a:buClr>
              <a:buSzPts val="1100"/>
              <a:buFont typeface="Arial"/>
              <a:buNone/>
            </a:pPr>
            <a:r>
              <a:rPr lang="fr" sz="1200">
                <a:solidFill>
                  <a:schemeClr val="dk1"/>
                </a:solidFill>
              </a:rPr>
              <a:t>2- Au centre, un bloc subdivisé en deux quartiers, chacun découpé en fines lanières (trame verte) ;</a:t>
            </a:r>
            <a:endParaRPr sz="1200">
              <a:solidFill>
                <a:schemeClr val="dk1"/>
              </a:solidFill>
            </a:endParaRPr>
          </a:p>
          <a:p>
            <a:pPr indent="0" lvl="0" marL="0" rtl="0" algn="just">
              <a:spcBef>
                <a:spcPts val="1000"/>
              </a:spcBef>
              <a:spcAft>
                <a:spcPts val="0"/>
              </a:spcAft>
              <a:buClr>
                <a:schemeClr val="dk1"/>
              </a:buClr>
              <a:buSzPts val="1100"/>
              <a:buFont typeface="Arial"/>
              <a:buNone/>
            </a:pPr>
            <a:r>
              <a:rPr lang="fr" sz="1200">
                <a:solidFill>
                  <a:schemeClr val="dk1"/>
                </a:solidFill>
              </a:rPr>
              <a:t>3- Au Sud, un bloc compact formé de trois trames (orange, rose et violette) différemment agencées et organisées, emboîtées les unes dans les autres ;</a:t>
            </a:r>
            <a:endParaRPr sz="1200">
              <a:solidFill>
                <a:schemeClr val="dk1"/>
              </a:solidFill>
            </a:endParaRPr>
          </a:p>
          <a:p>
            <a:pPr indent="0" lvl="0" marL="0" rtl="0" algn="just">
              <a:spcBef>
                <a:spcPts val="1000"/>
              </a:spcBef>
              <a:spcAft>
                <a:spcPts val="1000"/>
              </a:spcAft>
              <a:buClr>
                <a:schemeClr val="dk1"/>
              </a:buClr>
              <a:buSzPts val="1100"/>
              <a:buFont typeface="Arial"/>
              <a:buNone/>
            </a:pPr>
            <a:r>
              <a:rPr lang="fr" sz="1200">
                <a:solidFill>
                  <a:schemeClr val="dk1"/>
                </a:solidFill>
              </a:rPr>
              <a:t>4- A l’Ouest, quatre bandes parallèles d’environ 100/110 mètres de large, délimitées par des chemins d’orientation Sud- Ouest/Nord-Est (trame jaune) ;</a:t>
            </a:r>
            <a:endParaRPr sz="12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14"/>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II- UNE AURÉOLE AGRICOLE SUR LA LANDE : ORIGINE ET MORPHOLOGIE</a:t>
            </a:r>
            <a:endParaRPr b="1" i="0" sz="1400" u="none" cap="none" strike="noStrike">
              <a:solidFill>
                <a:srgbClr val="000000"/>
              </a:solidFill>
              <a:latin typeface="Arial"/>
              <a:ea typeface="Arial"/>
              <a:cs typeface="Arial"/>
              <a:sym typeface="Arial"/>
            </a:endParaRPr>
          </a:p>
        </p:txBody>
      </p:sp>
      <p:pic>
        <p:nvPicPr>
          <p:cNvPr id="280" name="Google Shape;280;p14"/>
          <p:cNvPicPr preferRelativeResize="0"/>
          <p:nvPr/>
        </p:nvPicPr>
        <p:blipFill rotWithShape="1">
          <a:blip r:embed="rId3">
            <a:alphaModFix/>
          </a:blip>
          <a:srcRect b="0" l="0" r="0" t="0"/>
          <a:stretch/>
        </p:blipFill>
        <p:spPr>
          <a:xfrm>
            <a:off x="152400" y="400200"/>
            <a:ext cx="6306900" cy="4462002"/>
          </a:xfrm>
          <a:prstGeom prst="rect">
            <a:avLst/>
          </a:prstGeom>
          <a:noFill/>
          <a:ln cap="flat" cmpd="sng" w="9525">
            <a:solidFill>
              <a:schemeClr val="dk1"/>
            </a:solidFill>
            <a:prstDash val="solid"/>
            <a:round/>
            <a:headEnd len="sm" w="sm" type="none"/>
            <a:tailEnd len="sm" w="sm" type="none"/>
          </a:ln>
        </p:spPr>
      </p:pic>
      <p:pic>
        <p:nvPicPr>
          <p:cNvPr id="281" name="Google Shape;281;p14"/>
          <p:cNvPicPr preferRelativeResize="0"/>
          <p:nvPr/>
        </p:nvPicPr>
        <p:blipFill rotWithShape="1">
          <a:blip r:embed="rId4">
            <a:alphaModFix/>
          </a:blip>
          <a:srcRect b="0" l="0" r="0" t="0"/>
          <a:stretch/>
        </p:blipFill>
        <p:spPr>
          <a:xfrm>
            <a:off x="200281" y="685632"/>
            <a:ext cx="208108" cy="425594"/>
          </a:xfrm>
          <a:prstGeom prst="rect">
            <a:avLst/>
          </a:prstGeom>
          <a:noFill/>
          <a:ln>
            <a:noFill/>
          </a:ln>
        </p:spPr>
      </p:pic>
      <p:sp>
        <p:nvSpPr>
          <p:cNvPr id="282" name="Google Shape;282;p14"/>
          <p:cNvSpPr/>
          <p:nvPr/>
        </p:nvSpPr>
        <p:spPr>
          <a:xfrm>
            <a:off x="200182" y="500502"/>
            <a:ext cx="208200" cy="185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14"/>
          <p:cNvSpPr txBox="1"/>
          <p:nvPr/>
        </p:nvSpPr>
        <p:spPr>
          <a:xfrm>
            <a:off x="161137" y="400200"/>
            <a:ext cx="286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rgbClr val="000000"/>
                </a:solidFill>
                <a:latin typeface="Arial"/>
                <a:ea typeface="Arial"/>
                <a:cs typeface="Arial"/>
                <a:sym typeface="Arial"/>
              </a:rPr>
              <a:t>N</a:t>
            </a:r>
            <a:endParaRPr b="0" i="0" sz="1200" u="none" cap="none" strike="noStrike">
              <a:solidFill>
                <a:srgbClr val="000000"/>
              </a:solidFill>
              <a:latin typeface="Arial"/>
              <a:ea typeface="Arial"/>
              <a:cs typeface="Arial"/>
              <a:sym typeface="Arial"/>
            </a:endParaRPr>
          </a:p>
        </p:txBody>
      </p:sp>
      <p:sp>
        <p:nvSpPr>
          <p:cNvPr id="284" name="Google Shape;284;p14"/>
          <p:cNvSpPr txBox="1"/>
          <p:nvPr/>
        </p:nvSpPr>
        <p:spPr>
          <a:xfrm>
            <a:off x="152475" y="4862200"/>
            <a:ext cx="6306900" cy="28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000"/>
              <a:buFont typeface="Arial"/>
              <a:buNone/>
            </a:pPr>
            <a:r>
              <a:rPr b="1" lang="fr" sz="1000">
                <a:solidFill>
                  <a:schemeClr val="dk1"/>
                </a:solidFill>
              </a:rPr>
              <a:t>Analyse morphologique du parcellaire du bois défriché, d’après le plan du cadastre de 1844</a:t>
            </a:r>
            <a:endParaRPr b="1" i="0" sz="1000" u="none" cap="none" strike="noStrike">
              <a:solidFill>
                <a:srgbClr val="000000"/>
              </a:solidFill>
              <a:latin typeface="Arial"/>
              <a:ea typeface="Arial"/>
              <a:cs typeface="Arial"/>
              <a:sym typeface="Arial"/>
            </a:endParaRPr>
          </a:p>
        </p:txBody>
      </p:sp>
      <p:sp>
        <p:nvSpPr>
          <p:cNvPr id="285" name="Google Shape;285;p14"/>
          <p:cNvSpPr txBox="1"/>
          <p:nvPr/>
        </p:nvSpPr>
        <p:spPr>
          <a:xfrm>
            <a:off x="6541800" y="400200"/>
            <a:ext cx="2479800" cy="4633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rPr lang="fr" sz="1200">
                <a:solidFill>
                  <a:schemeClr val="dk1"/>
                </a:solidFill>
              </a:rPr>
              <a:t>&gt; </a:t>
            </a:r>
            <a:r>
              <a:rPr lang="fr" sz="1200">
                <a:solidFill>
                  <a:schemeClr val="dk1"/>
                </a:solidFill>
              </a:rPr>
              <a:t>L’examen de la relation des voies (en marron foncé) avec ces trames montre qu’elles ne sont jamais discordantes avec elles, soit qu’elles les enveloppent, soit qu’elles les contournent ;</a:t>
            </a:r>
            <a:endParaRPr sz="1200">
              <a:solidFill>
                <a:schemeClr val="dk1"/>
              </a:solidFill>
            </a:endParaRPr>
          </a:p>
          <a:p>
            <a:pPr indent="0" lvl="0" marL="0" rtl="0" algn="just">
              <a:spcBef>
                <a:spcPts val="1000"/>
              </a:spcBef>
              <a:spcAft>
                <a:spcPts val="0"/>
              </a:spcAft>
              <a:buClr>
                <a:schemeClr val="dk1"/>
              </a:buClr>
              <a:buSzPts val="1100"/>
              <a:buFont typeface="Arial"/>
              <a:buNone/>
            </a:pPr>
            <a:r>
              <a:rPr lang="fr" sz="1200">
                <a:solidFill>
                  <a:schemeClr val="dk1"/>
                </a:solidFill>
              </a:rPr>
              <a:t>&gt; Une seule voie fait exception, qui traverse la trame marron en diagonale ; elle apparaît donc postérieure au bloc parcellaire ;</a:t>
            </a:r>
            <a:endParaRPr sz="1200">
              <a:solidFill>
                <a:schemeClr val="dk1"/>
              </a:solidFill>
            </a:endParaRPr>
          </a:p>
          <a:p>
            <a:pPr indent="0" lvl="0" marL="0" rtl="0" algn="just">
              <a:spcBef>
                <a:spcPts val="1000"/>
              </a:spcBef>
              <a:spcAft>
                <a:spcPts val="0"/>
              </a:spcAft>
              <a:buClr>
                <a:schemeClr val="dk1"/>
              </a:buClr>
              <a:buSzPts val="1100"/>
              <a:buFont typeface="Arial"/>
              <a:buNone/>
            </a:pPr>
            <a:r>
              <a:rPr lang="fr" sz="1200">
                <a:solidFill>
                  <a:schemeClr val="dk1"/>
                </a:solidFill>
              </a:rPr>
              <a:t>&gt; Même si on ne peut pas les dater, on peut établir une chronologie relative de ces formes, les trames marron, verte et orange étant plus anciennes que les trames jaune et violette, beaucoup plus régulière ;</a:t>
            </a:r>
            <a:endParaRPr sz="1200">
              <a:solidFill>
                <a:schemeClr val="dk1"/>
              </a:solidFill>
            </a:endParaRPr>
          </a:p>
          <a:p>
            <a:pPr indent="0" lvl="0" marL="0" rtl="0" algn="just">
              <a:spcBef>
                <a:spcPts val="1000"/>
              </a:spcBef>
              <a:spcAft>
                <a:spcPts val="1000"/>
              </a:spcAft>
              <a:buClr>
                <a:schemeClr val="dk1"/>
              </a:buClr>
              <a:buSzPts val="1100"/>
              <a:buFont typeface="Arial"/>
              <a:buNone/>
            </a:pPr>
            <a:r>
              <a:rPr lang="fr" sz="1200">
                <a:solidFill>
                  <a:schemeClr val="dk1"/>
                </a:solidFill>
              </a:rPr>
              <a:t>&gt; Ici et là, des quartiers discordants apparaissent (en rouge), qui prouvent que la fabrique de l’espace est un processus dynamique.</a:t>
            </a:r>
            <a:endParaRPr sz="12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g2048f4eb65e_0_67"/>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II- UNE AURÉOLE AGRICOLE SUR LA LANDE : ORIGINE ET MORPHOLOGIE</a:t>
            </a:r>
            <a:endParaRPr b="1" i="0" sz="1400" u="none" cap="none" strike="noStrike">
              <a:solidFill>
                <a:srgbClr val="000000"/>
              </a:solidFill>
              <a:latin typeface="Arial"/>
              <a:ea typeface="Arial"/>
              <a:cs typeface="Arial"/>
              <a:sym typeface="Arial"/>
            </a:endParaRPr>
          </a:p>
        </p:txBody>
      </p:sp>
      <p:pic>
        <p:nvPicPr>
          <p:cNvPr id="291" name="Google Shape;291;g2048f4eb65e_0_67"/>
          <p:cNvPicPr preferRelativeResize="0"/>
          <p:nvPr/>
        </p:nvPicPr>
        <p:blipFill rotWithShape="1">
          <a:blip r:embed="rId3">
            <a:alphaModFix/>
          </a:blip>
          <a:srcRect b="0" l="0" r="0" t="0"/>
          <a:stretch/>
        </p:blipFill>
        <p:spPr>
          <a:xfrm>
            <a:off x="152400" y="400200"/>
            <a:ext cx="6309388" cy="4461999"/>
          </a:xfrm>
          <a:prstGeom prst="rect">
            <a:avLst/>
          </a:prstGeom>
          <a:noFill/>
          <a:ln cap="flat" cmpd="sng" w="9525">
            <a:solidFill>
              <a:schemeClr val="dk1"/>
            </a:solidFill>
            <a:prstDash val="solid"/>
            <a:round/>
            <a:headEnd len="sm" w="sm" type="none"/>
            <a:tailEnd len="sm" w="sm" type="none"/>
          </a:ln>
        </p:spPr>
      </p:pic>
      <p:pic>
        <p:nvPicPr>
          <p:cNvPr id="292" name="Google Shape;292;g2048f4eb65e_0_67"/>
          <p:cNvPicPr preferRelativeResize="0"/>
          <p:nvPr/>
        </p:nvPicPr>
        <p:blipFill rotWithShape="1">
          <a:blip r:embed="rId4">
            <a:alphaModFix/>
          </a:blip>
          <a:srcRect b="0" l="0" r="0" t="0"/>
          <a:stretch/>
        </p:blipFill>
        <p:spPr>
          <a:xfrm>
            <a:off x="200310" y="685435"/>
            <a:ext cx="208234" cy="425301"/>
          </a:xfrm>
          <a:prstGeom prst="rect">
            <a:avLst/>
          </a:prstGeom>
          <a:noFill/>
          <a:ln>
            <a:noFill/>
          </a:ln>
        </p:spPr>
      </p:pic>
      <p:sp>
        <p:nvSpPr>
          <p:cNvPr id="293" name="Google Shape;293;g2048f4eb65e_0_67"/>
          <p:cNvSpPr/>
          <p:nvPr/>
        </p:nvSpPr>
        <p:spPr>
          <a:xfrm>
            <a:off x="209113" y="501800"/>
            <a:ext cx="210900" cy="187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g2048f4eb65e_0_67"/>
          <p:cNvSpPr txBox="1"/>
          <p:nvPr/>
        </p:nvSpPr>
        <p:spPr>
          <a:xfrm>
            <a:off x="161142" y="400200"/>
            <a:ext cx="286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rgbClr val="000000"/>
                </a:solidFill>
                <a:highlight>
                  <a:schemeClr val="lt1"/>
                </a:highlight>
                <a:latin typeface="Arial"/>
                <a:ea typeface="Arial"/>
                <a:cs typeface="Arial"/>
                <a:sym typeface="Arial"/>
              </a:rPr>
              <a:t>N</a:t>
            </a:r>
            <a:endParaRPr b="0" i="0" sz="1200" u="none" cap="none" strike="noStrike">
              <a:solidFill>
                <a:srgbClr val="000000"/>
              </a:solidFill>
              <a:highlight>
                <a:schemeClr val="lt1"/>
              </a:highlight>
              <a:latin typeface="Arial"/>
              <a:ea typeface="Arial"/>
              <a:cs typeface="Arial"/>
              <a:sym typeface="Arial"/>
            </a:endParaRPr>
          </a:p>
        </p:txBody>
      </p:sp>
      <p:pic>
        <p:nvPicPr>
          <p:cNvPr id="295" name="Google Shape;295;g2048f4eb65e_0_67"/>
          <p:cNvPicPr preferRelativeResize="0"/>
          <p:nvPr/>
        </p:nvPicPr>
        <p:blipFill rotWithShape="1">
          <a:blip r:embed="rId5">
            <a:alphaModFix/>
          </a:blip>
          <a:srcRect b="0" l="0" r="0" t="0"/>
          <a:stretch/>
        </p:blipFill>
        <p:spPr>
          <a:xfrm>
            <a:off x="6541795" y="2833232"/>
            <a:ext cx="1261405" cy="2028966"/>
          </a:xfrm>
          <a:prstGeom prst="rect">
            <a:avLst/>
          </a:prstGeom>
          <a:noFill/>
          <a:ln cap="flat" cmpd="sng" w="9525">
            <a:solidFill>
              <a:schemeClr val="dk1"/>
            </a:solidFill>
            <a:prstDash val="solid"/>
            <a:round/>
            <a:headEnd len="sm" w="sm" type="none"/>
            <a:tailEnd len="sm" w="sm" type="none"/>
          </a:ln>
        </p:spPr>
      </p:pic>
      <p:sp>
        <p:nvSpPr>
          <p:cNvPr id="296" name="Google Shape;296;g2048f4eb65e_0_67"/>
          <p:cNvSpPr/>
          <p:nvPr/>
        </p:nvSpPr>
        <p:spPr>
          <a:xfrm>
            <a:off x="1095134" y="637242"/>
            <a:ext cx="4093800" cy="4021500"/>
          </a:xfrm>
          <a:prstGeom prst="ellipse">
            <a:avLst/>
          </a:prstGeom>
          <a:noFill/>
          <a:ln cap="flat" cmpd="sng" w="19050">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g2048f4eb65e_0_67"/>
          <p:cNvSpPr txBox="1"/>
          <p:nvPr/>
        </p:nvSpPr>
        <p:spPr>
          <a:xfrm>
            <a:off x="6541800" y="400200"/>
            <a:ext cx="2479800" cy="1790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rPr lang="fr" sz="1200">
                <a:solidFill>
                  <a:schemeClr val="dk1"/>
                </a:solidFill>
              </a:rPr>
              <a:t>&gt; Le bourg de Martignas est situé en bordure de l’auréole agricole, peut être pour préserver les sols cultivables ;</a:t>
            </a:r>
            <a:endParaRPr sz="1200">
              <a:solidFill>
                <a:schemeClr val="dk1"/>
              </a:solidFill>
            </a:endParaRPr>
          </a:p>
          <a:p>
            <a:pPr indent="0" lvl="0" marL="0" rtl="0" algn="just">
              <a:spcBef>
                <a:spcPts val="1000"/>
              </a:spcBef>
              <a:spcAft>
                <a:spcPts val="1000"/>
              </a:spcAft>
              <a:buClr>
                <a:schemeClr val="dk1"/>
              </a:buClr>
              <a:buSzPts val="1100"/>
              <a:buFont typeface="Arial"/>
              <a:buNone/>
            </a:pPr>
            <a:r>
              <a:rPr lang="fr" sz="1200">
                <a:solidFill>
                  <a:schemeClr val="dk1"/>
                </a:solidFill>
              </a:rPr>
              <a:t>&gt; Il s’agit là d’une disposition assez commune que l’on rencontre dans de nombreux villages et hameaux de la lande.</a:t>
            </a:r>
            <a:endParaRPr sz="1200">
              <a:solidFill>
                <a:schemeClr val="dk1"/>
              </a:solidFill>
            </a:endParaRPr>
          </a:p>
        </p:txBody>
      </p:sp>
      <p:sp>
        <p:nvSpPr>
          <p:cNvPr id="298" name="Google Shape;298;g2048f4eb65e_0_67"/>
          <p:cNvSpPr txBox="1"/>
          <p:nvPr/>
        </p:nvSpPr>
        <p:spPr>
          <a:xfrm>
            <a:off x="152475" y="4862200"/>
            <a:ext cx="6306900" cy="28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000"/>
              <a:buFont typeface="Arial"/>
              <a:buNone/>
            </a:pPr>
            <a:r>
              <a:rPr b="1" lang="fr" sz="1000">
                <a:solidFill>
                  <a:schemeClr val="dk1"/>
                </a:solidFill>
              </a:rPr>
              <a:t>L’auréole agricole et le bourg de Martignas, d’après les plans et états de section du cadastre de 1844</a:t>
            </a:r>
            <a:endParaRPr b="1" i="0" sz="10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g20258c8dbc4_0_1177"/>
          <p:cNvPicPr preferRelativeResize="0"/>
          <p:nvPr/>
        </p:nvPicPr>
        <p:blipFill>
          <a:blip r:embed="rId3">
            <a:alphaModFix/>
          </a:blip>
          <a:stretch>
            <a:fillRect/>
          </a:stretch>
        </p:blipFill>
        <p:spPr>
          <a:xfrm>
            <a:off x="152400" y="400200"/>
            <a:ext cx="6307025" cy="4462000"/>
          </a:xfrm>
          <a:prstGeom prst="rect">
            <a:avLst/>
          </a:prstGeom>
          <a:noFill/>
          <a:ln cap="flat" cmpd="sng" w="9525">
            <a:solidFill>
              <a:schemeClr val="dk1"/>
            </a:solidFill>
            <a:prstDash val="solid"/>
            <a:round/>
            <a:headEnd len="sm" w="sm" type="none"/>
            <a:tailEnd len="sm" w="sm" type="none"/>
          </a:ln>
        </p:spPr>
      </p:pic>
      <p:sp>
        <p:nvSpPr>
          <p:cNvPr id="304" name="Google Shape;304;g20258c8dbc4_0_1177"/>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II- UNE AURÉOLE AGRICOLE SUR LA LANDE : ORIGINE ET MORPHOLOGIE</a:t>
            </a:r>
            <a:endParaRPr b="1" i="0" sz="1400" u="none" cap="none" strike="noStrike">
              <a:solidFill>
                <a:srgbClr val="000000"/>
              </a:solidFill>
              <a:latin typeface="Arial"/>
              <a:ea typeface="Arial"/>
              <a:cs typeface="Arial"/>
              <a:sym typeface="Arial"/>
            </a:endParaRPr>
          </a:p>
        </p:txBody>
      </p:sp>
      <p:sp>
        <p:nvSpPr>
          <p:cNvPr id="305" name="Google Shape;305;g20258c8dbc4_0_1177"/>
          <p:cNvSpPr txBox="1"/>
          <p:nvPr/>
        </p:nvSpPr>
        <p:spPr>
          <a:xfrm>
            <a:off x="152475" y="4862200"/>
            <a:ext cx="6306900" cy="28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000"/>
              <a:buFont typeface="Arial"/>
              <a:buNone/>
            </a:pPr>
            <a:r>
              <a:rPr b="1" lang="fr" sz="1000">
                <a:solidFill>
                  <a:schemeClr val="dk1"/>
                </a:solidFill>
              </a:rPr>
              <a:t>Relevé</a:t>
            </a:r>
            <a:r>
              <a:rPr b="1" lang="fr" sz="1000">
                <a:solidFill>
                  <a:schemeClr val="dk1"/>
                </a:solidFill>
              </a:rPr>
              <a:t> des quartiers d’habitats de la paroisse de Sainte-Hélène, d’après la carte de Masse (1724)</a:t>
            </a:r>
            <a:endParaRPr b="1" i="0" sz="1000" u="none" cap="none" strike="noStrike">
              <a:solidFill>
                <a:srgbClr val="000000"/>
              </a:solidFill>
              <a:latin typeface="Arial"/>
              <a:ea typeface="Arial"/>
              <a:cs typeface="Arial"/>
              <a:sym typeface="Arial"/>
            </a:endParaRPr>
          </a:p>
        </p:txBody>
      </p:sp>
      <p:sp>
        <p:nvSpPr>
          <p:cNvPr id="306" name="Google Shape;306;g20258c8dbc4_0_1177"/>
          <p:cNvSpPr txBox="1"/>
          <p:nvPr/>
        </p:nvSpPr>
        <p:spPr>
          <a:xfrm>
            <a:off x="6541800" y="400200"/>
            <a:ext cx="2479800" cy="2529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rPr lang="fr" sz="1200">
                <a:solidFill>
                  <a:schemeClr val="dk1"/>
                </a:solidFill>
              </a:rPr>
              <a:t>&gt; On l’observe ainsi sur la carte de Masse (1724), comme par exemple sur la paroisse de Sainte-Hélène où l’on voit que le bâti est disposé majoritairement en bordure des terres agricoles, plus rarement à l’intérieur des quartiers agricoles ;</a:t>
            </a:r>
            <a:endParaRPr sz="1200">
              <a:solidFill>
                <a:schemeClr val="dk1"/>
              </a:solidFill>
            </a:endParaRPr>
          </a:p>
          <a:p>
            <a:pPr indent="0" lvl="0" marL="0" rtl="0" algn="just">
              <a:spcBef>
                <a:spcPts val="1000"/>
              </a:spcBef>
              <a:spcAft>
                <a:spcPts val="1000"/>
              </a:spcAft>
              <a:buClr>
                <a:schemeClr val="dk1"/>
              </a:buClr>
              <a:buSzPts val="1100"/>
              <a:buFont typeface="Arial"/>
              <a:buNone/>
            </a:pPr>
            <a:r>
              <a:rPr lang="fr" sz="1200">
                <a:solidFill>
                  <a:schemeClr val="dk1"/>
                </a:solidFill>
              </a:rPr>
              <a:t>&gt; Ici, comme à Martignas, l’hypothèse de terres gagnées par défrichement d’anciens bois peut être posée. </a:t>
            </a:r>
            <a:endParaRPr sz="120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g20258c8dbc4_0_1189"/>
          <p:cNvSpPr txBox="1"/>
          <p:nvPr/>
        </p:nvSpPr>
        <p:spPr>
          <a:xfrm>
            <a:off x="152350" y="115575"/>
            <a:ext cx="680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fr" sz="1400" u="none" cap="none" strike="noStrike">
                <a:solidFill>
                  <a:schemeClr val="lt1"/>
                </a:solidFill>
                <a:latin typeface="Arial"/>
                <a:ea typeface="Arial"/>
                <a:cs typeface="Arial"/>
                <a:sym typeface="Arial"/>
              </a:rPr>
              <a:t>Le territoire de Martignas au milieu du XIX</a:t>
            </a:r>
            <a:r>
              <a:rPr b="1" baseline="30000" i="0" lang="fr" sz="1400" u="none" cap="none" strike="noStrike">
                <a:solidFill>
                  <a:schemeClr val="lt1"/>
                </a:solidFill>
                <a:latin typeface="Arial"/>
                <a:ea typeface="Arial"/>
                <a:cs typeface="Arial"/>
                <a:sym typeface="Arial"/>
              </a:rPr>
              <a:t>e</a:t>
            </a:r>
            <a:r>
              <a:rPr b="1" i="0" lang="fr" sz="1400" u="none" cap="none" strike="noStrike">
                <a:solidFill>
                  <a:schemeClr val="lt1"/>
                </a:solidFill>
                <a:latin typeface="Arial"/>
                <a:ea typeface="Arial"/>
                <a:cs typeface="Arial"/>
                <a:sym typeface="Arial"/>
              </a:rPr>
              <a:t> siècle (1848)</a:t>
            </a:r>
            <a:endParaRPr b="1" i="0" sz="1400" u="none" cap="none" strike="noStrike">
              <a:solidFill>
                <a:schemeClr val="lt1"/>
              </a:solidFill>
              <a:latin typeface="Arial"/>
              <a:ea typeface="Arial"/>
              <a:cs typeface="Arial"/>
              <a:sym typeface="Arial"/>
            </a:endParaRPr>
          </a:p>
        </p:txBody>
      </p:sp>
      <p:sp>
        <p:nvSpPr>
          <p:cNvPr id="312" name="Google Shape;312;g20258c8dbc4_0_1189"/>
          <p:cNvSpPr txBox="1"/>
          <p:nvPr/>
        </p:nvSpPr>
        <p:spPr>
          <a:xfrm>
            <a:off x="3420000" y="400050"/>
            <a:ext cx="5601300" cy="3653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rPr b="0" i="0" lang="fr" sz="1200" u="none" cap="none" strike="noStrike">
                <a:solidFill>
                  <a:srgbClr val="000000"/>
                </a:solidFill>
                <a:latin typeface="Arial"/>
                <a:ea typeface="Arial"/>
                <a:cs typeface="Arial"/>
                <a:sym typeface="Arial"/>
              </a:rPr>
              <a:t>&gt; </a:t>
            </a:r>
            <a:r>
              <a:rPr b="1" i="0" lang="fr" sz="1200" u="none" cap="none" strike="noStrike">
                <a:solidFill>
                  <a:srgbClr val="000000"/>
                </a:solidFill>
                <a:latin typeface="Arial"/>
                <a:ea typeface="Arial"/>
                <a:cs typeface="Arial"/>
                <a:sym typeface="Arial"/>
              </a:rPr>
              <a:t>Le plan cadastral de 1815</a:t>
            </a:r>
            <a:r>
              <a:rPr lang="fr" sz="1200"/>
              <a:t> </a:t>
            </a:r>
            <a:r>
              <a:rPr b="0" i="0" lang="fr" sz="1200" u="none" cap="none" strike="noStrike">
                <a:solidFill>
                  <a:srgbClr val="000000"/>
                </a:solidFill>
                <a:latin typeface="Arial"/>
                <a:ea typeface="Arial"/>
                <a:cs typeface="Arial"/>
                <a:sym typeface="Arial"/>
              </a:rPr>
              <a:t>permet </a:t>
            </a:r>
            <a:r>
              <a:rPr lang="fr" sz="1200"/>
              <a:t>de réaliser une </a:t>
            </a:r>
            <a:r>
              <a:rPr b="0" i="0" lang="fr" sz="1200" u="none" cap="none" strike="noStrike">
                <a:solidFill>
                  <a:srgbClr val="000000"/>
                </a:solidFill>
                <a:latin typeface="Arial"/>
                <a:ea typeface="Arial"/>
                <a:cs typeface="Arial"/>
                <a:sym typeface="Arial"/>
              </a:rPr>
              <a:t>analyse fine de la morphologie du bourg de Martignas :</a:t>
            </a:r>
            <a:endParaRPr b="0" i="0" sz="1200" u="none" cap="none" strike="noStrike">
              <a:solidFill>
                <a:srgbClr val="000000"/>
              </a:solidFill>
              <a:latin typeface="Arial"/>
              <a:ea typeface="Arial"/>
              <a:cs typeface="Arial"/>
              <a:sym typeface="Arial"/>
            </a:endParaRPr>
          </a:p>
          <a:p>
            <a:pPr indent="0" lvl="0" marL="0" marR="0" rtl="0" algn="just">
              <a:lnSpc>
                <a:spcPct val="100000"/>
              </a:lnSpc>
              <a:spcBef>
                <a:spcPts val="1000"/>
              </a:spcBef>
              <a:spcAft>
                <a:spcPts val="0"/>
              </a:spcAft>
              <a:buNone/>
            </a:pPr>
            <a:r>
              <a:rPr lang="fr" sz="1200">
                <a:solidFill>
                  <a:schemeClr val="dk1"/>
                </a:solidFill>
              </a:rPr>
              <a:t>1- </a:t>
            </a:r>
            <a:r>
              <a:rPr b="0" i="0" lang="fr" sz="1200" u="none" cap="none" strike="noStrike">
                <a:solidFill>
                  <a:schemeClr val="dk1"/>
                </a:solidFill>
                <a:latin typeface="Arial"/>
                <a:ea typeface="Arial"/>
                <a:cs typeface="Arial"/>
                <a:sym typeface="Arial"/>
              </a:rPr>
              <a:t>Le report du plan ancien sur le Modèle Numérique de Terrain (MNT) actuel permet de constater que la Jalle, en bordure de laquelle est implanté le bourg, a incisé largement et profondément le substrat. Au Sud, le bourg est limité par le talweg d’un petit ruisseau (appelé Rouille sur les plans du XX</a:t>
            </a:r>
            <a:r>
              <a:rPr b="0" baseline="30000" i="0" lang="fr" sz="1200" u="none" cap="none" strike="noStrike">
                <a:solidFill>
                  <a:schemeClr val="dk1"/>
                </a:solidFill>
                <a:latin typeface="Arial"/>
                <a:ea typeface="Arial"/>
                <a:cs typeface="Arial"/>
                <a:sym typeface="Arial"/>
              </a:rPr>
              <a:t>e</a:t>
            </a:r>
            <a:r>
              <a:rPr b="0" i="0" lang="fr" sz="1200" u="none" cap="none" strike="noStrike">
                <a:solidFill>
                  <a:schemeClr val="dk1"/>
                </a:solidFill>
                <a:latin typeface="Arial"/>
                <a:ea typeface="Arial"/>
                <a:cs typeface="Arial"/>
                <a:sym typeface="Arial"/>
              </a:rPr>
              <a:t> siècle) ;</a:t>
            </a:r>
            <a:endParaRPr b="0" i="0" sz="1200" u="none" cap="none" strike="noStrike">
              <a:solidFill>
                <a:schemeClr val="dk1"/>
              </a:solidFill>
              <a:latin typeface="Arial"/>
              <a:ea typeface="Arial"/>
              <a:cs typeface="Arial"/>
              <a:sym typeface="Arial"/>
            </a:endParaRPr>
          </a:p>
          <a:p>
            <a:pPr indent="0" lvl="0" marL="0" marR="0" rtl="0" algn="just">
              <a:lnSpc>
                <a:spcPct val="100000"/>
              </a:lnSpc>
              <a:spcBef>
                <a:spcPts val="1000"/>
              </a:spcBef>
              <a:spcAft>
                <a:spcPts val="0"/>
              </a:spcAft>
              <a:buNone/>
            </a:pPr>
            <a:r>
              <a:rPr lang="fr" sz="1200"/>
              <a:t>2- </a:t>
            </a:r>
            <a:r>
              <a:rPr b="0" i="0" lang="fr" sz="1200" u="none" cap="none" strike="noStrike">
                <a:solidFill>
                  <a:srgbClr val="000000"/>
                </a:solidFill>
                <a:latin typeface="Arial"/>
                <a:ea typeface="Arial"/>
                <a:cs typeface="Arial"/>
                <a:sym typeface="Arial"/>
              </a:rPr>
              <a:t>Le bourg est relativement aggloméré, constitué d’une soixantaine de bâtiments, dont les états de section des propriétés bâties du cadastre indiquent qu’ils se répartissent entre maisons d’habitation (en rouge) et bâtiments à usage agricole (en orange) ; </a:t>
            </a:r>
            <a:endParaRPr b="0" i="0" sz="1200" u="none" cap="none" strike="noStrike">
              <a:solidFill>
                <a:srgbClr val="000000"/>
              </a:solidFill>
              <a:latin typeface="Arial"/>
              <a:ea typeface="Arial"/>
              <a:cs typeface="Arial"/>
              <a:sym typeface="Arial"/>
            </a:endParaRPr>
          </a:p>
          <a:p>
            <a:pPr indent="0" lvl="0" marL="0" marR="0" rtl="0" algn="just">
              <a:lnSpc>
                <a:spcPct val="100000"/>
              </a:lnSpc>
              <a:spcBef>
                <a:spcPts val="1000"/>
              </a:spcBef>
              <a:spcAft>
                <a:spcPts val="0"/>
              </a:spcAft>
              <a:buNone/>
            </a:pPr>
            <a:r>
              <a:rPr lang="fr" sz="1200"/>
              <a:t>3- </a:t>
            </a:r>
            <a:r>
              <a:rPr b="0" i="0" lang="fr" sz="1200" u="none" cap="none" strike="noStrike">
                <a:solidFill>
                  <a:srgbClr val="000000"/>
                </a:solidFill>
                <a:latin typeface="Arial"/>
                <a:ea typeface="Arial"/>
                <a:cs typeface="Arial"/>
                <a:sym typeface="Arial"/>
              </a:rPr>
              <a:t>En dépit de ce caractère aggloméré, aucune polarité, </a:t>
            </a:r>
            <a:r>
              <a:rPr b="0" i="0" lang="fr" sz="1200" u="none" cap="none" strike="noStrike">
                <a:solidFill>
                  <a:schemeClr val="dk1"/>
                </a:solidFill>
                <a:latin typeface="Arial"/>
                <a:ea typeface="Arial"/>
                <a:cs typeface="Arial"/>
                <a:sym typeface="Arial"/>
              </a:rPr>
              <a:t>castrale ou ecclésiale, n’apparaît (l’église et le cimetière sont isolés au Sud, à environ 500 mètres du bourg et la Cure, à environ 300 mètres au Sud-Ouest) et </a:t>
            </a:r>
            <a:r>
              <a:rPr b="0" i="0" lang="fr" sz="1200" u="none" cap="none" strike="noStrike">
                <a:solidFill>
                  <a:srgbClr val="000000"/>
                </a:solidFill>
                <a:latin typeface="Arial"/>
                <a:ea typeface="Arial"/>
                <a:cs typeface="Arial"/>
                <a:sym typeface="Arial"/>
              </a:rPr>
              <a:t>aucune cohérence ne se dégage de la lecture immédiate du plan ;</a:t>
            </a:r>
            <a:endParaRPr b="0" i="0" sz="1200" u="none" cap="none" strike="noStrike">
              <a:solidFill>
                <a:srgbClr val="000000"/>
              </a:solidFill>
              <a:latin typeface="Arial"/>
              <a:ea typeface="Arial"/>
              <a:cs typeface="Arial"/>
              <a:sym typeface="Arial"/>
            </a:endParaRPr>
          </a:p>
          <a:p>
            <a:pPr indent="0" lvl="0" marL="0" marR="0" rtl="0" algn="just">
              <a:lnSpc>
                <a:spcPct val="100000"/>
              </a:lnSpc>
              <a:spcBef>
                <a:spcPts val="1000"/>
              </a:spcBef>
              <a:spcAft>
                <a:spcPts val="0"/>
              </a:spcAft>
              <a:buNone/>
            </a:pPr>
            <a:r>
              <a:rPr lang="fr" sz="1200"/>
              <a:t>4- </a:t>
            </a:r>
            <a:r>
              <a:rPr b="0" i="0" lang="fr" sz="1200" u="none" cap="none" strike="noStrike">
                <a:solidFill>
                  <a:srgbClr val="000000"/>
                </a:solidFill>
                <a:latin typeface="Arial"/>
                <a:ea typeface="Arial"/>
                <a:cs typeface="Arial"/>
                <a:sym typeface="Arial"/>
              </a:rPr>
              <a:t>Aucune forme pouvant évoquer une clôture, une enceinte ou une fortification ne peut non plus être mise en évidence par l’analyse ;</a:t>
            </a:r>
            <a:endParaRPr b="0" i="0" sz="1200" u="none" cap="none" strike="noStrike">
              <a:solidFill>
                <a:schemeClr val="dk1"/>
              </a:solidFill>
              <a:latin typeface="Arial"/>
              <a:ea typeface="Arial"/>
              <a:cs typeface="Arial"/>
              <a:sym typeface="Arial"/>
            </a:endParaRPr>
          </a:p>
        </p:txBody>
      </p:sp>
      <p:pic>
        <p:nvPicPr>
          <p:cNvPr id="313" name="Google Shape;313;g20258c8dbc4_0_1189"/>
          <p:cNvPicPr preferRelativeResize="0"/>
          <p:nvPr/>
        </p:nvPicPr>
        <p:blipFill rotWithShape="1">
          <a:blip r:embed="rId3">
            <a:alphaModFix/>
          </a:blip>
          <a:srcRect b="0" l="0" r="0" t="0"/>
          <a:stretch/>
        </p:blipFill>
        <p:spPr>
          <a:xfrm>
            <a:off x="164359" y="400049"/>
            <a:ext cx="2951191" cy="4454298"/>
          </a:xfrm>
          <a:prstGeom prst="rect">
            <a:avLst/>
          </a:prstGeom>
          <a:noFill/>
          <a:ln cap="flat" cmpd="sng" w="9525">
            <a:solidFill>
              <a:schemeClr val="dk1"/>
            </a:solidFill>
            <a:prstDash val="solid"/>
            <a:round/>
            <a:headEnd len="sm" w="sm" type="none"/>
            <a:tailEnd len="sm" w="sm" type="none"/>
          </a:ln>
        </p:spPr>
      </p:pic>
      <p:pic>
        <p:nvPicPr>
          <p:cNvPr id="314" name="Google Shape;314;g20258c8dbc4_0_1189"/>
          <p:cNvPicPr preferRelativeResize="0"/>
          <p:nvPr/>
        </p:nvPicPr>
        <p:blipFill rotWithShape="1">
          <a:blip r:embed="rId4">
            <a:alphaModFix/>
          </a:blip>
          <a:srcRect b="2077" l="8820" r="8820" t="1275"/>
          <a:stretch/>
        </p:blipFill>
        <p:spPr>
          <a:xfrm>
            <a:off x="164350" y="1480075"/>
            <a:ext cx="328350" cy="3070776"/>
          </a:xfrm>
          <a:prstGeom prst="rect">
            <a:avLst/>
          </a:prstGeom>
          <a:noFill/>
          <a:ln>
            <a:noFill/>
          </a:ln>
        </p:spPr>
      </p:pic>
      <p:sp>
        <p:nvSpPr>
          <p:cNvPr id="315" name="Google Shape;315;g20258c8dbc4_0_1189"/>
          <p:cNvSpPr/>
          <p:nvPr/>
        </p:nvSpPr>
        <p:spPr>
          <a:xfrm>
            <a:off x="1495813" y="3934350"/>
            <a:ext cx="291300" cy="291300"/>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g20258c8dbc4_0_1189"/>
          <p:cNvSpPr txBox="1"/>
          <p:nvPr/>
        </p:nvSpPr>
        <p:spPr>
          <a:xfrm>
            <a:off x="2500125" y="4063600"/>
            <a:ext cx="6024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0" i="0" lang="fr" sz="800" u="none" cap="none" strike="noStrike">
                <a:solidFill>
                  <a:schemeClr val="lt1"/>
                </a:solidFill>
                <a:latin typeface="Arial"/>
                <a:ea typeface="Arial"/>
                <a:cs typeface="Arial"/>
                <a:sym typeface="Arial"/>
              </a:rPr>
              <a:t>Eglise et cimetière</a:t>
            </a:r>
            <a:endParaRPr b="0" i="0" sz="800" u="none" cap="none" strike="noStrike">
              <a:solidFill>
                <a:schemeClr val="lt1"/>
              </a:solidFill>
              <a:latin typeface="Arial"/>
              <a:ea typeface="Arial"/>
              <a:cs typeface="Arial"/>
              <a:sym typeface="Arial"/>
            </a:endParaRPr>
          </a:p>
        </p:txBody>
      </p:sp>
      <p:sp>
        <p:nvSpPr>
          <p:cNvPr id="317" name="Google Shape;317;g20258c8dbc4_0_1189"/>
          <p:cNvSpPr txBox="1"/>
          <p:nvPr/>
        </p:nvSpPr>
        <p:spPr>
          <a:xfrm>
            <a:off x="395531" y="3876335"/>
            <a:ext cx="5226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1" i="0" lang="fr" sz="800" u="none" cap="none" strike="noStrike">
                <a:solidFill>
                  <a:schemeClr val="lt1"/>
                </a:solidFill>
                <a:latin typeface="Arial"/>
                <a:ea typeface="Arial"/>
                <a:cs typeface="Arial"/>
                <a:sym typeface="Arial"/>
              </a:rPr>
              <a:t>Cure</a:t>
            </a:r>
            <a:endParaRPr b="1" i="0" sz="800" u="none" cap="none" strike="noStrike">
              <a:solidFill>
                <a:schemeClr val="lt1"/>
              </a:solidFill>
              <a:latin typeface="Arial"/>
              <a:ea typeface="Arial"/>
              <a:cs typeface="Arial"/>
              <a:sym typeface="Arial"/>
            </a:endParaRPr>
          </a:p>
        </p:txBody>
      </p:sp>
      <p:cxnSp>
        <p:nvCxnSpPr>
          <p:cNvPr id="318" name="Google Shape;318;g20258c8dbc4_0_1189"/>
          <p:cNvCxnSpPr>
            <a:stCxn id="319" idx="4"/>
          </p:cNvCxnSpPr>
          <p:nvPr/>
        </p:nvCxnSpPr>
        <p:spPr>
          <a:xfrm flipH="1">
            <a:off x="657084" y="3121143"/>
            <a:ext cx="64500" cy="755100"/>
          </a:xfrm>
          <a:prstGeom prst="straightConnector1">
            <a:avLst/>
          </a:prstGeom>
          <a:noFill/>
          <a:ln cap="flat" cmpd="sng" w="9525">
            <a:solidFill>
              <a:schemeClr val="lt1"/>
            </a:solidFill>
            <a:prstDash val="solid"/>
            <a:round/>
            <a:headEnd len="med" w="med" type="triangle"/>
            <a:tailEnd len="sm" w="sm" type="none"/>
          </a:ln>
        </p:spPr>
      </p:cxnSp>
      <p:cxnSp>
        <p:nvCxnSpPr>
          <p:cNvPr id="320" name="Google Shape;320;g20258c8dbc4_0_1189"/>
          <p:cNvCxnSpPr/>
          <p:nvPr/>
        </p:nvCxnSpPr>
        <p:spPr>
          <a:xfrm>
            <a:off x="1712621" y="4129356"/>
            <a:ext cx="787500" cy="135000"/>
          </a:xfrm>
          <a:prstGeom prst="straightConnector1">
            <a:avLst/>
          </a:prstGeom>
          <a:noFill/>
          <a:ln cap="flat" cmpd="sng" w="9525">
            <a:solidFill>
              <a:schemeClr val="lt1"/>
            </a:solidFill>
            <a:prstDash val="solid"/>
            <a:round/>
            <a:headEnd len="med" w="med" type="triangle"/>
            <a:tailEnd len="sm" w="sm" type="none"/>
          </a:ln>
        </p:spPr>
      </p:cxnSp>
      <p:sp>
        <p:nvSpPr>
          <p:cNvPr id="321" name="Google Shape;321;g20258c8dbc4_0_1189"/>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III-</a:t>
            </a:r>
            <a:r>
              <a:rPr b="1" lang="fr" sz="1600">
                <a:solidFill>
                  <a:schemeClr val="dk1"/>
                </a:solidFill>
              </a:rPr>
              <a:t> </a:t>
            </a:r>
            <a:r>
              <a:rPr b="1" lang="fr" sz="1600">
                <a:solidFill>
                  <a:schemeClr val="dk1"/>
                </a:solidFill>
              </a:rPr>
              <a:t>MOBILITÉ ET PLASTICITÉ </a:t>
            </a:r>
            <a:r>
              <a:rPr b="1" lang="fr" sz="1600">
                <a:solidFill>
                  <a:schemeClr val="dk1"/>
                </a:solidFill>
              </a:rPr>
              <a:t>DU BOURG</a:t>
            </a:r>
            <a:r>
              <a:rPr b="1" lang="fr" sz="1600">
                <a:solidFill>
                  <a:schemeClr val="dk1"/>
                </a:solidFill>
              </a:rPr>
              <a:t> À</a:t>
            </a:r>
            <a:r>
              <a:rPr b="1" lang="fr" sz="1600">
                <a:solidFill>
                  <a:schemeClr val="dk1"/>
                </a:solidFill>
              </a:rPr>
              <a:t> L’ÉPOQUE MODERNE</a:t>
            </a:r>
            <a:endParaRPr b="1" i="0" sz="1400" u="none" cap="none" strike="noStrike">
              <a:solidFill>
                <a:srgbClr val="000000"/>
              </a:solidFill>
              <a:latin typeface="Arial"/>
              <a:ea typeface="Arial"/>
              <a:cs typeface="Arial"/>
              <a:sym typeface="Arial"/>
            </a:endParaRPr>
          </a:p>
        </p:txBody>
      </p:sp>
      <p:sp>
        <p:nvSpPr>
          <p:cNvPr id="322" name="Google Shape;322;g20258c8dbc4_0_1189"/>
          <p:cNvSpPr txBox="1"/>
          <p:nvPr/>
        </p:nvSpPr>
        <p:spPr>
          <a:xfrm>
            <a:off x="76125" y="4862200"/>
            <a:ext cx="6299100" cy="28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000"/>
              <a:buFont typeface="Arial"/>
              <a:buNone/>
            </a:pPr>
            <a:r>
              <a:rPr b="1" lang="fr" sz="1000">
                <a:solidFill>
                  <a:schemeClr val="dk1"/>
                </a:solidFill>
              </a:rPr>
              <a:t>Le bourg de Martignas en 1815 reporté sur le MNT</a:t>
            </a:r>
            <a:endParaRPr b="1" sz="10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
          <p:cNvSpPr txBox="1"/>
          <p:nvPr/>
        </p:nvSpPr>
        <p:spPr>
          <a:xfrm>
            <a:off x="0" y="-30900"/>
            <a:ext cx="9144000" cy="4311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INTRODUCTION : LES OBJECTIFS DE L’ÉTUDE ARCHÉOGÉOGRAPHIQUE</a:t>
            </a:r>
            <a:endParaRPr b="1" i="0" sz="1600" u="none" cap="none" strike="noStrike">
              <a:solidFill>
                <a:schemeClr val="dk1"/>
              </a:solidFill>
              <a:latin typeface="Arial"/>
              <a:ea typeface="Arial"/>
              <a:cs typeface="Arial"/>
              <a:sym typeface="Arial"/>
            </a:endParaRPr>
          </a:p>
        </p:txBody>
      </p:sp>
      <p:pic>
        <p:nvPicPr>
          <p:cNvPr id="115" name="Google Shape;115;p2"/>
          <p:cNvPicPr preferRelativeResize="0"/>
          <p:nvPr/>
        </p:nvPicPr>
        <p:blipFill rotWithShape="1">
          <a:blip r:embed="rId3">
            <a:alphaModFix/>
          </a:blip>
          <a:srcRect b="0" l="0" r="0" t="0"/>
          <a:stretch/>
        </p:blipFill>
        <p:spPr>
          <a:xfrm>
            <a:off x="152400" y="400050"/>
            <a:ext cx="6307025" cy="4462149"/>
          </a:xfrm>
          <a:prstGeom prst="rect">
            <a:avLst/>
          </a:prstGeom>
          <a:noFill/>
          <a:ln cap="flat" cmpd="sng" w="9525">
            <a:solidFill>
              <a:schemeClr val="dk1"/>
            </a:solidFill>
            <a:prstDash val="solid"/>
            <a:round/>
            <a:headEnd len="sm" w="sm" type="none"/>
            <a:tailEnd len="sm" w="sm" type="none"/>
          </a:ln>
        </p:spPr>
      </p:pic>
      <p:pic>
        <p:nvPicPr>
          <p:cNvPr id="116" name="Google Shape;116;p2"/>
          <p:cNvPicPr preferRelativeResize="0"/>
          <p:nvPr/>
        </p:nvPicPr>
        <p:blipFill rotWithShape="1">
          <a:blip r:embed="rId4">
            <a:alphaModFix/>
          </a:blip>
          <a:srcRect b="0" l="0" r="0" t="0"/>
          <a:stretch/>
        </p:blipFill>
        <p:spPr>
          <a:xfrm>
            <a:off x="191529" y="685295"/>
            <a:ext cx="207836" cy="556949"/>
          </a:xfrm>
          <a:prstGeom prst="rect">
            <a:avLst/>
          </a:prstGeom>
          <a:noFill/>
          <a:ln>
            <a:noFill/>
          </a:ln>
        </p:spPr>
      </p:pic>
      <p:sp>
        <p:nvSpPr>
          <p:cNvPr id="117" name="Google Shape;117;p2"/>
          <p:cNvSpPr txBox="1"/>
          <p:nvPr/>
        </p:nvSpPr>
        <p:spPr>
          <a:xfrm>
            <a:off x="152436" y="400050"/>
            <a:ext cx="2859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rgbClr val="000000"/>
                </a:solidFill>
                <a:latin typeface="Arial"/>
                <a:ea typeface="Arial"/>
                <a:cs typeface="Arial"/>
                <a:sym typeface="Arial"/>
              </a:rPr>
              <a:t>N</a:t>
            </a:r>
            <a:endParaRPr b="0" i="0" sz="1200" u="none" cap="none" strike="noStrike">
              <a:solidFill>
                <a:srgbClr val="000000"/>
              </a:solidFill>
              <a:latin typeface="Arial"/>
              <a:ea typeface="Arial"/>
              <a:cs typeface="Arial"/>
              <a:sym typeface="Arial"/>
            </a:endParaRPr>
          </a:p>
        </p:txBody>
      </p:sp>
      <p:sp>
        <p:nvSpPr>
          <p:cNvPr id="118" name="Google Shape;118;p2"/>
          <p:cNvSpPr txBox="1"/>
          <p:nvPr/>
        </p:nvSpPr>
        <p:spPr>
          <a:xfrm>
            <a:off x="152375" y="4862200"/>
            <a:ext cx="6306900" cy="281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fr" sz="1000" u="none" cap="none" strike="noStrike">
                <a:solidFill>
                  <a:srgbClr val="000000"/>
                </a:solidFill>
                <a:latin typeface="Arial"/>
                <a:ea typeface="Arial"/>
                <a:cs typeface="Arial"/>
                <a:sym typeface="Arial"/>
              </a:rPr>
              <a:t>Le territoire de Martignas</a:t>
            </a:r>
            <a:r>
              <a:rPr b="1" lang="fr" sz="1000"/>
              <a:t>, </a:t>
            </a:r>
            <a:r>
              <a:rPr b="1" lang="fr" sz="1000">
                <a:solidFill>
                  <a:schemeClr val="dk1"/>
                </a:solidFill>
              </a:rPr>
              <a:t>d’après l’orthophoto de l’IGN de 2015</a:t>
            </a:r>
            <a:endParaRPr b="1" i="0" sz="1000" u="none" cap="none" strike="noStrike">
              <a:solidFill>
                <a:srgbClr val="000000"/>
              </a:solidFill>
              <a:latin typeface="Arial"/>
              <a:ea typeface="Arial"/>
              <a:cs typeface="Arial"/>
              <a:sym typeface="Arial"/>
            </a:endParaRPr>
          </a:p>
        </p:txBody>
      </p:sp>
      <p:sp>
        <p:nvSpPr>
          <p:cNvPr id="119" name="Google Shape;119;p2"/>
          <p:cNvSpPr txBox="1"/>
          <p:nvPr/>
        </p:nvSpPr>
        <p:spPr>
          <a:xfrm>
            <a:off x="6541800" y="400200"/>
            <a:ext cx="2479800" cy="47613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rPr b="0" i="0" lang="fr" sz="1200" u="none" cap="none" strike="noStrike">
                <a:solidFill>
                  <a:srgbClr val="000000"/>
                </a:solidFill>
                <a:latin typeface="Arial"/>
                <a:ea typeface="Arial"/>
                <a:cs typeface="Arial"/>
                <a:sym typeface="Arial"/>
              </a:rPr>
              <a:t>Dans le cadre du projet cœur de ville et </a:t>
            </a:r>
            <a:r>
              <a:rPr b="0" i="0" lang="fr" sz="1200" u="none" cap="none" strike="noStrike">
                <a:solidFill>
                  <a:schemeClr val="dk1"/>
                </a:solidFill>
                <a:latin typeface="Arial"/>
                <a:ea typeface="Arial"/>
                <a:cs typeface="Arial"/>
                <a:sym typeface="Arial"/>
              </a:rPr>
              <a:t>de l’élaboration de la charte architecturale, urbaine et paysagère</a:t>
            </a:r>
            <a:r>
              <a:rPr b="0" i="0" lang="fr" sz="1200" u="none" cap="none" strike="noStrike">
                <a:solidFill>
                  <a:srgbClr val="000000"/>
                </a:solidFill>
                <a:latin typeface="Arial"/>
                <a:ea typeface="Arial"/>
                <a:cs typeface="Arial"/>
                <a:sym typeface="Arial"/>
              </a:rPr>
              <a:t> de la commune de Martignas, </a:t>
            </a:r>
            <a:r>
              <a:rPr b="0" i="0" lang="fr" sz="1200" u="none" cap="none" strike="noStrike">
                <a:solidFill>
                  <a:schemeClr val="dk1"/>
                </a:solidFill>
                <a:latin typeface="Arial"/>
                <a:ea typeface="Arial"/>
                <a:cs typeface="Arial"/>
                <a:sym typeface="Arial"/>
              </a:rPr>
              <a:t>Bordeaux Métropole a commandé</a:t>
            </a:r>
            <a:r>
              <a:rPr b="0" i="0" lang="fr" sz="1200" u="none" cap="none" strike="noStrike">
                <a:solidFill>
                  <a:srgbClr val="000000"/>
                </a:solidFill>
                <a:latin typeface="Arial"/>
                <a:ea typeface="Arial"/>
                <a:cs typeface="Arial"/>
                <a:sym typeface="Arial"/>
              </a:rPr>
              <a:t> la réalisation d’une </a:t>
            </a:r>
            <a:r>
              <a:rPr b="0" i="0" lang="fr" sz="1200" u="none" cap="none" strike="noStrike">
                <a:solidFill>
                  <a:schemeClr val="dk1"/>
                </a:solidFill>
                <a:latin typeface="Arial"/>
                <a:ea typeface="Arial"/>
                <a:cs typeface="Arial"/>
                <a:sym typeface="Arial"/>
              </a:rPr>
              <a:t>étude archéogéographique</a:t>
            </a:r>
            <a:r>
              <a:rPr b="0" i="0" lang="fr" sz="1200" u="none" cap="none" strike="noStrike">
                <a:solidFill>
                  <a:srgbClr val="000000"/>
                </a:solidFill>
                <a:latin typeface="Arial"/>
                <a:ea typeface="Arial"/>
                <a:cs typeface="Arial"/>
                <a:sym typeface="Arial"/>
              </a:rPr>
              <a:t>.</a:t>
            </a:r>
            <a:r>
              <a:rPr lang="fr" sz="1200"/>
              <a:t> </a:t>
            </a:r>
            <a:r>
              <a:rPr b="0" i="0" lang="fr" sz="1200" u="none" cap="none" strike="noStrike">
                <a:solidFill>
                  <a:srgbClr val="000000"/>
                </a:solidFill>
                <a:latin typeface="Arial"/>
                <a:ea typeface="Arial"/>
                <a:cs typeface="Arial"/>
                <a:sym typeface="Arial"/>
              </a:rPr>
              <a:t>S</a:t>
            </a:r>
            <a:r>
              <a:rPr b="0" i="0" lang="fr" sz="1200" u="none" cap="none" strike="noStrike">
                <a:solidFill>
                  <a:schemeClr val="dk1"/>
                </a:solidFill>
                <a:latin typeface="Arial"/>
                <a:ea typeface="Arial"/>
                <a:cs typeface="Arial"/>
                <a:sym typeface="Arial"/>
              </a:rPr>
              <a:t>es objectifs sont</a:t>
            </a:r>
            <a:r>
              <a:rPr b="0" i="0" lang="fr" sz="1200" u="none" cap="none" strike="noStrike">
                <a:solidFill>
                  <a:srgbClr val="000000"/>
                </a:solidFill>
                <a:latin typeface="Arial"/>
                <a:ea typeface="Arial"/>
                <a:cs typeface="Arial"/>
                <a:sym typeface="Arial"/>
              </a:rPr>
              <a:t> :</a:t>
            </a:r>
            <a:endParaRPr b="0" i="0" sz="1200" u="none" cap="none" strike="noStrike">
              <a:solidFill>
                <a:srgbClr val="000000"/>
              </a:solidFill>
              <a:latin typeface="Arial"/>
              <a:ea typeface="Arial"/>
              <a:cs typeface="Arial"/>
              <a:sym typeface="Arial"/>
            </a:endParaRPr>
          </a:p>
          <a:p>
            <a:pPr indent="0" lvl="0" marL="0" marR="0" rtl="0" algn="just">
              <a:lnSpc>
                <a:spcPct val="100000"/>
              </a:lnSpc>
              <a:spcBef>
                <a:spcPts val="1000"/>
              </a:spcBef>
              <a:spcAft>
                <a:spcPts val="0"/>
              </a:spcAft>
              <a:buNone/>
            </a:pPr>
            <a:r>
              <a:rPr lang="fr" sz="1200"/>
              <a:t>1- </a:t>
            </a:r>
            <a:r>
              <a:rPr b="0" i="0" lang="fr" sz="1200" u="none" cap="none" strike="noStrike">
                <a:solidFill>
                  <a:srgbClr val="000000"/>
                </a:solidFill>
                <a:latin typeface="Arial"/>
                <a:ea typeface="Arial"/>
                <a:cs typeface="Arial"/>
                <a:sym typeface="Arial"/>
              </a:rPr>
              <a:t>D’expliciter la fabrique de l’espace urbain dans la longue durée (</a:t>
            </a:r>
            <a:r>
              <a:rPr b="1" i="0" lang="fr" sz="1200" u="none" cap="none" strike="noStrike">
                <a:solidFill>
                  <a:srgbClr val="000000"/>
                </a:solidFill>
                <a:latin typeface="Arial"/>
                <a:ea typeface="Arial"/>
                <a:cs typeface="Arial"/>
                <a:sym typeface="Arial"/>
              </a:rPr>
              <a:t>récit</a:t>
            </a:r>
            <a:r>
              <a:rPr b="0" i="0" lang="fr" sz="1200" u="none" cap="none" strike="noStrike">
                <a:solidFill>
                  <a:srgbClr val="000000"/>
                </a:solidFill>
                <a:latin typeface="Arial"/>
                <a:ea typeface="Arial"/>
                <a:cs typeface="Arial"/>
                <a:sym typeface="Arial"/>
              </a:rPr>
              <a:t>) ;</a:t>
            </a:r>
            <a:endParaRPr sz="1200"/>
          </a:p>
          <a:p>
            <a:pPr indent="0" lvl="0" marL="0" marR="0" rtl="0" algn="just">
              <a:lnSpc>
                <a:spcPct val="100000"/>
              </a:lnSpc>
              <a:spcBef>
                <a:spcPts val="1000"/>
              </a:spcBef>
              <a:spcAft>
                <a:spcPts val="0"/>
              </a:spcAft>
              <a:buNone/>
            </a:pPr>
            <a:r>
              <a:rPr lang="fr" sz="1200">
                <a:solidFill>
                  <a:schemeClr val="dk1"/>
                </a:solidFill>
              </a:rPr>
              <a:t>2- </a:t>
            </a:r>
            <a:r>
              <a:rPr b="0" i="0" lang="fr" sz="1200" u="none" cap="none" strike="noStrike">
                <a:solidFill>
                  <a:schemeClr val="dk1"/>
                </a:solidFill>
                <a:latin typeface="Arial"/>
                <a:ea typeface="Arial"/>
                <a:cs typeface="Arial"/>
                <a:sym typeface="Arial"/>
              </a:rPr>
              <a:t>De fournir des jeux de données cartographiques, interrogeables sous un SIG</a:t>
            </a:r>
            <a:r>
              <a:rPr lang="fr" sz="1200">
                <a:solidFill>
                  <a:schemeClr val="dk1"/>
                </a:solidFill>
              </a:rPr>
              <a:t> </a:t>
            </a:r>
            <a:r>
              <a:rPr b="0" i="0" lang="fr" sz="1200" u="none" cap="none" strike="noStrike">
                <a:solidFill>
                  <a:schemeClr val="dk1"/>
                </a:solidFill>
                <a:latin typeface="Arial"/>
                <a:ea typeface="Arial"/>
                <a:cs typeface="Arial"/>
                <a:sym typeface="Arial"/>
              </a:rPr>
              <a:t>(</a:t>
            </a:r>
            <a:r>
              <a:rPr b="1" i="0" lang="fr" sz="1200" u="none" cap="none" strike="noStrike">
                <a:solidFill>
                  <a:schemeClr val="dk1"/>
                </a:solidFill>
                <a:latin typeface="Arial"/>
                <a:ea typeface="Arial"/>
                <a:cs typeface="Arial"/>
                <a:sym typeface="Arial"/>
              </a:rPr>
              <a:t>boîte à outils</a:t>
            </a:r>
            <a:r>
              <a:rPr b="0" i="0" lang="fr" sz="1200" u="none" cap="none" strike="noStrike">
                <a:solidFill>
                  <a:schemeClr val="dk1"/>
                </a:solidFill>
                <a:latin typeface="Arial"/>
                <a:ea typeface="Arial"/>
                <a:cs typeface="Arial"/>
                <a:sym typeface="Arial"/>
              </a:rPr>
              <a:t>) ; </a:t>
            </a:r>
            <a:endParaRPr sz="1200"/>
          </a:p>
          <a:p>
            <a:pPr indent="0" lvl="0" marL="0" marR="0" rtl="0" algn="just">
              <a:lnSpc>
                <a:spcPct val="100000"/>
              </a:lnSpc>
              <a:spcBef>
                <a:spcPts val="1000"/>
              </a:spcBef>
              <a:spcAft>
                <a:spcPts val="0"/>
              </a:spcAft>
              <a:buNone/>
            </a:pPr>
            <a:r>
              <a:rPr lang="fr" sz="1200"/>
              <a:t>3- </a:t>
            </a:r>
            <a:r>
              <a:rPr b="0" i="0" lang="fr" sz="1200" u="none" cap="none" strike="noStrike">
                <a:solidFill>
                  <a:srgbClr val="000000"/>
                </a:solidFill>
                <a:latin typeface="Arial"/>
                <a:ea typeface="Arial"/>
                <a:cs typeface="Arial"/>
                <a:sym typeface="Arial"/>
              </a:rPr>
              <a:t>D’attirer l’attention sur des héritages morphologiques ou écologiques qui pourraient être utiles au projet urbain (</a:t>
            </a:r>
            <a:r>
              <a:rPr b="1" i="0" lang="fr" sz="1200" u="none" cap="none" strike="noStrike">
                <a:solidFill>
                  <a:srgbClr val="000000"/>
                </a:solidFill>
                <a:latin typeface="Arial"/>
                <a:ea typeface="Arial"/>
                <a:cs typeface="Arial"/>
                <a:sym typeface="Arial"/>
              </a:rPr>
              <a:t>boîte à idées)</a:t>
            </a:r>
            <a:r>
              <a:rPr b="0" i="0" lang="fr" sz="1200" u="none" cap="none" strike="noStrike">
                <a:solidFill>
                  <a:srgbClr val="000000"/>
                </a:solidFill>
                <a:latin typeface="Arial"/>
                <a:ea typeface="Arial"/>
                <a:cs typeface="Arial"/>
                <a:sym typeface="Arial"/>
              </a:rPr>
              <a:t> ; </a:t>
            </a:r>
            <a:endParaRPr sz="1200"/>
          </a:p>
          <a:p>
            <a:pPr indent="0" lvl="0" marL="0" marR="0" rtl="0" algn="just">
              <a:lnSpc>
                <a:spcPct val="100000"/>
              </a:lnSpc>
              <a:spcBef>
                <a:spcPts val="1000"/>
              </a:spcBef>
              <a:spcAft>
                <a:spcPts val="0"/>
              </a:spcAft>
              <a:buNone/>
            </a:pPr>
            <a:r>
              <a:rPr lang="fr" sz="1200"/>
              <a:t>4- </a:t>
            </a:r>
            <a:r>
              <a:rPr b="0" i="0" lang="fr" sz="1200" u="none" cap="none" strike="noStrike">
                <a:solidFill>
                  <a:srgbClr val="000000"/>
                </a:solidFill>
                <a:latin typeface="Arial"/>
                <a:ea typeface="Arial"/>
                <a:cs typeface="Arial"/>
                <a:sym typeface="Arial"/>
              </a:rPr>
              <a:t>D’assurer les conditions d’un dialogue avec les habitants et les associations (</a:t>
            </a:r>
            <a:r>
              <a:rPr b="1" i="0" lang="fr" sz="1200" u="none" cap="none" strike="noStrike">
                <a:solidFill>
                  <a:srgbClr val="000000"/>
                </a:solidFill>
                <a:latin typeface="Arial"/>
                <a:ea typeface="Arial"/>
                <a:cs typeface="Arial"/>
                <a:sym typeface="Arial"/>
              </a:rPr>
              <a:t>médiation</a:t>
            </a:r>
            <a:r>
              <a:rPr b="0" i="0" lang="fr" sz="1200" u="none" cap="none" strike="noStrike">
                <a:solidFill>
                  <a:srgbClr val="000000"/>
                </a:solidFill>
                <a:latin typeface="Arial"/>
                <a:ea typeface="Arial"/>
                <a:cs typeface="Arial"/>
                <a:sym typeface="Arial"/>
              </a:rPr>
              <a:t>).</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g204c32d3729_0_0"/>
          <p:cNvSpPr txBox="1"/>
          <p:nvPr/>
        </p:nvSpPr>
        <p:spPr>
          <a:xfrm>
            <a:off x="152350" y="115575"/>
            <a:ext cx="680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fr" sz="1400" u="none" cap="none" strike="noStrike">
                <a:solidFill>
                  <a:schemeClr val="lt1"/>
                </a:solidFill>
                <a:latin typeface="Arial"/>
                <a:ea typeface="Arial"/>
                <a:cs typeface="Arial"/>
                <a:sym typeface="Arial"/>
              </a:rPr>
              <a:t>Le territoire de Martignas au milieu du XIX</a:t>
            </a:r>
            <a:r>
              <a:rPr b="1" baseline="30000" i="0" lang="fr" sz="1400" u="none" cap="none" strike="noStrike">
                <a:solidFill>
                  <a:schemeClr val="lt1"/>
                </a:solidFill>
                <a:latin typeface="Arial"/>
                <a:ea typeface="Arial"/>
                <a:cs typeface="Arial"/>
                <a:sym typeface="Arial"/>
              </a:rPr>
              <a:t>e</a:t>
            </a:r>
            <a:r>
              <a:rPr b="1" i="0" lang="fr" sz="1400" u="none" cap="none" strike="noStrike">
                <a:solidFill>
                  <a:schemeClr val="lt1"/>
                </a:solidFill>
                <a:latin typeface="Arial"/>
                <a:ea typeface="Arial"/>
                <a:cs typeface="Arial"/>
                <a:sym typeface="Arial"/>
              </a:rPr>
              <a:t> siècle (1848)</a:t>
            </a:r>
            <a:endParaRPr b="1" i="0" sz="1400" u="none" cap="none" strike="noStrike">
              <a:solidFill>
                <a:schemeClr val="lt1"/>
              </a:solidFill>
              <a:latin typeface="Arial"/>
              <a:ea typeface="Arial"/>
              <a:cs typeface="Arial"/>
              <a:sym typeface="Arial"/>
            </a:endParaRPr>
          </a:p>
        </p:txBody>
      </p:sp>
      <p:sp>
        <p:nvSpPr>
          <p:cNvPr id="328" name="Google Shape;328;g204c32d3729_0_0"/>
          <p:cNvSpPr txBox="1"/>
          <p:nvPr/>
        </p:nvSpPr>
        <p:spPr>
          <a:xfrm>
            <a:off x="3420000" y="400050"/>
            <a:ext cx="5601300" cy="41508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rPr b="0" i="0" lang="fr" sz="1200" u="none" cap="none" strike="noStrike">
                <a:solidFill>
                  <a:srgbClr val="000000"/>
                </a:solidFill>
                <a:latin typeface="Arial"/>
                <a:ea typeface="Arial"/>
                <a:cs typeface="Arial"/>
                <a:sym typeface="Arial"/>
              </a:rPr>
              <a:t>&gt; </a:t>
            </a:r>
            <a:r>
              <a:rPr b="1" i="0" lang="fr" sz="1200" u="none" cap="none" strike="noStrike">
                <a:solidFill>
                  <a:srgbClr val="000000"/>
                </a:solidFill>
                <a:latin typeface="Arial"/>
                <a:ea typeface="Arial"/>
                <a:cs typeface="Arial"/>
                <a:sym typeface="Arial"/>
              </a:rPr>
              <a:t>Le plan cadastral de 1815</a:t>
            </a:r>
            <a:r>
              <a:rPr lang="fr" sz="1200"/>
              <a:t> </a:t>
            </a:r>
            <a:r>
              <a:rPr b="0" i="0" lang="fr" sz="1200" u="none" cap="none" strike="noStrike">
                <a:solidFill>
                  <a:srgbClr val="000000"/>
                </a:solidFill>
                <a:latin typeface="Arial"/>
                <a:ea typeface="Arial"/>
                <a:cs typeface="Arial"/>
                <a:sym typeface="Arial"/>
              </a:rPr>
              <a:t>permet </a:t>
            </a:r>
            <a:r>
              <a:rPr lang="fr" sz="1200"/>
              <a:t>de réaliser une </a:t>
            </a:r>
            <a:r>
              <a:rPr b="0" i="0" lang="fr" sz="1200" u="none" cap="none" strike="noStrike">
                <a:solidFill>
                  <a:srgbClr val="000000"/>
                </a:solidFill>
                <a:latin typeface="Arial"/>
                <a:ea typeface="Arial"/>
                <a:cs typeface="Arial"/>
                <a:sym typeface="Arial"/>
              </a:rPr>
              <a:t>analyse fine de la morphologie du bourg de Martignas :</a:t>
            </a:r>
            <a:endParaRPr b="0" i="0" sz="1200" u="none" cap="none" strike="noStrike">
              <a:solidFill>
                <a:srgbClr val="000000"/>
              </a:solidFill>
              <a:latin typeface="Arial"/>
              <a:ea typeface="Arial"/>
              <a:cs typeface="Arial"/>
              <a:sym typeface="Arial"/>
            </a:endParaRPr>
          </a:p>
          <a:p>
            <a:pPr indent="0" lvl="0" marL="0" marR="0" rtl="0" algn="just">
              <a:lnSpc>
                <a:spcPct val="100000"/>
              </a:lnSpc>
              <a:spcBef>
                <a:spcPts val="1000"/>
              </a:spcBef>
              <a:spcAft>
                <a:spcPts val="0"/>
              </a:spcAft>
              <a:buNone/>
            </a:pPr>
            <a:r>
              <a:rPr lang="fr" sz="1200">
                <a:solidFill>
                  <a:schemeClr val="dk1"/>
                </a:solidFill>
              </a:rPr>
              <a:t>1- </a:t>
            </a:r>
            <a:r>
              <a:rPr b="0" i="0" lang="fr" sz="1200" u="none" cap="none" strike="noStrike">
                <a:solidFill>
                  <a:schemeClr val="dk1"/>
                </a:solidFill>
                <a:latin typeface="Arial"/>
                <a:ea typeface="Arial"/>
                <a:cs typeface="Arial"/>
                <a:sym typeface="Arial"/>
              </a:rPr>
              <a:t>Le report du plan ancien sur le Modèle Numérique de Terrain (MNT) actuel permet de constater que la Jalle, en bordure de laquelle est implanté le bourg, a incisé largement et profondément le substrat. Au Sud, le bourg est limité par le talweg d’un petit ruisseau (appelé Rouille sur les plans du XX</a:t>
            </a:r>
            <a:r>
              <a:rPr b="0" baseline="30000" i="0" lang="fr" sz="1200" u="none" cap="none" strike="noStrike">
                <a:solidFill>
                  <a:schemeClr val="dk1"/>
                </a:solidFill>
                <a:latin typeface="Arial"/>
                <a:ea typeface="Arial"/>
                <a:cs typeface="Arial"/>
                <a:sym typeface="Arial"/>
              </a:rPr>
              <a:t>e</a:t>
            </a:r>
            <a:r>
              <a:rPr b="0" i="0" lang="fr" sz="1200" u="none" cap="none" strike="noStrike">
                <a:solidFill>
                  <a:schemeClr val="dk1"/>
                </a:solidFill>
                <a:latin typeface="Arial"/>
                <a:ea typeface="Arial"/>
                <a:cs typeface="Arial"/>
                <a:sym typeface="Arial"/>
              </a:rPr>
              <a:t> siècle) ;</a:t>
            </a:r>
            <a:endParaRPr b="0" i="0" sz="1200" u="none" cap="none" strike="noStrike">
              <a:solidFill>
                <a:schemeClr val="dk1"/>
              </a:solidFill>
              <a:latin typeface="Arial"/>
              <a:ea typeface="Arial"/>
              <a:cs typeface="Arial"/>
              <a:sym typeface="Arial"/>
            </a:endParaRPr>
          </a:p>
          <a:p>
            <a:pPr indent="0" lvl="0" marL="0" marR="0" rtl="0" algn="just">
              <a:lnSpc>
                <a:spcPct val="100000"/>
              </a:lnSpc>
              <a:spcBef>
                <a:spcPts val="1000"/>
              </a:spcBef>
              <a:spcAft>
                <a:spcPts val="0"/>
              </a:spcAft>
              <a:buNone/>
            </a:pPr>
            <a:r>
              <a:rPr lang="fr" sz="1200"/>
              <a:t>2- </a:t>
            </a:r>
            <a:r>
              <a:rPr b="0" i="0" lang="fr" sz="1200" u="none" cap="none" strike="noStrike">
                <a:solidFill>
                  <a:srgbClr val="000000"/>
                </a:solidFill>
                <a:latin typeface="Arial"/>
                <a:ea typeface="Arial"/>
                <a:cs typeface="Arial"/>
                <a:sym typeface="Arial"/>
              </a:rPr>
              <a:t>Le bourg est relativement aggloméré, constitué d’une soixantaine de bâtiments, dont les états de section des propriétés bâties du cadastre indiquent qu’ils se répartissent entre maisons d’habitation (en rouge) et bâtiments à usage agricole (en orange) ; </a:t>
            </a:r>
            <a:endParaRPr b="0" i="0" sz="1200" u="none" cap="none" strike="noStrike">
              <a:solidFill>
                <a:srgbClr val="000000"/>
              </a:solidFill>
              <a:latin typeface="Arial"/>
              <a:ea typeface="Arial"/>
              <a:cs typeface="Arial"/>
              <a:sym typeface="Arial"/>
            </a:endParaRPr>
          </a:p>
          <a:p>
            <a:pPr indent="0" lvl="0" marL="0" marR="0" rtl="0" algn="just">
              <a:lnSpc>
                <a:spcPct val="100000"/>
              </a:lnSpc>
              <a:spcBef>
                <a:spcPts val="1000"/>
              </a:spcBef>
              <a:spcAft>
                <a:spcPts val="0"/>
              </a:spcAft>
              <a:buNone/>
            </a:pPr>
            <a:r>
              <a:rPr lang="fr" sz="1200"/>
              <a:t>3- </a:t>
            </a:r>
            <a:r>
              <a:rPr b="0" i="0" lang="fr" sz="1200" u="none" cap="none" strike="noStrike">
                <a:solidFill>
                  <a:srgbClr val="000000"/>
                </a:solidFill>
                <a:latin typeface="Arial"/>
                <a:ea typeface="Arial"/>
                <a:cs typeface="Arial"/>
                <a:sym typeface="Arial"/>
              </a:rPr>
              <a:t>En dépit de ce caractère aggloméré, aucune polarité, </a:t>
            </a:r>
            <a:r>
              <a:rPr b="0" i="0" lang="fr" sz="1200" u="none" cap="none" strike="noStrike">
                <a:solidFill>
                  <a:schemeClr val="dk1"/>
                </a:solidFill>
                <a:latin typeface="Arial"/>
                <a:ea typeface="Arial"/>
                <a:cs typeface="Arial"/>
                <a:sym typeface="Arial"/>
              </a:rPr>
              <a:t>castrale ou ecclésiale, n’apparaît (l’église et le cimetière sont isolés au Sud, à environ 500 mètres du bourg et la Cure, à environ 300 mètres au Sud-Ouest) et </a:t>
            </a:r>
            <a:r>
              <a:rPr b="0" i="0" lang="fr" sz="1200" u="none" cap="none" strike="noStrike">
                <a:solidFill>
                  <a:srgbClr val="000000"/>
                </a:solidFill>
                <a:latin typeface="Arial"/>
                <a:ea typeface="Arial"/>
                <a:cs typeface="Arial"/>
                <a:sym typeface="Arial"/>
              </a:rPr>
              <a:t>aucune cohérence ne se dégage de la lecture immédiate du plan ;</a:t>
            </a:r>
            <a:endParaRPr b="0" i="0" sz="1200" u="none" cap="none" strike="noStrike">
              <a:solidFill>
                <a:srgbClr val="000000"/>
              </a:solidFill>
              <a:latin typeface="Arial"/>
              <a:ea typeface="Arial"/>
              <a:cs typeface="Arial"/>
              <a:sym typeface="Arial"/>
            </a:endParaRPr>
          </a:p>
          <a:p>
            <a:pPr indent="0" lvl="0" marL="0" marR="0" rtl="0" algn="just">
              <a:lnSpc>
                <a:spcPct val="100000"/>
              </a:lnSpc>
              <a:spcBef>
                <a:spcPts val="1000"/>
              </a:spcBef>
              <a:spcAft>
                <a:spcPts val="0"/>
              </a:spcAft>
              <a:buNone/>
            </a:pPr>
            <a:r>
              <a:rPr lang="fr" sz="1200"/>
              <a:t>4- </a:t>
            </a:r>
            <a:r>
              <a:rPr b="0" i="0" lang="fr" sz="1200" u="none" cap="none" strike="noStrike">
                <a:solidFill>
                  <a:srgbClr val="000000"/>
                </a:solidFill>
                <a:latin typeface="Arial"/>
                <a:ea typeface="Arial"/>
                <a:cs typeface="Arial"/>
                <a:sym typeface="Arial"/>
              </a:rPr>
              <a:t>Aucune forme pouvant évoquer une clôture, une enceinte ou une fortification ne peut non plus être mise en évidence par l’analyse ;</a:t>
            </a:r>
            <a:endParaRPr b="0" i="0" sz="1200" u="none" cap="none" strike="noStrike">
              <a:solidFill>
                <a:srgbClr val="000000"/>
              </a:solidFill>
              <a:latin typeface="Arial"/>
              <a:ea typeface="Arial"/>
              <a:cs typeface="Arial"/>
              <a:sym typeface="Arial"/>
            </a:endParaRPr>
          </a:p>
          <a:p>
            <a:pPr indent="0" lvl="0" marL="0" marR="0" rtl="0" algn="just">
              <a:lnSpc>
                <a:spcPct val="100000"/>
              </a:lnSpc>
              <a:spcBef>
                <a:spcPts val="1000"/>
              </a:spcBef>
              <a:spcAft>
                <a:spcPts val="0"/>
              </a:spcAft>
              <a:buNone/>
            </a:pPr>
            <a:r>
              <a:rPr lang="fr" sz="1200">
                <a:solidFill>
                  <a:schemeClr val="dk1"/>
                </a:solidFill>
              </a:rPr>
              <a:t>5- </a:t>
            </a:r>
            <a:r>
              <a:rPr b="0" i="0" lang="fr" sz="1200" u="none" cap="none" strike="noStrike">
                <a:solidFill>
                  <a:schemeClr val="dk1"/>
                </a:solidFill>
                <a:latin typeface="Arial"/>
                <a:ea typeface="Arial"/>
                <a:cs typeface="Arial"/>
                <a:sym typeface="Arial"/>
              </a:rPr>
              <a:t>On note, en revanche, plusieurs places de forme irrégulière, certaines relativement vastes, qui sont disposées à l’intérieur et autour du bourg.</a:t>
            </a:r>
            <a:endParaRPr b="0" i="0" sz="1200" u="none" cap="none" strike="noStrike">
              <a:solidFill>
                <a:schemeClr val="dk1"/>
              </a:solidFill>
              <a:latin typeface="Arial"/>
              <a:ea typeface="Arial"/>
              <a:cs typeface="Arial"/>
              <a:sym typeface="Arial"/>
            </a:endParaRPr>
          </a:p>
        </p:txBody>
      </p:sp>
      <p:pic>
        <p:nvPicPr>
          <p:cNvPr id="329" name="Google Shape;329;g204c32d3729_0_0"/>
          <p:cNvPicPr preferRelativeResize="0"/>
          <p:nvPr/>
        </p:nvPicPr>
        <p:blipFill rotWithShape="1">
          <a:blip r:embed="rId3">
            <a:alphaModFix/>
          </a:blip>
          <a:srcRect b="0" l="0" r="0" t="0"/>
          <a:stretch/>
        </p:blipFill>
        <p:spPr>
          <a:xfrm>
            <a:off x="164359" y="400049"/>
            <a:ext cx="2951191" cy="4454298"/>
          </a:xfrm>
          <a:prstGeom prst="rect">
            <a:avLst/>
          </a:prstGeom>
          <a:noFill/>
          <a:ln cap="flat" cmpd="sng" w="9525">
            <a:solidFill>
              <a:schemeClr val="dk1"/>
            </a:solidFill>
            <a:prstDash val="solid"/>
            <a:round/>
            <a:headEnd len="sm" w="sm" type="none"/>
            <a:tailEnd len="sm" w="sm" type="none"/>
          </a:ln>
        </p:spPr>
      </p:pic>
      <p:pic>
        <p:nvPicPr>
          <p:cNvPr id="330" name="Google Shape;330;g204c32d3729_0_0"/>
          <p:cNvPicPr preferRelativeResize="0"/>
          <p:nvPr/>
        </p:nvPicPr>
        <p:blipFill rotWithShape="1">
          <a:blip r:embed="rId4">
            <a:alphaModFix/>
          </a:blip>
          <a:srcRect b="2077" l="8820" r="8820" t="1275"/>
          <a:stretch/>
        </p:blipFill>
        <p:spPr>
          <a:xfrm>
            <a:off x="164350" y="1480075"/>
            <a:ext cx="328350" cy="3070776"/>
          </a:xfrm>
          <a:prstGeom prst="rect">
            <a:avLst/>
          </a:prstGeom>
          <a:noFill/>
          <a:ln>
            <a:noFill/>
          </a:ln>
        </p:spPr>
      </p:pic>
      <p:sp>
        <p:nvSpPr>
          <p:cNvPr id="331" name="Google Shape;331;g204c32d3729_0_0"/>
          <p:cNvSpPr/>
          <p:nvPr/>
        </p:nvSpPr>
        <p:spPr>
          <a:xfrm>
            <a:off x="1495813" y="3934350"/>
            <a:ext cx="291300" cy="291300"/>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g204c32d3729_0_0"/>
          <p:cNvSpPr txBox="1"/>
          <p:nvPr/>
        </p:nvSpPr>
        <p:spPr>
          <a:xfrm>
            <a:off x="2500125" y="4063600"/>
            <a:ext cx="6024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0" i="0" lang="fr" sz="800" u="none" cap="none" strike="noStrike">
                <a:solidFill>
                  <a:schemeClr val="lt1"/>
                </a:solidFill>
                <a:latin typeface="Arial"/>
                <a:ea typeface="Arial"/>
                <a:cs typeface="Arial"/>
                <a:sym typeface="Arial"/>
              </a:rPr>
              <a:t>Eglise et cimetière</a:t>
            </a:r>
            <a:endParaRPr b="0" i="0" sz="800" u="none" cap="none" strike="noStrike">
              <a:solidFill>
                <a:schemeClr val="lt1"/>
              </a:solidFill>
              <a:latin typeface="Arial"/>
              <a:ea typeface="Arial"/>
              <a:cs typeface="Arial"/>
              <a:sym typeface="Arial"/>
            </a:endParaRPr>
          </a:p>
        </p:txBody>
      </p:sp>
      <p:sp>
        <p:nvSpPr>
          <p:cNvPr id="333" name="Google Shape;333;g204c32d3729_0_0"/>
          <p:cNvSpPr/>
          <p:nvPr/>
        </p:nvSpPr>
        <p:spPr>
          <a:xfrm>
            <a:off x="2301550" y="636039"/>
            <a:ext cx="602400" cy="6429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g204c32d3729_0_0"/>
          <p:cNvSpPr/>
          <p:nvPr/>
        </p:nvSpPr>
        <p:spPr>
          <a:xfrm>
            <a:off x="1859177" y="2492224"/>
            <a:ext cx="682200" cy="7704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g204c32d3729_0_0"/>
          <p:cNvSpPr/>
          <p:nvPr/>
        </p:nvSpPr>
        <p:spPr>
          <a:xfrm>
            <a:off x="756439" y="2158864"/>
            <a:ext cx="465600" cy="4971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g204c32d3729_0_0"/>
          <p:cNvSpPr/>
          <p:nvPr/>
        </p:nvSpPr>
        <p:spPr>
          <a:xfrm>
            <a:off x="1458447" y="1642446"/>
            <a:ext cx="672000" cy="7170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g204c32d3729_0_0"/>
          <p:cNvSpPr/>
          <p:nvPr/>
        </p:nvSpPr>
        <p:spPr>
          <a:xfrm>
            <a:off x="1188161" y="2347926"/>
            <a:ext cx="643500" cy="6759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g204c32d3729_0_0"/>
          <p:cNvSpPr txBox="1"/>
          <p:nvPr/>
        </p:nvSpPr>
        <p:spPr>
          <a:xfrm>
            <a:off x="1042237" y="636039"/>
            <a:ext cx="5226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1" i="0" lang="fr" sz="800" u="none" cap="none" strike="noStrike">
                <a:solidFill>
                  <a:schemeClr val="lt1"/>
                </a:solidFill>
                <a:latin typeface="Arial"/>
                <a:ea typeface="Arial"/>
                <a:cs typeface="Arial"/>
                <a:sym typeface="Arial"/>
              </a:rPr>
              <a:t>Places</a:t>
            </a:r>
            <a:endParaRPr b="1" i="0" sz="800" u="none" cap="none" strike="noStrike">
              <a:solidFill>
                <a:schemeClr val="lt1"/>
              </a:solidFill>
              <a:latin typeface="Arial"/>
              <a:ea typeface="Arial"/>
              <a:cs typeface="Arial"/>
              <a:sym typeface="Arial"/>
            </a:endParaRPr>
          </a:p>
        </p:txBody>
      </p:sp>
      <p:cxnSp>
        <p:nvCxnSpPr>
          <p:cNvPr id="339" name="Google Shape;339;g204c32d3729_0_0"/>
          <p:cNvCxnSpPr>
            <a:endCxn id="338" idx="2"/>
          </p:cNvCxnSpPr>
          <p:nvPr/>
        </p:nvCxnSpPr>
        <p:spPr>
          <a:xfrm flipH="1" rot="10800000">
            <a:off x="983737" y="943839"/>
            <a:ext cx="319800" cy="1482900"/>
          </a:xfrm>
          <a:prstGeom prst="straightConnector1">
            <a:avLst/>
          </a:prstGeom>
          <a:noFill/>
          <a:ln cap="flat" cmpd="sng" w="9525">
            <a:solidFill>
              <a:schemeClr val="lt1"/>
            </a:solidFill>
            <a:prstDash val="solid"/>
            <a:round/>
            <a:headEnd len="med" w="med" type="triangle"/>
            <a:tailEnd len="sm" w="sm" type="none"/>
          </a:ln>
        </p:spPr>
      </p:cxnSp>
      <p:cxnSp>
        <p:nvCxnSpPr>
          <p:cNvPr id="340" name="Google Shape;340;g204c32d3729_0_0"/>
          <p:cNvCxnSpPr>
            <a:endCxn id="338" idx="2"/>
          </p:cNvCxnSpPr>
          <p:nvPr/>
        </p:nvCxnSpPr>
        <p:spPr>
          <a:xfrm rot="10800000">
            <a:off x="1303537" y="943839"/>
            <a:ext cx="854400" cy="1796100"/>
          </a:xfrm>
          <a:prstGeom prst="straightConnector1">
            <a:avLst/>
          </a:prstGeom>
          <a:noFill/>
          <a:ln cap="flat" cmpd="sng" w="9525">
            <a:solidFill>
              <a:schemeClr val="lt1"/>
            </a:solidFill>
            <a:prstDash val="solid"/>
            <a:round/>
            <a:headEnd len="med" w="med" type="triangle"/>
            <a:tailEnd len="sm" w="sm" type="none"/>
          </a:ln>
        </p:spPr>
      </p:cxnSp>
      <p:cxnSp>
        <p:nvCxnSpPr>
          <p:cNvPr id="341" name="Google Shape;341;g204c32d3729_0_0"/>
          <p:cNvCxnSpPr>
            <a:endCxn id="338" idx="2"/>
          </p:cNvCxnSpPr>
          <p:nvPr/>
        </p:nvCxnSpPr>
        <p:spPr>
          <a:xfrm flipH="1">
            <a:off x="1303537" y="903939"/>
            <a:ext cx="1175100" cy="39900"/>
          </a:xfrm>
          <a:prstGeom prst="straightConnector1">
            <a:avLst/>
          </a:prstGeom>
          <a:noFill/>
          <a:ln cap="flat" cmpd="sng" w="9525">
            <a:solidFill>
              <a:schemeClr val="lt1"/>
            </a:solidFill>
            <a:prstDash val="solid"/>
            <a:round/>
            <a:headEnd len="med" w="med" type="triangle"/>
            <a:tailEnd len="sm" w="sm" type="none"/>
          </a:ln>
        </p:spPr>
      </p:cxnSp>
      <p:cxnSp>
        <p:nvCxnSpPr>
          <p:cNvPr id="342" name="Google Shape;342;g204c32d3729_0_0"/>
          <p:cNvCxnSpPr>
            <a:endCxn id="338" idx="2"/>
          </p:cNvCxnSpPr>
          <p:nvPr/>
        </p:nvCxnSpPr>
        <p:spPr>
          <a:xfrm rot="10800000">
            <a:off x="1303537" y="943839"/>
            <a:ext cx="144300" cy="1737900"/>
          </a:xfrm>
          <a:prstGeom prst="straightConnector1">
            <a:avLst/>
          </a:prstGeom>
          <a:noFill/>
          <a:ln cap="flat" cmpd="sng" w="9525">
            <a:solidFill>
              <a:schemeClr val="lt1"/>
            </a:solidFill>
            <a:prstDash val="solid"/>
            <a:round/>
            <a:headEnd len="med" w="med" type="triangle"/>
            <a:tailEnd len="sm" w="sm" type="none"/>
          </a:ln>
        </p:spPr>
      </p:cxnSp>
      <p:cxnSp>
        <p:nvCxnSpPr>
          <p:cNvPr id="343" name="Google Shape;343;g204c32d3729_0_0"/>
          <p:cNvCxnSpPr>
            <a:endCxn id="338" idx="2"/>
          </p:cNvCxnSpPr>
          <p:nvPr/>
        </p:nvCxnSpPr>
        <p:spPr>
          <a:xfrm rot="10800000">
            <a:off x="1303537" y="943839"/>
            <a:ext cx="410400" cy="1162200"/>
          </a:xfrm>
          <a:prstGeom prst="straightConnector1">
            <a:avLst/>
          </a:prstGeom>
          <a:noFill/>
          <a:ln cap="flat" cmpd="sng" w="9525">
            <a:solidFill>
              <a:schemeClr val="lt1"/>
            </a:solidFill>
            <a:prstDash val="solid"/>
            <a:round/>
            <a:headEnd len="med" w="med" type="triangle"/>
            <a:tailEnd len="sm" w="sm" type="none"/>
          </a:ln>
        </p:spPr>
      </p:cxnSp>
      <p:sp>
        <p:nvSpPr>
          <p:cNvPr id="344" name="Google Shape;344;g204c32d3729_0_0"/>
          <p:cNvSpPr txBox="1"/>
          <p:nvPr/>
        </p:nvSpPr>
        <p:spPr>
          <a:xfrm>
            <a:off x="356810" y="4464810"/>
            <a:ext cx="5226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1" i="0" lang="fr" sz="800" u="none" cap="none" strike="noStrike">
                <a:solidFill>
                  <a:schemeClr val="lt1"/>
                </a:solidFill>
                <a:latin typeface="Arial"/>
                <a:ea typeface="Arial"/>
                <a:cs typeface="Arial"/>
                <a:sym typeface="Arial"/>
              </a:rPr>
              <a:t>Place</a:t>
            </a:r>
            <a:endParaRPr b="1" i="0" sz="800" u="none" cap="none" strike="noStrike">
              <a:solidFill>
                <a:schemeClr val="lt1"/>
              </a:solidFill>
              <a:latin typeface="Arial"/>
              <a:ea typeface="Arial"/>
              <a:cs typeface="Arial"/>
              <a:sym typeface="Arial"/>
            </a:endParaRPr>
          </a:p>
        </p:txBody>
      </p:sp>
      <p:sp>
        <p:nvSpPr>
          <p:cNvPr id="345" name="Google Shape;345;g204c32d3729_0_0"/>
          <p:cNvSpPr txBox="1"/>
          <p:nvPr/>
        </p:nvSpPr>
        <p:spPr>
          <a:xfrm>
            <a:off x="395531" y="3876335"/>
            <a:ext cx="5226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1" i="0" lang="fr" sz="800" u="none" cap="none" strike="noStrike">
                <a:solidFill>
                  <a:schemeClr val="lt1"/>
                </a:solidFill>
                <a:latin typeface="Arial"/>
                <a:ea typeface="Arial"/>
                <a:cs typeface="Arial"/>
                <a:sym typeface="Arial"/>
              </a:rPr>
              <a:t>Cure</a:t>
            </a:r>
            <a:endParaRPr b="1" i="0" sz="800" u="none" cap="none" strike="noStrike">
              <a:solidFill>
                <a:schemeClr val="lt1"/>
              </a:solidFill>
              <a:latin typeface="Arial"/>
              <a:ea typeface="Arial"/>
              <a:cs typeface="Arial"/>
              <a:sym typeface="Arial"/>
            </a:endParaRPr>
          </a:p>
        </p:txBody>
      </p:sp>
      <p:cxnSp>
        <p:nvCxnSpPr>
          <p:cNvPr id="346" name="Google Shape;346;g204c32d3729_0_0"/>
          <p:cNvCxnSpPr>
            <a:stCxn id="347" idx="4"/>
          </p:cNvCxnSpPr>
          <p:nvPr/>
        </p:nvCxnSpPr>
        <p:spPr>
          <a:xfrm flipH="1">
            <a:off x="657084" y="3121143"/>
            <a:ext cx="64500" cy="755100"/>
          </a:xfrm>
          <a:prstGeom prst="straightConnector1">
            <a:avLst/>
          </a:prstGeom>
          <a:noFill/>
          <a:ln cap="flat" cmpd="sng" w="9525">
            <a:solidFill>
              <a:schemeClr val="lt1"/>
            </a:solidFill>
            <a:prstDash val="solid"/>
            <a:round/>
            <a:headEnd len="med" w="med" type="triangle"/>
            <a:tailEnd len="sm" w="sm" type="none"/>
          </a:ln>
        </p:spPr>
      </p:cxnSp>
      <p:sp>
        <p:nvSpPr>
          <p:cNvPr id="347" name="Google Shape;347;g204c32d3729_0_0"/>
          <p:cNvSpPr/>
          <p:nvPr/>
        </p:nvSpPr>
        <p:spPr>
          <a:xfrm>
            <a:off x="594534" y="2849943"/>
            <a:ext cx="254100" cy="271200"/>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48" name="Google Shape;348;g204c32d3729_0_0"/>
          <p:cNvCxnSpPr/>
          <p:nvPr/>
        </p:nvCxnSpPr>
        <p:spPr>
          <a:xfrm>
            <a:off x="1712621" y="4129356"/>
            <a:ext cx="787500" cy="135000"/>
          </a:xfrm>
          <a:prstGeom prst="straightConnector1">
            <a:avLst/>
          </a:prstGeom>
          <a:noFill/>
          <a:ln cap="flat" cmpd="sng" w="9525">
            <a:solidFill>
              <a:schemeClr val="lt1"/>
            </a:solidFill>
            <a:prstDash val="solid"/>
            <a:round/>
            <a:headEnd len="med" w="med" type="triangle"/>
            <a:tailEnd len="sm" w="sm" type="none"/>
          </a:ln>
        </p:spPr>
      </p:cxnSp>
      <p:cxnSp>
        <p:nvCxnSpPr>
          <p:cNvPr id="349" name="Google Shape;349;g204c32d3729_0_0"/>
          <p:cNvCxnSpPr/>
          <p:nvPr/>
        </p:nvCxnSpPr>
        <p:spPr>
          <a:xfrm flipH="1">
            <a:off x="879577" y="4540146"/>
            <a:ext cx="868800" cy="67800"/>
          </a:xfrm>
          <a:prstGeom prst="straightConnector1">
            <a:avLst/>
          </a:prstGeom>
          <a:noFill/>
          <a:ln cap="flat" cmpd="sng" w="9525">
            <a:solidFill>
              <a:schemeClr val="lt1"/>
            </a:solidFill>
            <a:prstDash val="solid"/>
            <a:round/>
            <a:headEnd len="med" w="med" type="triangle"/>
            <a:tailEnd len="sm" w="sm" type="none"/>
          </a:ln>
        </p:spPr>
      </p:cxnSp>
      <p:sp>
        <p:nvSpPr>
          <p:cNvPr id="350" name="Google Shape;350;g204c32d3729_0_0"/>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III-</a:t>
            </a:r>
            <a:r>
              <a:rPr b="1" lang="fr" sz="1600">
                <a:solidFill>
                  <a:schemeClr val="dk1"/>
                </a:solidFill>
              </a:rPr>
              <a:t> MOBILITÉ ET PLASTICITÉ DU BOURG À L’ÉPOQUE MODERNE</a:t>
            </a:r>
            <a:endParaRPr b="1" i="0" sz="1400" u="none" cap="none" strike="noStrike">
              <a:solidFill>
                <a:srgbClr val="000000"/>
              </a:solidFill>
              <a:latin typeface="Arial"/>
              <a:ea typeface="Arial"/>
              <a:cs typeface="Arial"/>
              <a:sym typeface="Arial"/>
            </a:endParaRPr>
          </a:p>
        </p:txBody>
      </p:sp>
      <p:sp>
        <p:nvSpPr>
          <p:cNvPr id="351" name="Google Shape;351;g204c32d3729_0_0"/>
          <p:cNvSpPr txBox="1"/>
          <p:nvPr/>
        </p:nvSpPr>
        <p:spPr>
          <a:xfrm>
            <a:off x="76125" y="4862200"/>
            <a:ext cx="6299100" cy="28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000"/>
              <a:buFont typeface="Arial"/>
              <a:buNone/>
            </a:pPr>
            <a:r>
              <a:rPr b="1" lang="fr" sz="1000">
                <a:solidFill>
                  <a:schemeClr val="dk1"/>
                </a:solidFill>
              </a:rPr>
              <a:t>Le bourg de Martignas en 1815 reporté sur le MNT</a:t>
            </a:r>
            <a:endParaRPr b="1" sz="1000">
              <a:solidFill>
                <a:schemeClr val="dk1"/>
              </a:solidFill>
            </a:endParaRPr>
          </a:p>
        </p:txBody>
      </p:sp>
      <p:sp>
        <p:nvSpPr>
          <p:cNvPr id="352" name="Google Shape;352;g204c32d3729_0_0"/>
          <p:cNvSpPr/>
          <p:nvPr/>
        </p:nvSpPr>
        <p:spPr>
          <a:xfrm rot="154892">
            <a:off x="1303429" y="3826332"/>
            <a:ext cx="1039054" cy="1005121"/>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g20258c8dbc4_0_1224"/>
          <p:cNvSpPr txBox="1"/>
          <p:nvPr/>
        </p:nvSpPr>
        <p:spPr>
          <a:xfrm>
            <a:off x="152350" y="4637100"/>
            <a:ext cx="6804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fr" sz="1400" u="none" cap="none" strike="noStrike">
                <a:solidFill>
                  <a:schemeClr val="lt1"/>
                </a:solidFill>
                <a:latin typeface="Arial"/>
                <a:ea typeface="Arial"/>
                <a:cs typeface="Arial"/>
                <a:sym typeface="Arial"/>
              </a:rPr>
              <a:t>Le territoire d’Eysines au milieu du XIX</a:t>
            </a:r>
            <a:r>
              <a:rPr b="1" baseline="30000" i="0" lang="fr" sz="1400" u="none" cap="none" strike="noStrike">
                <a:solidFill>
                  <a:schemeClr val="lt1"/>
                </a:solidFill>
                <a:latin typeface="Arial"/>
                <a:ea typeface="Arial"/>
                <a:cs typeface="Arial"/>
                <a:sym typeface="Arial"/>
              </a:rPr>
              <a:t>e</a:t>
            </a:r>
            <a:r>
              <a:rPr b="1" i="0" lang="fr" sz="1400" u="none" cap="none" strike="noStrike">
                <a:solidFill>
                  <a:schemeClr val="lt1"/>
                </a:solidFill>
                <a:latin typeface="Arial"/>
                <a:ea typeface="Arial"/>
                <a:cs typeface="Arial"/>
                <a:sym typeface="Arial"/>
              </a:rPr>
              <a:t> siècle</a:t>
            </a:r>
            <a:endParaRPr b="1" i="0" sz="1400" u="none" cap="none" strike="noStrike">
              <a:solidFill>
                <a:schemeClr val="lt1"/>
              </a:solidFill>
              <a:latin typeface="Arial"/>
              <a:ea typeface="Arial"/>
              <a:cs typeface="Arial"/>
              <a:sym typeface="Arial"/>
            </a:endParaRPr>
          </a:p>
        </p:txBody>
      </p:sp>
      <p:pic>
        <p:nvPicPr>
          <p:cNvPr id="358" name="Google Shape;358;g20258c8dbc4_0_1224"/>
          <p:cNvPicPr preferRelativeResize="0"/>
          <p:nvPr/>
        </p:nvPicPr>
        <p:blipFill rotWithShape="1">
          <a:blip r:embed="rId3">
            <a:alphaModFix/>
          </a:blip>
          <a:srcRect b="0" l="0" r="0" t="0"/>
          <a:stretch/>
        </p:blipFill>
        <p:spPr>
          <a:xfrm>
            <a:off x="152500" y="409162"/>
            <a:ext cx="6306924" cy="4453037"/>
          </a:xfrm>
          <a:prstGeom prst="rect">
            <a:avLst/>
          </a:prstGeom>
          <a:noFill/>
          <a:ln cap="flat" cmpd="sng" w="9525">
            <a:solidFill>
              <a:schemeClr val="dk1"/>
            </a:solidFill>
            <a:prstDash val="solid"/>
            <a:round/>
            <a:headEnd len="sm" w="sm" type="none"/>
            <a:tailEnd len="sm" w="sm" type="none"/>
          </a:ln>
        </p:spPr>
      </p:pic>
      <p:sp>
        <p:nvSpPr>
          <p:cNvPr id="359" name="Google Shape;359;g20258c8dbc4_0_1224"/>
          <p:cNvSpPr txBox="1"/>
          <p:nvPr/>
        </p:nvSpPr>
        <p:spPr>
          <a:xfrm>
            <a:off x="6541800" y="400050"/>
            <a:ext cx="2479800" cy="40635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&gt; En resserrant la focale sur le bourg, on peut identifier quatre places, délimitées en rose, vert, bleu et jaune ;</a:t>
            </a:r>
            <a:endParaRPr b="0" i="0" sz="12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&gt; Ces places se trouvent au carrefour des voies et chemins qui convergent vers Martignas. Leur forme très irrégulière, qui ne procède donc pas d’un ordonnancement, pourrait résulter de la divagation des troupeaux de moutons qui, après avoir brouté sur la lande alentours, étaient ramenés le soir dans les bergeries du bourg ;</a:t>
            </a:r>
            <a:endParaRPr b="0" i="0" sz="12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&gt; La place délimitée en vert semble, elle, avoir été régularisée, son tracé méridional étant plus géométrique ;</a:t>
            </a:r>
            <a:endParaRPr b="0" i="0" sz="1200" u="none" cap="none" strike="noStrike">
              <a:solidFill>
                <a:schemeClr val="dk1"/>
              </a:solidFill>
              <a:latin typeface="Arial"/>
              <a:ea typeface="Arial"/>
              <a:cs typeface="Arial"/>
              <a:sym typeface="Arial"/>
            </a:endParaRPr>
          </a:p>
        </p:txBody>
      </p:sp>
      <p:sp>
        <p:nvSpPr>
          <p:cNvPr id="360" name="Google Shape;360;g20258c8dbc4_0_1224"/>
          <p:cNvSpPr txBox="1"/>
          <p:nvPr/>
        </p:nvSpPr>
        <p:spPr>
          <a:xfrm>
            <a:off x="152475" y="4862200"/>
            <a:ext cx="6306900" cy="28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000"/>
              <a:buFont typeface="Arial"/>
              <a:buNone/>
            </a:pPr>
            <a:r>
              <a:rPr b="1" lang="fr" sz="1000">
                <a:solidFill>
                  <a:schemeClr val="dk1"/>
                </a:solidFill>
              </a:rPr>
              <a:t>Les places du bourg de Martignas, d’après le plan cadastral de 1815 (report sur le MNT)</a:t>
            </a:r>
            <a:endParaRPr b="1" sz="1000">
              <a:solidFill>
                <a:schemeClr val="dk1"/>
              </a:solidFill>
            </a:endParaRPr>
          </a:p>
        </p:txBody>
      </p:sp>
      <p:sp>
        <p:nvSpPr>
          <p:cNvPr id="361" name="Google Shape;361;g20258c8dbc4_0_1224"/>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III-</a:t>
            </a:r>
            <a:r>
              <a:rPr b="1" lang="fr" sz="1600">
                <a:solidFill>
                  <a:schemeClr val="dk1"/>
                </a:solidFill>
              </a:rPr>
              <a:t> MOBILITÉ ET PLASTICITÉ DU BOURG À L’ÉPOQUE MODERNE</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g20258c8dbc4_0_1231"/>
          <p:cNvSpPr txBox="1"/>
          <p:nvPr/>
        </p:nvSpPr>
        <p:spPr>
          <a:xfrm>
            <a:off x="6541800" y="400050"/>
            <a:ext cx="2479800" cy="40635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&gt; Martignas apparaît ainsi, au début du XIX</a:t>
            </a:r>
            <a:r>
              <a:rPr b="0" baseline="30000" i="0" lang="fr" sz="1200" u="none" cap="none" strike="noStrike">
                <a:solidFill>
                  <a:schemeClr val="dk1"/>
                </a:solidFill>
                <a:latin typeface="Arial"/>
                <a:ea typeface="Arial"/>
                <a:cs typeface="Arial"/>
                <a:sym typeface="Arial"/>
              </a:rPr>
              <a:t>e</a:t>
            </a:r>
            <a:r>
              <a:rPr b="0" i="0" lang="fr" sz="1200" u="none" cap="none" strike="noStrike">
                <a:solidFill>
                  <a:schemeClr val="dk1"/>
                </a:solidFill>
                <a:latin typeface="Arial"/>
                <a:ea typeface="Arial"/>
                <a:cs typeface="Arial"/>
                <a:sym typeface="Arial"/>
              </a:rPr>
              <a:t> siècle, comme </a:t>
            </a:r>
            <a:r>
              <a:rPr b="0" i="0" lang="fr" sz="1200" u="sng" cap="none" strike="noStrike">
                <a:solidFill>
                  <a:schemeClr val="dk1"/>
                </a:solidFill>
                <a:latin typeface="Arial"/>
                <a:ea typeface="Arial"/>
                <a:cs typeface="Arial"/>
                <a:sym typeface="Arial"/>
              </a:rPr>
              <a:t>un bourg poly-centré</a:t>
            </a:r>
            <a:r>
              <a:rPr b="0" i="0" lang="fr" sz="1200" u="none" cap="none" strike="noStrike">
                <a:solidFill>
                  <a:schemeClr val="dk1"/>
                </a:solidFill>
                <a:latin typeface="Arial"/>
                <a:ea typeface="Arial"/>
                <a:cs typeface="Arial"/>
                <a:sym typeface="Arial"/>
              </a:rPr>
              <a:t> ;</a:t>
            </a:r>
            <a:endParaRPr b="0" i="0" sz="12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&gt; Si aucune fonction administrative ou religieuse n’est liée à ces centralités, une fonction commerciale, attestée par les textes du XVIII</a:t>
            </a:r>
            <a:r>
              <a:rPr b="0" baseline="30000" i="0" lang="fr" sz="1200" u="none" cap="none" strike="noStrike">
                <a:solidFill>
                  <a:schemeClr val="dk1"/>
                </a:solidFill>
                <a:latin typeface="Arial"/>
                <a:ea typeface="Arial"/>
                <a:cs typeface="Arial"/>
                <a:sym typeface="Arial"/>
              </a:rPr>
              <a:t>e</a:t>
            </a:r>
            <a:r>
              <a:rPr b="0" i="0" lang="fr" sz="1200" u="none" cap="none" strike="noStrike">
                <a:solidFill>
                  <a:schemeClr val="dk1"/>
                </a:solidFill>
                <a:latin typeface="Arial"/>
                <a:ea typeface="Arial"/>
                <a:cs typeface="Arial"/>
                <a:sym typeface="Arial"/>
              </a:rPr>
              <a:t> siècle, pourrait être associée à l’une ou l’autre de ces places ;</a:t>
            </a:r>
            <a:endParaRPr b="0" i="0" sz="12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&gt; Entre les places vertes et bleues, six quartiers, de forme plus ou moins ovoïde, semblent avoir été “découpés” sur l’espace public (en noir) ;</a:t>
            </a:r>
            <a:endParaRPr b="0" i="0" sz="12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100"/>
              <a:buFont typeface="Arial"/>
              <a:buNone/>
            </a:pPr>
            <a:r>
              <a:rPr b="0" i="0" lang="fr" sz="1200" u="none" cap="none" strike="noStrike">
                <a:solidFill>
                  <a:schemeClr val="dk1"/>
                </a:solidFill>
                <a:latin typeface="Arial"/>
                <a:ea typeface="Arial"/>
                <a:cs typeface="Arial"/>
                <a:sym typeface="Arial"/>
              </a:rPr>
              <a:t>&gt; Le bâti est disposé autour des places et parfois même sur les places ; </a:t>
            </a:r>
            <a:endParaRPr b="0" i="0" sz="1200" u="none" cap="none" strike="noStrike">
              <a:solidFill>
                <a:schemeClr val="dk1"/>
              </a:solidFill>
              <a:latin typeface="Arial"/>
              <a:ea typeface="Arial"/>
              <a:cs typeface="Arial"/>
              <a:sym typeface="Arial"/>
            </a:endParaRPr>
          </a:p>
        </p:txBody>
      </p:sp>
      <p:sp>
        <p:nvSpPr>
          <p:cNvPr id="367" name="Google Shape;367;g20258c8dbc4_0_1231"/>
          <p:cNvSpPr txBox="1"/>
          <p:nvPr/>
        </p:nvSpPr>
        <p:spPr>
          <a:xfrm>
            <a:off x="152350" y="4637100"/>
            <a:ext cx="6804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fr" sz="1400" u="none" cap="none" strike="noStrike">
                <a:solidFill>
                  <a:schemeClr val="lt1"/>
                </a:solidFill>
                <a:latin typeface="Arial"/>
                <a:ea typeface="Arial"/>
                <a:cs typeface="Arial"/>
                <a:sym typeface="Arial"/>
              </a:rPr>
              <a:t>Le territoire d’Eysines au milieu du XIX</a:t>
            </a:r>
            <a:r>
              <a:rPr b="1" baseline="30000" i="0" lang="fr" sz="1400" u="none" cap="none" strike="noStrike">
                <a:solidFill>
                  <a:schemeClr val="lt1"/>
                </a:solidFill>
                <a:latin typeface="Arial"/>
                <a:ea typeface="Arial"/>
                <a:cs typeface="Arial"/>
                <a:sym typeface="Arial"/>
              </a:rPr>
              <a:t>e</a:t>
            </a:r>
            <a:r>
              <a:rPr b="1" i="0" lang="fr" sz="1400" u="none" cap="none" strike="noStrike">
                <a:solidFill>
                  <a:schemeClr val="lt1"/>
                </a:solidFill>
                <a:latin typeface="Arial"/>
                <a:ea typeface="Arial"/>
                <a:cs typeface="Arial"/>
                <a:sym typeface="Arial"/>
              </a:rPr>
              <a:t> siècle</a:t>
            </a:r>
            <a:endParaRPr b="1" i="0" sz="1400" u="none" cap="none" strike="noStrike">
              <a:solidFill>
                <a:schemeClr val="lt1"/>
              </a:solidFill>
              <a:latin typeface="Arial"/>
              <a:ea typeface="Arial"/>
              <a:cs typeface="Arial"/>
              <a:sym typeface="Arial"/>
            </a:endParaRPr>
          </a:p>
        </p:txBody>
      </p:sp>
      <p:pic>
        <p:nvPicPr>
          <p:cNvPr id="368" name="Google Shape;368;g20258c8dbc4_0_1231"/>
          <p:cNvPicPr preferRelativeResize="0"/>
          <p:nvPr/>
        </p:nvPicPr>
        <p:blipFill rotWithShape="1">
          <a:blip r:embed="rId3">
            <a:alphaModFix/>
          </a:blip>
          <a:srcRect b="0" l="0" r="0" t="0"/>
          <a:stretch/>
        </p:blipFill>
        <p:spPr>
          <a:xfrm>
            <a:off x="152350" y="405975"/>
            <a:ext cx="6307077" cy="4456225"/>
          </a:xfrm>
          <a:prstGeom prst="rect">
            <a:avLst/>
          </a:prstGeom>
          <a:noFill/>
          <a:ln cap="flat" cmpd="sng" w="9525">
            <a:solidFill>
              <a:schemeClr val="dk1"/>
            </a:solidFill>
            <a:prstDash val="solid"/>
            <a:round/>
            <a:headEnd len="sm" w="sm" type="none"/>
            <a:tailEnd len="sm" w="sm" type="none"/>
          </a:ln>
        </p:spPr>
      </p:pic>
      <p:sp>
        <p:nvSpPr>
          <p:cNvPr id="369" name="Google Shape;369;g20258c8dbc4_0_1231"/>
          <p:cNvSpPr txBox="1"/>
          <p:nvPr/>
        </p:nvSpPr>
        <p:spPr>
          <a:xfrm>
            <a:off x="152475" y="4862200"/>
            <a:ext cx="6306900" cy="28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000"/>
              <a:buFont typeface="Arial"/>
              <a:buNone/>
            </a:pPr>
            <a:r>
              <a:rPr b="1" lang="fr" sz="1000">
                <a:solidFill>
                  <a:schemeClr val="dk1"/>
                </a:solidFill>
              </a:rPr>
              <a:t>Les places du bourg de Martignas, d’après le plan cadastral de 1815</a:t>
            </a:r>
            <a:endParaRPr b="1" sz="1000">
              <a:solidFill>
                <a:schemeClr val="dk1"/>
              </a:solidFill>
            </a:endParaRPr>
          </a:p>
        </p:txBody>
      </p:sp>
      <p:sp>
        <p:nvSpPr>
          <p:cNvPr id="370" name="Google Shape;370;g20258c8dbc4_0_1231"/>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III-</a:t>
            </a:r>
            <a:r>
              <a:rPr b="1" lang="fr" sz="1600">
                <a:solidFill>
                  <a:schemeClr val="dk1"/>
                </a:solidFill>
              </a:rPr>
              <a:t> MOBILITÉ ET PLASTICITÉ DU BOURG À L’ÉPOQUE MODERNE</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g20258c8dbc4_0_1252"/>
          <p:cNvSpPr txBox="1"/>
          <p:nvPr/>
        </p:nvSpPr>
        <p:spPr>
          <a:xfrm>
            <a:off x="6541800" y="400050"/>
            <a:ext cx="2479800" cy="42636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&gt; Les états de section du cadastre permettent d’identifier les cultures pratiquées au début du XIX</a:t>
            </a:r>
            <a:r>
              <a:rPr b="0" baseline="30000" i="0" lang="fr" sz="1200" u="none" cap="none" strike="noStrike">
                <a:solidFill>
                  <a:schemeClr val="dk1"/>
                </a:solidFill>
                <a:latin typeface="Arial"/>
                <a:ea typeface="Arial"/>
                <a:cs typeface="Arial"/>
                <a:sym typeface="Arial"/>
              </a:rPr>
              <a:t>e</a:t>
            </a:r>
            <a:r>
              <a:rPr b="0" i="0" lang="fr" sz="1200" u="none" cap="none" strike="noStrike">
                <a:solidFill>
                  <a:schemeClr val="dk1"/>
                </a:solidFill>
                <a:latin typeface="Arial"/>
                <a:ea typeface="Arial"/>
                <a:cs typeface="Arial"/>
                <a:sym typeface="Arial"/>
              </a:rPr>
              <a:t> siècle dans le secteur du bourg :</a:t>
            </a:r>
            <a:endParaRPr b="0" i="0" sz="1200" u="none" cap="none" strike="noStrike">
              <a:solidFill>
                <a:schemeClr val="dk1"/>
              </a:solidFill>
              <a:latin typeface="Arial"/>
              <a:ea typeface="Arial"/>
              <a:cs typeface="Arial"/>
              <a:sym typeface="Arial"/>
            </a:endParaRPr>
          </a:p>
          <a:p>
            <a:pPr indent="0" lvl="0" marL="0" marR="0" rtl="0" algn="just">
              <a:lnSpc>
                <a:spcPct val="100000"/>
              </a:lnSpc>
              <a:spcBef>
                <a:spcPts val="100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1- Plusieurs parcelles de vigne forment une ceinture autour du bourg (en violet), elle même bordée à l’Est par un corridor de prés qui sont implantés dans le lit majeur de la Jalle ;</a:t>
            </a:r>
            <a:endParaRPr b="0" i="0" sz="1200" u="none" cap="none" strike="noStrike">
              <a:solidFill>
                <a:schemeClr val="dk1"/>
              </a:solidFill>
              <a:latin typeface="Arial"/>
              <a:ea typeface="Arial"/>
              <a:cs typeface="Arial"/>
              <a:sym typeface="Arial"/>
            </a:endParaRPr>
          </a:p>
          <a:p>
            <a:pPr indent="0" lvl="0" marL="0" marR="0" rtl="0" algn="just">
              <a:lnSpc>
                <a:spcPct val="100000"/>
              </a:lnSpc>
              <a:spcBef>
                <a:spcPts val="100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2- A proximité immédiate des maisons, les parcelles sont occupées majoritairement par des emplacements liés aux bâtiments (allées, cours, dégagements, etc.) et par des jardins ;</a:t>
            </a:r>
            <a:endParaRPr b="0" i="0" sz="1200" u="none" cap="none" strike="noStrike">
              <a:solidFill>
                <a:schemeClr val="dk1"/>
              </a:solidFill>
              <a:latin typeface="Arial"/>
              <a:ea typeface="Arial"/>
              <a:cs typeface="Arial"/>
              <a:sym typeface="Arial"/>
            </a:endParaRPr>
          </a:p>
          <a:p>
            <a:pPr indent="0" lvl="0" marL="0" marR="0" rtl="0" algn="just">
              <a:lnSpc>
                <a:spcPct val="100000"/>
              </a:lnSpc>
              <a:spcBef>
                <a:spcPts val="100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3- A l’Ouest, on trouve les premières parcelles de terres cultivées en seigle et millet.</a:t>
            </a:r>
            <a:endParaRPr b="0" i="0" sz="1200" u="none" cap="none" strike="noStrike">
              <a:solidFill>
                <a:schemeClr val="dk1"/>
              </a:solidFill>
              <a:latin typeface="Arial"/>
              <a:ea typeface="Arial"/>
              <a:cs typeface="Arial"/>
              <a:sym typeface="Arial"/>
            </a:endParaRPr>
          </a:p>
        </p:txBody>
      </p:sp>
      <p:sp>
        <p:nvSpPr>
          <p:cNvPr id="376" name="Google Shape;376;g20258c8dbc4_0_1252"/>
          <p:cNvSpPr txBox="1"/>
          <p:nvPr/>
        </p:nvSpPr>
        <p:spPr>
          <a:xfrm>
            <a:off x="152350" y="4637100"/>
            <a:ext cx="6804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fr" sz="1400" u="none" cap="none" strike="noStrike">
                <a:solidFill>
                  <a:schemeClr val="lt1"/>
                </a:solidFill>
                <a:latin typeface="Arial"/>
                <a:ea typeface="Arial"/>
                <a:cs typeface="Arial"/>
                <a:sym typeface="Arial"/>
              </a:rPr>
              <a:t>Le territoire d’Eysines au milieu du XIX</a:t>
            </a:r>
            <a:r>
              <a:rPr b="1" baseline="30000" i="0" lang="fr" sz="1400" u="none" cap="none" strike="noStrike">
                <a:solidFill>
                  <a:schemeClr val="lt1"/>
                </a:solidFill>
                <a:latin typeface="Arial"/>
                <a:ea typeface="Arial"/>
                <a:cs typeface="Arial"/>
                <a:sym typeface="Arial"/>
              </a:rPr>
              <a:t>e</a:t>
            </a:r>
            <a:r>
              <a:rPr b="1" i="0" lang="fr" sz="1400" u="none" cap="none" strike="noStrike">
                <a:solidFill>
                  <a:schemeClr val="lt1"/>
                </a:solidFill>
                <a:latin typeface="Arial"/>
                <a:ea typeface="Arial"/>
                <a:cs typeface="Arial"/>
                <a:sym typeface="Arial"/>
              </a:rPr>
              <a:t> siècle</a:t>
            </a:r>
            <a:endParaRPr b="1" i="0" sz="1400" u="none" cap="none" strike="noStrike">
              <a:solidFill>
                <a:schemeClr val="lt1"/>
              </a:solidFill>
              <a:latin typeface="Arial"/>
              <a:ea typeface="Arial"/>
              <a:cs typeface="Arial"/>
              <a:sym typeface="Arial"/>
            </a:endParaRPr>
          </a:p>
        </p:txBody>
      </p:sp>
      <p:pic>
        <p:nvPicPr>
          <p:cNvPr id="377" name="Google Shape;377;g20258c8dbc4_0_1252"/>
          <p:cNvPicPr preferRelativeResize="0"/>
          <p:nvPr/>
        </p:nvPicPr>
        <p:blipFill rotWithShape="1">
          <a:blip r:embed="rId3">
            <a:alphaModFix/>
          </a:blip>
          <a:srcRect b="0" l="0" r="0" t="0"/>
          <a:stretch/>
        </p:blipFill>
        <p:spPr>
          <a:xfrm>
            <a:off x="152500" y="400045"/>
            <a:ext cx="6307077" cy="4459304"/>
          </a:xfrm>
          <a:prstGeom prst="rect">
            <a:avLst/>
          </a:prstGeom>
          <a:noFill/>
          <a:ln cap="flat" cmpd="sng" w="9525">
            <a:solidFill>
              <a:schemeClr val="dk1"/>
            </a:solidFill>
            <a:prstDash val="solid"/>
            <a:round/>
            <a:headEnd len="sm" w="sm" type="none"/>
            <a:tailEnd len="sm" w="sm" type="none"/>
          </a:ln>
        </p:spPr>
      </p:pic>
      <p:sp>
        <p:nvSpPr>
          <p:cNvPr id="378" name="Google Shape;378;g20258c8dbc4_0_1252"/>
          <p:cNvSpPr txBox="1"/>
          <p:nvPr/>
        </p:nvSpPr>
        <p:spPr>
          <a:xfrm>
            <a:off x="152475" y="4862200"/>
            <a:ext cx="6306900" cy="28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000"/>
              <a:buFont typeface="Arial"/>
              <a:buNone/>
            </a:pPr>
            <a:r>
              <a:rPr b="1" lang="fr" sz="1000">
                <a:solidFill>
                  <a:schemeClr val="dk1"/>
                </a:solidFill>
              </a:rPr>
              <a:t>Les cultures pratiquées en 1815 dans le bourg de Martignas, d’après le plan cadastral ancien </a:t>
            </a:r>
            <a:endParaRPr b="1" sz="1000">
              <a:solidFill>
                <a:schemeClr val="dk1"/>
              </a:solidFill>
            </a:endParaRPr>
          </a:p>
        </p:txBody>
      </p:sp>
      <p:sp>
        <p:nvSpPr>
          <p:cNvPr id="379" name="Google Shape;379;g20258c8dbc4_0_1252"/>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III-</a:t>
            </a:r>
            <a:r>
              <a:rPr b="1" lang="fr" sz="1600">
                <a:solidFill>
                  <a:schemeClr val="dk1"/>
                </a:solidFill>
              </a:rPr>
              <a:t> MOBILITÉ ET PLASTICITÉ DU BOURG À L’ÉPOQUE MODERNE</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g20258c8dbc4_0_1501"/>
          <p:cNvSpPr txBox="1"/>
          <p:nvPr/>
        </p:nvSpPr>
        <p:spPr>
          <a:xfrm>
            <a:off x="152350" y="115575"/>
            <a:ext cx="680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fr" sz="1400" u="none" cap="none" strike="noStrike">
                <a:solidFill>
                  <a:schemeClr val="lt1"/>
                </a:solidFill>
                <a:latin typeface="Arial"/>
                <a:ea typeface="Arial"/>
                <a:cs typeface="Arial"/>
                <a:sym typeface="Arial"/>
              </a:rPr>
              <a:t>Le territoire de Martignas au milieu du XIX</a:t>
            </a:r>
            <a:r>
              <a:rPr b="1" baseline="30000" i="0" lang="fr" sz="1400" u="none" cap="none" strike="noStrike">
                <a:solidFill>
                  <a:schemeClr val="lt1"/>
                </a:solidFill>
                <a:latin typeface="Arial"/>
                <a:ea typeface="Arial"/>
                <a:cs typeface="Arial"/>
                <a:sym typeface="Arial"/>
              </a:rPr>
              <a:t>e</a:t>
            </a:r>
            <a:r>
              <a:rPr b="1" i="0" lang="fr" sz="1400" u="none" cap="none" strike="noStrike">
                <a:solidFill>
                  <a:schemeClr val="lt1"/>
                </a:solidFill>
                <a:latin typeface="Arial"/>
                <a:ea typeface="Arial"/>
                <a:cs typeface="Arial"/>
                <a:sym typeface="Arial"/>
              </a:rPr>
              <a:t> siècle (1848)</a:t>
            </a:r>
            <a:endParaRPr b="1" i="0" sz="1400" u="none" cap="none" strike="noStrike">
              <a:solidFill>
                <a:schemeClr val="lt1"/>
              </a:solidFill>
              <a:latin typeface="Arial"/>
              <a:ea typeface="Arial"/>
              <a:cs typeface="Arial"/>
              <a:sym typeface="Arial"/>
            </a:endParaRPr>
          </a:p>
        </p:txBody>
      </p:sp>
      <p:sp>
        <p:nvSpPr>
          <p:cNvPr id="385" name="Google Shape;385;g20258c8dbc4_0_1501"/>
          <p:cNvSpPr txBox="1"/>
          <p:nvPr/>
        </p:nvSpPr>
        <p:spPr>
          <a:xfrm>
            <a:off x="3420000" y="400050"/>
            <a:ext cx="5601300" cy="27705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rPr lang="fr" sz="1200">
                <a:solidFill>
                  <a:schemeClr val="dk1"/>
                </a:solidFill>
              </a:rPr>
              <a:t>&gt; Cette analyse du plan cadastral de 1815 peut être utilement mise en regard de la notice que l’abbé Baurein (1713-1790) a consacrée à la paroisse de Martignas dans le tome 1 de ses </a:t>
            </a:r>
            <a:r>
              <a:rPr i="1" lang="fr" sz="1200">
                <a:solidFill>
                  <a:schemeClr val="dk1"/>
                </a:solidFill>
              </a:rPr>
              <a:t>Variétés bordelaises</a:t>
            </a:r>
            <a:r>
              <a:rPr lang="fr" sz="1200">
                <a:solidFill>
                  <a:schemeClr val="dk1"/>
                </a:solidFill>
              </a:rPr>
              <a:t> (1784). Deux points, directement en lien avec la morphologie du bourg et sa dynamique, peuvent être relevés :</a:t>
            </a:r>
            <a:endParaRPr sz="1200">
              <a:solidFill>
                <a:schemeClr val="dk1"/>
              </a:solidFill>
            </a:endParaRPr>
          </a:p>
          <a:p>
            <a:pPr indent="0" lvl="0" marL="0" rtl="0" algn="just">
              <a:spcBef>
                <a:spcPts val="0"/>
              </a:spcBef>
              <a:spcAft>
                <a:spcPts val="0"/>
              </a:spcAft>
              <a:buClr>
                <a:schemeClr val="dk1"/>
              </a:buClr>
              <a:buSzPts val="1200"/>
              <a:buFont typeface="Arial"/>
              <a:buNone/>
            </a:pPr>
            <a:r>
              <a:t/>
            </a:r>
            <a:endParaRPr sz="1200">
              <a:solidFill>
                <a:schemeClr val="dk1"/>
              </a:solidFill>
            </a:endParaRPr>
          </a:p>
          <a:p>
            <a:pPr indent="0" lvl="0" marL="0" rtl="0" algn="just">
              <a:spcBef>
                <a:spcPts val="0"/>
              </a:spcBef>
              <a:spcAft>
                <a:spcPts val="0"/>
              </a:spcAft>
              <a:buNone/>
            </a:pPr>
            <a:r>
              <a:rPr lang="fr" sz="1200">
                <a:solidFill>
                  <a:schemeClr val="dk1"/>
                </a:solidFill>
              </a:rPr>
              <a:t>1- L’organisation originale de la morphologie du bourg et de la disposition des maisons dans l’espace : “</a:t>
            </a:r>
            <a:r>
              <a:rPr i="1" lang="fr" sz="1200">
                <a:solidFill>
                  <a:schemeClr val="dk1"/>
                </a:solidFill>
              </a:rPr>
              <a:t>Les maisons ne sont pas contiguës les unes aux autres, mais elles ont chacune un espace suffisant qui les sépare les unes des autres et qui sert leurs aisances. Ce bourg n’a rien des incommodités qu’on remarque dans la plupart des bourgs des autres paroisses. Les habitations, quoique rassemblées, n’y forment point d’alignement, elles y sont éparses et d’un accès facile, soit pour les personnes, soit pour les bestiaux, et particulièrement pour les troupeaux de bêtes à laine qu’on y élève</a:t>
            </a:r>
            <a:r>
              <a:rPr lang="fr" sz="1200">
                <a:solidFill>
                  <a:schemeClr val="dk1"/>
                </a:solidFill>
              </a:rPr>
              <a:t>” ; </a:t>
            </a:r>
            <a:endParaRPr sz="1200"/>
          </a:p>
        </p:txBody>
      </p:sp>
      <p:pic>
        <p:nvPicPr>
          <p:cNvPr id="386" name="Google Shape;386;g20258c8dbc4_0_1501"/>
          <p:cNvPicPr preferRelativeResize="0"/>
          <p:nvPr/>
        </p:nvPicPr>
        <p:blipFill rotWithShape="1">
          <a:blip r:embed="rId3">
            <a:alphaModFix/>
          </a:blip>
          <a:srcRect b="0" l="0" r="0" t="0"/>
          <a:stretch/>
        </p:blipFill>
        <p:spPr>
          <a:xfrm>
            <a:off x="164359" y="400049"/>
            <a:ext cx="2951191" cy="4454298"/>
          </a:xfrm>
          <a:prstGeom prst="rect">
            <a:avLst/>
          </a:prstGeom>
          <a:noFill/>
          <a:ln cap="flat" cmpd="sng" w="9525">
            <a:solidFill>
              <a:schemeClr val="dk1"/>
            </a:solidFill>
            <a:prstDash val="solid"/>
            <a:round/>
            <a:headEnd len="sm" w="sm" type="none"/>
            <a:tailEnd len="sm" w="sm" type="none"/>
          </a:ln>
        </p:spPr>
      </p:pic>
      <p:pic>
        <p:nvPicPr>
          <p:cNvPr id="387" name="Google Shape;387;g20258c8dbc4_0_1501"/>
          <p:cNvPicPr preferRelativeResize="0"/>
          <p:nvPr/>
        </p:nvPicPr>
        <p:blipFill rotWithShape="1">
          <a:blip r:embed="rId4">
            <a:alphaModFix/>
          </a:blip>
          <a:srcRect b="2077" l="8820" r="8820" t="1275"/>
          <a:stretch/>
        </p:blipFill>
        <p:spPr>
          <a:xfrm>
            <a:off x="164350" y="1480075"/>
            <a:ext cx="328350" cy="3070776"/>
          </a:xfrm>
          <a:prstGeom prst="rect">
            <a:avLst/>
          </a:prstGeom>
          <a:noFill/>
          <a:ln>
            <a:noFill/>
          </a:ln>
        </p:spPr>
      </p:pic>
      <p:sp>
        <p:nvSpPr>
          <p:cNvPr id="388" name="Google Shape;388;g20258c8dbc4_0_1501"/>
          <p:cNvSpPr/>
          <p:nvPr/>
        </p:nvSpPr>
        <p:spPr>
          <a:xfrm>
            <a:off x="1648213" y="3934350"/>
            <a:ext cx="291300" cy="291300"/>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g20258c8dbc4_0_1501"/>
          <p:cNvSpPr txBox="1"/>
          <p:nvPr/>
        </p:nvSpPr>
        <p:spPr>
          <a:xfrm>
            <a:off x="2500125" y="4063600"/>
            <a:ext cx="6024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0" i="0" lang="fr" sz="800" u="none" cap="none" strike="noStrike">
                <a:solidFill>
                  <a:schemeClr val="lt1"/>
                </a:solidFill>
                <a:latin typeface="Arial"/>
                <a:ea typeface="Arial"/>
                <a:cs typeface="Arial"/>
                <a:sym typeface="Arial"/>
              </a:rPr>
              <a:t>Eglise et cimetière</a:t>
            </a:r>
            <a:endParaRPr b="0" i="0" sz="800" u="none" cap="none" strike="noStrike">
              <a:solidFill>
                <a:schemeClr val="lt1"/>
              </a:solidFill>
              <a:latin typeface="Arial"/>
              <a:ea typeface="Arial"/>
              <a:cs typeface="Arial"/>
              <a:sym typeface="Arial"/>
            </a:endParaRPr>
          </a:p>
        </p:txBody>
      </p:sp>
      <p:sp>
        <p:nvSpPr>
          <p:cNvPr id="390" name="Google Shape;390;g20258c8dbc4_0_1501"/>
          <p:cNvSpPr/>
          <p:nvPr/>
        </p:nvSpPr>
        <p:spPr>
          <a:xfrm>
            <a:off x="2301550" y="636039"/>
            <a:ext cx="602400" cy="6429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g20258c8dbc4_0_1501"/>
          <p:cNvSpPr/>
          <p:nvPr/>
        </p:nvSpPr>
        <p:spPr>
          <a:xfrm>
            <a:off x="1859177" y="2492224"/>
            <a:ext cx="682200" cy="7704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 name="Google Shape;392;g20258c8dbc4_0_1501"/>
          <p:cNvSpPr/>
          <p:nvPr/>
        </p:nvSpPr>
        <p:spPr>
          <a:xfrm>
            <a:off x="756439" y="2158864"/>
            <a:ext cx="465600" cy="4971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g20258c8dbc4_0_1501"/>
          <p:cNvSpPr/>
          <p:nvPr/>
        </p:nvSpPr>
        <p:spPr>
          <a:xfrm>
            <a:off x="1458447" y="1642446"/>
            <a:ext cx="672000" cy="7170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g20258c8dbc4_0_1501"/>
          <p:cNvSpPr/>
          <p:nvPr/>
        </p:nvSpPr>
        <p:spPr>
          <a:xfrm>
            <a:off x="1188161" y="2347926"/>
            <a:ext cx="643500" cy="6759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g20258c8dbc4_0_1501"/>
          <p:cNvSpPr txBox="1"/>
          <p:nvPr/>
        </p:nvSpPr>
        <p:spPr>
          <a:xfrm>
            <a:off x="1042237" y="636039"/>
            <a:ext cx="5226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1" i="0" lang="fr" sz="800" u="none" cap="none" strike="noStrike">
                <a:solidFill>
                  <a:schemeClr val="lt1"/>
                </a:solidFill>
                <a:latin typeface="Arial"/>
                <a:ea typeface="Arial"/>
                <a:cs typeface="Arial"/>
                <a:sym typeface="Arial"/>
              </a:rPr>
              <a:t>Places</a:t>
            </a:r>
            <a:endParaRPr b="1" i="0" sz="800" u="none" cap="none" strike="noStrike">
              <a:solidFill>
                <a:schemeClr val="lt1"/>
              </a:solidFill>
              <a:latin typeface="Arial"/>
              <a:ea typeface="Arial"/>
              <a:cs typeface="Arial"/>
              <a:sym typeface="Arial"/>
            </a:endParaRPr>
          </a:p>
        </p:txBody>
      </p:sp>
      <p:cxnSp>
        <p:nvCxnSpPr>
          <p:cNvPr id="396" name="Google Shape;396;g20258c8dbc4_0_1501"/>
          <p:cNvCxnSpPr>
            <a:endCxn id="395" idx="2"/>
          </p:cNvCxnSpPr>
          <p:nvPr/>
        </p:nvCxnSpPr>
        <p:spPr>
          <a:xfrm flipH="1" rot="10800000">
            <a:off x="983737" y="943839"/>
            <a:ext cx="319800" cy="1482900"/>
          </a:xfrm>
          <a:prstGeom prst="straightConnector1">
            <a:avLst/>
          </a:prstGeom>
          <a:noFill/>
          <a:ln cap="flat" cmpd="sng" w="9525">
            <a:solidFill>
              <a:schemeClr val="lt1"/>
            </a:solidFill>
            <a:prstDash val="solid"/>
            <a:round/>
            <a:headEnd len="med" w="med" type="triangle"/>
            <a:tailEnd len="sm" w="sm" type="none"/>
          </a:ln>
        </p:spPr>
      </p:cxnSp>
      <p:cxnSp>
        <p:nvCxnSpPr>
          <p:cNvPr id="397" name="Google Shape;397;g20258c8dbc4_0_1501"/>
          <p:cNvCxnSpPr>
            <a:endCxn id="395" idx="2"/>
          </p:cNvCxnSpPr>
          <p:nvPr/>
        </p:nvCxnSpPr>
        <p:spPr>
          <a:xfrm rot="10800000">
            <a:off x="1303537" y="943839"/>
            <a:ext cx="854400" cy="1796100"/>
          </a:xfrm>
          <a:prstGeom prst="straightConnector1">
            <a:avLst/>
          </a:prstGeom>
          <a:noFill/>
          <a:ln cap="flat" cmpd="sng" w="9525">
            <a:solidFill>
              <a:schemeClr val="lt1"/>
            </a:solidFill>
            <a:prstDash val="solid"/>
            <a:round/>
            <a:headEnd len="med" w="med" type="triangle"/>
            <a:tailEnd len="sm" w="sm" type="none"/>
          </a:ln>
        </p:spPr>
      </p:cxnSp>
      <p:cxnSp>
        <p:nvCxnSpPr>
          <p:cNvPr id="398" name="Google Shape;398;g20258c8dbc4_0_1501"/>
          <p:cNvCxnSpPr>
            <a:endCxn id="395" idx="2"/>
          </p:cNvCxnSpPr>
          <p:nvPr/>
        </p:nvCxnSpPr>
        <p:spPr>
          <a:xfrm flipH="1">
            <a:off x="1303537" y="903939"/>
            <a:ext cx="1175100" cy="39900"/>
          </a:xfrm>
          <a:prstGeom prst="straightConnector1">
            <a:avLst/>
          </a:prstGeom>
          <a:noFill/>
          <a:ln cap="flat" cmpd="sng" w="9525">
            <a:solidFill>
              <a:schemeClr val="lt1"/>
            </a:solidFill>
            <a:prstDash val="solid"/>
            <a:round/>
            <a:headEnd len="med" w="med" type="triangle"/>
            <a:tailEnd len="sm" w="sm" type="none"/>
          </a:ln>
        </p:spPr>
      </p:cxnSp>
      <p:cxnSp>
        <p:nvCxnSpPr>
          <p:cNvPr id="399" name="Google Shape;399;g20258c8dbc4_0_1501"/>
          <p:cNvCxnSpPr>
            <a:endCxn id="395" idx="2"/>
          </p:cNvCxnSpPr>
          <p:nvPr/>
        </p:nvCxnSpPr>
        <p:spPr>
          <a:xfrm rot="10800000">
            <a:off x="1303537" y="943839"/>
            <a:ext cx="144300" cy="1737900"/>
          </a:xfrm>
          <a:prstGeom prst="straightConnector1">
            <a:avLst/>
          </a:prstGeom>
          <a:noFill/>
          <a:ln cap="flat" cmpd="sng" w="9525">
            <a:solidFill>
              <a:schemeClr val="lt1"/>
            </a:solidFill>
            <a:prstDash val="solid"/>
            <a:round/>
            <a:headEnd len="med" w="med" type="triangle"/>
            <a:tailEnd len="sm" w="sm" type="none"/>
          </a:ln>
        </p:spPr>
      </p:cxnSp>
      <p:cxnSp>
        <p:nvCxnSpPr>
          <p:cNvPr id="400" name="Google Shape;400;g20258c8dbc4_0_1501"/>
          <p:cNvCxnSpPr>
            <a:endCxn id="395" idx="2"/>
          </p:cNvCxnSpPr>
          <p:nvPr/>
        </p:nvCxnSpPr>
        <p:spPr>
          <a:xfrm rot="10800000">
            <a:off x="1303537" y="943839"/>
            <a:ext cx="410400" cy="1162200"/>
          </a:xfrm>
          <a:prstGeom prst="straightConnector1">
            <a:avLst/>
          </a:prstGeom>
          <a:noFill/>
          <a:ln cap="flat" cmpd="sng" w="9525">
            <a:solidFill>
              <a:schemeClr val="lt1"/>
            </a:solidFill>
            <a:prstDash val="solid"/>
            <a:round/>
            <a:headEnd len="med" w="med" type="triangle"/>
            <a:tailEnd len="sm" w="sm" type="none"/>
          </a:ln>
        </p:spPr>
      </p:cxnSp>
      <p:sp>
        <p:nvSpPr>
          <p:cNvPr id="401" name="Google Shape;401;g20258c8dbc4_0_1501"/>
          <p:cNvSpPr txBox="1"/>
          <p:nvPr/>
        </p:nvSpPr>
        <p:spPr>
          <a:xfrm>
            <a:off x="356810" y="4464810"/>
            <a:ext cx="5226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1" i="0" lang="fr" sz="800" u="none" cap="none" strike="noStrike">
                <a:solidFill>
                  <a:schemeClr val="lt1"/>
                </a:solidFill>
                <a:latin typeface="Arial"/>
                <a:ea typeface="Arial"/>
                <a:cs typeface="Arial"/>
                <a:sym typeface="Arial"/>
              </a:rPr>
              <a:t>Place</a:t>
            </a:r>
            <a:endParaRPr b="1" i="0" sz="800" u="none" cap="none" strike="noStrike">
              <a:solidFill>
                <a:schemeClr val="lt1"/>
              </a:solidFill>
              <a:latin typeface="Arial"/>
              <a:ea typeface="Arial"/>
              <a:cs typeface="Arial"/>
              <a:sym typeface="Arial"/>
            </a:endParaRPr>
          </a:p>
        </p:txBody>
      </p:sp>
      <p:sp>
        <p:nvSpPr>
          <p:cNvPr id="402" name="Google Shape;402;g20258c8dbc4_0_1501"/>
          <p:cNvSpPr txBox="1"/>
          <p:nvPr/>
        </p:nvSpPr>
        <p:spPr>
          <a:xfrm>
            <a:off x="395531" y="3876335"/>
            <a:ext cx="5226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1" i="0" lang="fr" sz="800" u="none" cap="none" strike="noStrike">
                <a:solidFill>
                  <a:schemeClr val="lt1"/>
                </a:solidFill>
                <a:latin typeface="Arial"/>
                <a:ea typeface="Arial"/>
                <a:cs typeface="Arial"/>
                <a:sym typeface="Arial"/>
              </a:rPr>
              <a:t>Cure</a:t>
            </a:r>
            <a:endParaRPr b="1" i="0" sz="800" u="none" cap="none" strike="noStrike">
              <a:solidFill>
                <a:schemeClr val="lt1"/>
              </a:solidFill>
              <a:latin typeface="Arial"/>
              <a:ea typeface="Arial"/>
              <a:cs typeface="Arial"/>
              <a:sym typeface="Arial"/>
            </a:endParaRPr>
          </a:p>
        </p:txBody>
      </p:sp>
      <p:cxnSp>
        <p:nvCxnSpPr>
          <p:cNvPr id="403" name="Google Shape;403;g20258c8dbc4_0_1501"/>
          <p:cNvCxnSpPr>
            <a:stCxn id="404" idx="4"/>
          </p:cNvCxnSpPr>
          <p:nvPr/>
        </p:nvCxnSpPr>
        <p:spPr>
          <a:xfrm flipH="1">
            <a:off x="657084" y="3121143"/>
            <a:ext cx="64500" cy="755100"/>
          </a:xfrm>
          <a:prstGeom prst="straightConnector1">
            <a:avLst/>
          </a:prstGeom>
          <a:noFill/>
          <a:ln cap="flat" cmpd="sng" w="9525">
            <a:solidFill>
              <a:schemeClr val="lt1"/>
            </a:solidFill>
            <a:prstDash val="solid"/>
            <a:round/>
            <a:headEnd len="med" w="med" type="triangle"/>
            <a:tailEnd len="sm" w="sm" type="none"/>
          </a:ln>
        </p:spPr>
      </p:cxnSp>
      <p:sp>
        <p:nvSpPr>
          <p:cNvPr id="405" name="Google Shape;405;g20258c8dbc4_0_1501"/>
          <p:cNvSpPr/>
          <p:nvPr/>
        </p:nvSpPr>
        <p:spPr>
          <a:xfrm rot="154892">
            <a:off x="1303429" y="3826332"/>
            <a:ext cx="1039054" cy="1005121"/>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g20258c8dbc4_0_1501"/>
          <p:cNvSpPr/>
          <p:nvPr/>
        </p:nvSpPr>
        <p:spPr>
          <a:xfrm>
            <a:off x="594534" y="2849943"/>
            <a:ext cx="254100" cy="271200"/>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06" name="Google Shape;406;g20258c8dbc4_0_1501"/>
          <p:cNvCxnSpPr/>
          <p:nvPr/>
        </p:nvCxnSpPr>
        <p:spPr>
          <a:xfrm>
            <a:off x="1712621" y="4129356"/>
            <a:ext cx="787500" cy="135000"/>
          </a:xfrm>
          <a:prstGeom prst="straightConnector1">
            <a:avLst/>
          </a:prstGeom>
          <a:noFill/>
          <a:ln cap="flat" cmpd="sng" w="9525">
            <a:solidFill>
              <a:schemeClr val="lt1"/>
            </a:solidFill>
            <a:prstDash val="solid"/>
            <a:round/>
            <a:headEnd len="med" w="med" type="triangle"/>
            <a:tailEnd len="sm" w="sm" type="none"/>
          </a:ln>
        </p:spPr>
      </p:cxnSp>
      <p:cxnSp>
        <p:nvCxnSpPr>
          <p:cNvPr id="407" name="Google Shape;407;g20258c8dbc4_0_1501"/>
          <p:cNvCxnSpPr/>
          <p:nvPr/>
        </p:nvCxnSpPr>
        <p:spPr>
          <a:xfrm flipH="1">
            <a:off x="879577" y="4540146"/>
            <a:ext cx="868800" cy="67800"/>
          </a:xfrm>
          <a:prstGeom prst="straightConnector1">
            <a:avLst/>
          </a:prstGeom>
          <a:noFill/>
          <a:ln cap="flat" cmpd="sng" w="9525">
            <a:solidFill>
              <a:schemeClr val="lt1"/>
            </a:solidFill>
            <a:prstDash val="solid"/>
            <a:round/>
            <a:headEnd len="med" w="med" type="triangle"/>
            <a:tailEnd len="sm" w="sm" type="none"/>
          </a:ln>
        </p:spPr>
      </p:cxnSp>
      <p:sp>
        <p:nvSpPr>
          <p:cNvPr id="408" name="Google Shape;408;g20258c8dbc4_0_1501"/>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III-</a:t>
            </a:r>
            <a:r>
              <a:rPr b="1" lang="fr" sz="1600">
                <a:solidFill>
                  <a:schemeClr val="dk1"/>
                </a:solidFill>
              </a:rPr>
              <a:t> MOBILITÉ ET PLASTICITÉ DU BOURG À L’ÉPOQUE MODERNE</a:t>
            </a:r>
            <a:endParaRPr b="1" i="0" sz="1400" u="none" cap="none" strike="noStrike">
              <a:solidFill>
                <a:srgbClr val="000000"/>
              </a:solidFill>
              <a:latin typeface="Arial"/>
              <a:ea typeface="Arial"/>
              <a:cs typeface="Arial"/>
              <a:sym typeface="Arial"/>
            </a:endParaRPr>
          </a:p>
        </p:txBody>
      </p:sp>
      <p:sp>
        <p:nvSpPr>
          <p:cNvPr id="409" name="Google Shape;409;g20258c8dbc4_0_1501"/>
          <p:cNvSpPr txBox="1"/>
          <p:nvPr/>
        </p:nvSpPr>
        <p:spPr>
          <a:xfrm>
            <a:off x="76125" y="4862200"/>
            <a:ext cx="6299100" cy="28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000"/>
              <a:buFont typeface="Arial"/>
              <a:buNone/>
            </a:pPr>
            <a:r>
              <a:rPr b="1" lang="fr" sz="1000">
                <a:solidFill>
                  <a:schemeClr val="dk1"/>
                </a:solidFill>
              </a:rPr>
              <a:t>Le bourg de Martignas en 1815 reporté sur le MNT</a:t>
            </a:r>
            <a:endParaRPr b="1" sz="1000">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g20258c8dbc4_0_1530"/>
          <p:cNvSpPr txBox="1"/>
          <p:nvPr/>
        </p:nvSpPr>
        <p:spPr>
          <a:xfrm>
            <a:off x="152350" y="115575"/>
            <a:ext cx="680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fr" sz="1400" u="none" cap="none" strike="noStrike">
                <a:solidFill>
                  <a:schemeClr val="lt1"/>
                </a:solidFill>
                <a:latin typeface="Arial"/>
                <a:ea typeface="Arial"/>
                <a:cs typeface="Arial"/>
                <a:sym typeface="Arial"/>
              </a:rPr>
              <a:t>Le territoire de Martignas au milieu du XIX</a:t>
            </a:r>
            <a:r>
              <a:rPr b="1" baseline="30000" i="0" lang="fr" sz="1400" u="none" cap="none" strike="noStrike">
                <a:solidFill>
                  <a:schemeClr val="lt1"/>
                </a:solidFill>
                <a:latin typeface="Arial"/>
                <a:ea typeface="Arial"/>
                <a:cs typeface="Arial"/>
                <a:sym typeface="Arial"/>
              </a:rPr>
              <a:t>e</a:t>
            </a:r>
            <a:r>
              <a:rPr b="1" i="0" lang="fr" sz="1400" u="none" cap="none" strike="noStrike">
                <a:solidFill>
                  <a:schemeClr val="lt1"/>
                </a:solidFill>
                <a:latin typeface="Arial"/>
                <a:ea typeface="Arial"/>
                <a:cs typeface="Arial"/>
                <a:sym typeface="Arial"/>
              </a:rPr>
              <a:t> siècle (1848)</a:t>
            </a:r>
            <a:endParaRPr b="1" i="0" sz="1400" u="none" cap="none" strike="noStrike">
              <a:solidFill>
                <a:schemeClr val="lt1"/>
              </a:solidFill>
              <a:latin typeface="Arial"/>
              <a:ea typeface="Arial"/>
              <a:cs typeface="Arial"/>
              <a:sym typeface="Arial"/>
            </a:endParaRPr>
          </a:p>
        </p:txBody>
      </p:sp>
      <p:sp>
        <p:nvSpPr>
          <p:cNvPr id="415" name="Google Shape;415;g20258c8dbc4_0_1530"/>
          <p:cNvSpPr txBox="1"/>
          <p:nvPr/>
        </p:nvSpPr>
        <p:spPr>
          <a:xfrm>
            <a:off x="3420000" y="400050"/>
            <a:ext cx="5601300" cy="27705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200">
                <a:solidFill>
                  <a:schemeClr val="dk1"/>
                </a:solidFill>
              </a:rPr>
              <a:t>&gt; Cette analyse du plan cadastral de 1815 peut être utilement mise en regard de la notice que l’abbé Baurein (1713-1790) a consacrée à la paroisse de Martignas dans le tome 1 de ses </a:t>
            </a:r>
            <a:r>
              <a:rPr i="1" lang="fr" sz="1200">
                <a:solidFill>
                  <a:schemeClr val="dk1"/>
                </a:solidFill>
              </a:rPr>
              <a:t>Variétés bordelaises</a:t>
            </a:r>
            <a:r>
              <a:rPr lang="fr" sz="1200">
                <a:solidFill>
                  <a:schemeClr val="dk1"/>
                </a:solidFill>
              </a:rPr>
              <a:t> (1784). Deux points, directement en lien avec la morphologie du bourg et sa dynamique, peuvent être relevés :</a:t>
            </a:r>
            <a:endParaRPr sz="1200">
              <a:solidFill>
                <a:schemeClr val="dk1"/>
              </a:solidFill>
            </a:endParaRPr>
          </a:p>
          <a:p>
            <a:pPr indent="0" lvl="0" marL="457200" rtl="0" algn="just">
              <a:spcBef>
                <a:spcPts val="0"/>
              </a:spcBef>
              <a:spcAft>
                <a:spcPts val="0"/>
              </a:spcAft>
              <a:buNone/>
            </a:pPr>
            <a:r>
              <a:t/>
            </a:r>
            <a:endParaRPr sz="1200">
              <a:solidFill>
                <a:schemeClr val="dk1"/>
              </a:solidFill>
            </a:endParaRPr>
          </a:p>
          <a:p>
            <a:pPr indent="0" lvl="0" marL="0" rtl="0" algn="just">
              <a:spcBef>
                <a:spcPts val="0"/>
              </a:spcBef>
              <a:spcAft>
                <a:spcPts val="0"/>
              </a:spcAft>
              <a:buNone/>
            </a:pPr>
            <a:r>
              <a:rPr lang="fr" sz="1200">
                <a:solidFill>
                  <a:schemeClr val="dk1"/>
                </a:solidFill>
              </a:rPr>
              <a:t>2- Le glissement progressif du bourg, primitivement situé autour de l’église Notre-Dame et de son cimetière, à environ 500 mètres vers le Nord, provoquant une désertion du bâti alentours : “</a:t>
            </a:r>
            <a:r>
              <a:rPr i="1" lang="fr" sz="1200">
                <a:solidFill>
                  <a:schemeClr val="dk1"/>
                </a:solidFill>
              </a:rPr>
              <a:t>Le bourg actuel, dans lequel est placée la majeure partie des habitations de cette paroisse, est au Nord de l’église dans un terroir de graves. [...] L’église est comme isolée et placée à l’extrémité méridionale du bourg de Martignas, qui a été insensiblement transporté à l’endroit où il est à présent, comme beaucoup plus spacieux que l’ancien qui existait </a:t>
            </a:r>
            <a:r>
              <a:rPr i="1" lang="fr" sz="1200" u="sng">
                <a:solidFill>
                  <a:schemeClr val="dk1"/>
                </a:solidFill>
              </a:rPr>
              <a:t>auprès et au couchant de cette paroisse</a:t>
            </a:r>
            <a:r>
              <a:rPr lang="fr" sz="1200">
                <a:solidFill>
                  <a:schemeClr val="dk1"/>
                </a:solidFill>
              </a:rPr>
              <a:t>”.</a:t>
            </a:r>
            <a:endParaRPr sz="1200">
              <a:solidFill>
                <a:schemeClr val="dk1"/>
              </a:solidFill>
            </a:endParaRPr>
          </a:p>
        </p:txBody>
      </p:sp>
      <p:pic>
        <p:nvPicPr>
          <p:cNvPr id="416" name="Google Shape;416;g20258c8dbc4_0_1530"/>
          <p:cNvPicPr preferRelativeResize="0"/>
          <p:nvPr/>
        </p:nvPicPr>
        <p:blipFill rotWithShape="1">
          <a:blip r:embed="rId3">
            <a:alphaModFix/>
          </a:blip>
          <a:srcRect b="0" l="0" r="0" t="0"/>
          <a:stretch/>
        </p:blipFill>
        <p:spPr>
          <a:xfrm>
            <a:off x="164359" y="400049"/>
            <a:ext cx="2951191" cy="4454298"/>
          </a:xfrm>
          <a:prstGeom prst="rect">
            <a:avLst/>
          </a:prstGeom>
          <a:noFill/>
          <a:ln cap="flat" cmpd="sng" w="9525">
            <a:solidFill>
              <a:schemeClr val="dk1"/>
            </a:solidFill>
            <a:prstDash val="solid"/>
            <a:round/>
            <a:headEnd len="sm" w="sm" type="none"/>
            <a:tailEnd len="sm" w="sm" type="none"/>
          </a:ln>
        </p:spPr>
      </p:pic>
      <p:pic>
        <p:nvPicPr>
          <p:cNvPr id="417" name="Google Shape;417;g20258c8dbc4_0_1530"/>
          <p:cNvPicPr preferRelativeResize="0"/>
          <p:nvPr/>
        </p:nvPicPr>
        <p:blipFill rotWithShape="1">
          <a:blip r:embed="rId4">
            <a:alphaModFix/>
          </a:blip>
          <a:srcRect b="2077" l="8820" r="8820" t="1275"/>
          <a:stretch/>
        </p:blipFill>
        <p:spPr>
          <a:xfrm>
            <a:off x="164350" y="1480075"/>
            <a:ext cx="328350" cy="3070776"/>
          </a:xfrm>
          <a:prstGeom prst="rect">
            <a:avLst/>
          </a:prstGeom>
          <a:noFill/>
          <a:ln>
            <a:noFill/>
          </a:ln>
        </p:spPr>
      </p:pic>
      <p:sp>
        <p:nvSpPr>
          <p:cNvPr id="418" name="Google Shape;418;g20258c8dbc4_0_1530"/>
          <p:cNvSpPr/>
          <p:nvPr/>
        </p:nvSpPr>
        <p:spPr>
          <a:xfrm>
            <a:off x="1648213" y="3934350"/>
            <a:ext cx="291300" cy="291300"/>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g20258c8dbc4_0_1530"/>
          <p:cNvSpPr txBox="1"/>
          <p:nvPr/>
        </p:nvSpPr>
        <p:spPr>
          <a:xfrm>
            <a:off x="2500125" y="4063600"/>
            <a:ext cx="6024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0" i="0" lang="fr" sz="800" u="none" cap="none" strike="noStrike">
                <a:solidFill>
                  <a:schemeClr val="lt1"/>
                </a:solidFill>
                <a:latin typeface="Arial"/>
                <a:ea typeface="Arial"/>
                <a:cs typeface="Arial"/>
                <a:sym typeface="Arial"/>
              </a:rPr>
              <a:t>Eglise et cimetière</a:t>
            </a:r>
            <a:endParaRPr b="0" i="0" sz="800" u="none" cap="none" strike="noStrike">
              <a:solidFill>
                <a:schemeClr val="lt1"/>
              </a:solidFill>
              <a:latin typeface="Arial"/>
              <a:ea typeface="Arial"/>
              <a:cs typeface="Arial"/>
              <a:sym typeface="Arial"/>
            </a:endParaRPr>
          </a:p>
        </p:txBody>
      </p:sp>
      <p:sp>
        <p:nvSpPr>
          <p:cNvPr id="420" name="Google Shape;420;g20258c8dbc4_0_1530"/>
          <p:cNvSpPr/>
          <p:nvPr/>
        </p:nvSpPr>
        <p:spPr>
          <a:xfrm>
            <a:off x="2301550" y="636039"/>
            <a:ext cx="602400" cy="6429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g20258c8dbc4_0_1530"/>
          <p:cNvSpPr/>
          <p:nvPr/>
        </p:nvSpPr>
        <p:spPr>
          <a:xfrm>
            <a:off x="1859177" y="2492224"/>
            <a:ext cx="682200" cy="7704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g20258c8dbc4_0_1530"/>
          <p:cNvSpPr/>
          <p:nvPr/>
        </p:nvSpPr>
        <p:spPr>
          <a:xfrm>
            <a:off x="756439" y="2158864"/>
            <a:ext cx="465600" cy="4971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g20258c8dbc4_0_1530"/>
          <p:cNvSpPr/>
          <p:nvPr/>
        </p:nvSpPr>
        <p:spPr>
          <a:xfrm>
            <a:off x="1458447" y="1642446"/>
            <a:ext cx="672000" cy="7170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g20258c8dbc4_0_1530"/>
          <p:cNvSpPr/>
          <p:nvPr/>
        </p:nvSpPr>
        <p:spPr>
          <a:xfrm>
            <a:off x="1188161" y="2347926"/>
            <a:ext cx="643500" cy="6759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g20258c8dbc4_0_1530"/>
          <p:cNvSpPr txBox="1"/>
          <p:nvPr/>
        </p:nvSpPr>
        <p:spPr>
          <a:xfrm>
            <a:off x="1042237" y="636039"/>
            <a:ext cx="5226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1" i="0" lang="fr" sz="800" u="none" cap="none" strike="noStrike">
                <a:solidFill>
                  <a:schemeClr val="lt1"/>
                </a:solidFill>
                <a:latin typeface="Arial"/>
                <a:ea typeface="Arial"/>
                <a:cs typeface="Arial"/>
                <a:sym typeface="Arial"/>
              </a:rPr>
              <a:t>Places</a:t>
            </a:r>
            <a:endParaRPr b="1" i="0" sz="800" u="none" cap="none" strike="noStrike">
              <a:solidFill>
                <a:schemeClr val="lt1"/>
              </a:solidFill>
              <a:latin typeface="Arial"/>
              <a:ea typeface="Arial"/>
              <a:cs typeface="Arial"/>
              <a:sym typeface="Arial"/>
            </a:endParaRPr>
          </a:p>
        </p:txBody>
      </p:sp>
      <p:cxnSp>
        <p:nvCxnSpPr>
          <p:cNvPr id="426" name="Google Shape;426;g20258c8dbc4_0_1530"/>
          <p:cNvCxnSpPr>
            <a:endCxn id="425" idx="2"/>
          </p:cNvCxnSpPr>
          <p:nvPr/>
        </p:nvCxnSpPr>
        <p:spPr>
          <a:xfrm flipH="1" rot="10800000">
            <a:off x="983737" y="943839"/>
            <a:ext cx="319800" cy="1482900"/>
          </a:xfrm>
          <a:prstGeom prst="straightConnector1">
            <a:avLst/>
          </a:prstGeom>
          <a:noFill/>
          <a:ln cap="flat" cmpd="sng" w="9525">
            <a:solidFill>
              <a:schemeClr val="lt1"/>
            </a:solidFill>
            <a:prstDash val="solid"/>
            <a:round/>
            <a:headEnd len="med" w="med" type="triangle"/>
            <a:tailEnd len="sm" w="sm" type="none"/>
          </a:ln>
        </p:spPr>
      </p:cxnSp>
      <p:cxnSp>
        <p:nvCxnSpPr>
          <p:cNvPr id="427" name="Google Shape;427;g20258c8dbc4_0_1530"/>
          <p:cNvCxnSpPr>
            <a:endCxn id="425" idx="2"/>
          </p:cNvCxnSpPr>
          <p:nvPr/>
        </p:nvCxnSpPr>
        <p:spPr>
          <a:xfrm rot="10800000">
            <a:off x="1303537" y="943839"/>
            <a:ext cx="854400" cy="1796100"/>
          </a:xfrm>
          <a:prstGeom prst="straightConnector1">
            <a:avLst/>
          </a:prstGeom>
          <a:noFill/>
          <a:ln cap="flat" cmpd="sng" w="9525">
            <a:solidFill>
              <a:schemeClr val="lt1"/>
            </a:solidFill>
            <a:prstDash val="solid"/>
            <a:round/>
            <a:headEnd len="med" w="med" type="triangle"/>
            <a:tailEnd len="sm" w="sm" type="none"/>
          </a:ln>
        </p:spPr>
      </p:cxnSp>
      <p:cxnSp>
        <p:nvCxnSpPr>
          <p:cNvPr id="428" name="Google Shape;428;g20258c8dbc4_0_1530"/>
          <p:cNvCxnSpPr>
            <a:endCxn id="425" idx="2"/>
          </p:cNvCxnSpPr>
          <p:nvPr/>
        </p:nvCxnSpPr>
        <p:spPr>
          <a:xfrm flipH="1">
            <a:off x="1303537" y="903939"/>
            <a:ext cx="1175100" cy="39900"/>
          </a:xfrm>
          <a:prstGeom prst="straightConnector1">
            <a:avLst/>
          </a:prstGeom>
          <a:noFill/>
          <a:ln cap="flat" cmpd="sng" w="9525">
            <a:solidFill>
              <a:schemeClr val="lt1"/>
            </a:solidFill>
            <a:prstDash val="solid"/>
            <a:round/>
            <a:headEnd len="med" w="med" type="triangle"/>
            <a:tailEnd len="sm" w="sm" type="none"/>
          </a:ln>
        </p:spPr>
      </p:cxnSp>
      <p:cxnSp>
        <p:nvCxnSpPr>
          <p:cNvPr id="429" name="Google Shape;429;g20258c8dbc4_0_1530"/>
          <p:cNvCxnSpPr>
            <a:endCxn id="425" idx="2"/>
          </p:cNvCxnSpPr>
          <p:nvPr/>
        </p:nvCxnSpPr>
        <p:spPr>
          <a:xfrm rot="10800000">
            <a:off x="1303537" y="943839"/>
            <a:ext cx="144300" cy="1737900"/>
          </a:xfrm>
          <a:prstGeom prst="straightConnector1">
            <a:avLst/>
          </a:prstGeom>
          <a:noFill/>
          <a:ln cap="flat" cmpd="sng" w="9525">
            <a:solidFill>
              <a:schemeClr val="lt1"/>
            </a:solidFill>
            <a:prstDash val="solid"/>
            <a:round/>
            <a:headEnd len="med" w="med" type="triangle"/>
            <a:tailEnd len="sm" w="sm" type="none"/>
          </a:ln>
        </p:spPr>
      </p:cxnSp>
      <p:cxnSp>
        <p:nvCxnSpPr>
          <p:cNvPr id="430" name="Google Shape;430;g20258c8dbc4_0_1530"/>
          <p:cNvCxnSpPr>
            <a:endCxn id="425" idx="2"/>
          </p:cNvCxnSpPr>
          <p:nvPr/>
        </p:nvCxnSpPr>
        <p:spPr>
          <a:xfrm rot="10800000">
            <a:off x="1303537" y="943839"/>
            <a:ext cx="410400" cy="1162200"/>
          </a:xfrm>
          <a:prstGeom prst="straightConnector1">
            <a:avLst/>
          </a:prstGeom>
          <a:noFill/>
          <a:ln cap="flat" cmpd="sng" w="9525">
            <a:solidFill>
              <a:schemeClr val="lt1"/>
            </a:solidFill>
            <a:prstDash val="solid"/>
            <a:round/>
            <a:headEnd len="med" w="med" type="triangle"/>
            <a:tailEnd len="sm" w="sm" type="none"/>
          </a:ln>
        </p:spPr>
      </p:cxnSp>
      <p:sp>
        <p:nvSpPr>
          <p:cNvPr id="431" name="Google Shape;431;g20258c8dbc4_0_1530"/>
          <p:cNvSpPr txBox="1"/>
          <p:nvPr/>
        </p:nvSpPr>
        <p:spPr>
          <a:xfrm>
            <a:off x="356810" y="4464810"/>
            <a:ext cx="5226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1" i="0" lang="fr" sz="800" u="none" cap="none" strike="noStrike">
                <a:solidFill>
                  <a:schemeClr val="lt1"/>
                </a:solidFill>
                <a:latin typeface="Arial"/>
                <a:ea typeface="Arial"/>
                <a:cs typeface="Arial"/>
                <a:sym typeface="Arial"/>
              </a:rPr>
              <a:t>Place</a:t>
            </a:r>
            <a:endParaRPr b="1" i="0" sz="800" u="none" cap="none" strike="noStrike">
              <a:solidFill>
                <a:schemeClr val="lt1"/>
              </a:solidFill>
              <a:latin typeface="Arial"/>
              <a:ea typeface="Arial"/>
              <a:cs typeface="Arial"/>
              <a:sym typeface="Arial"/>
            </a:endParaRPr>
          </a:p>
        </p:txBody>
      </p:sp>
      <p:sp>
        <p:nvSpPr>
          <p:cNvPr id="432" name="Google Shape;432;g20258c8dbc4_0_1530"/>
          <p:cNvSpPr txBox="1"/>
          <p:nvPr/>
        </p:nvSpPr>
        <p:spPr>
          <a:xfrm>
            <a:off x="395531" y="3876335"/>
            <a:ext cx="5226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1" i="0" lang="fr" sz="800" u="none" cap="none" strike="noStrike">
                <a:solidFill>
                  <a:schemeClr val="lt1"/>
                </a:solidFill>
                <a:latin typeface="Arial"/>
                <a:ea typeface="Arial"/>
                <a:cs typeface="Arial"/>
                <a:sym typeface="Arial"/>
              </a:rPr>
              <a:t>Cure</a:t>
            </a:r>
            <a:endParaRPr b="1" i="0" sz="800" u="none" cap="none" strike="noStrike">
              <a:solidFill>
                <a:schemeClr val="lt1"/>
              </a:solidFill>
              <a:latin typeface="Arial"/>
              <a:ea typeface="Arial"/>
              <a:cs typeface="Arial"/>
              <a:sym typeface="Arial"/>
            </a:endParaRPr>
          </a:p>
        </p:txBody>
      </p:sp>
      <p:cxnSp>
        <p:nvCxnSpPr>
          <p:cNvPr id="433" name="Google Shape;433;g20258c8dbc4_0_1530"/>
          <p:cNvCxnSpPr>
            <a:stCxn id="434" idx="4"/>
          </p:cNvCxnSpPr>
          <p:nvPr/>
        </p:nvCxnSpPr>
        <p:spPr>
          <a:xfrm flipH="1">
            <a:off x="657084" y="3121143"/>
            <a:ext cx="64500" cy="755100"/>
          </a:xfrm>
          <a:prstGeom prst="straightConnector1">
            <a:avLst/>
          </a:prstGeom>
          <a:noFill/>
          <a:ln cap="flat" cmpd="sng" w="9525">
            <a:solidFill>
              <a:schemeClr val="lt1"/>
            </a:solidFill>
            <a:prstDash val="solid"/>
            <a:round/>
            <a:headEnd len="med" w="med" type="triangle"/>
            <a:tailEnd len="sm" w="sm" type="none"/>
          </a:ln>
        </p:spPr>
      </p:cxnSp>
      <p:sp>
        <p:nvSpPr>
          <p:cNvPr id="435" name="Google Shape;435;g20258c8dbc4_0_1530"/>
          <p:cNvSpPr/>
          <p:nvPr/>
        </p:nvSpPr>
        <p:spPr>
          <a:xfrm rot="154892">
            <a:off x="1303429" y="3826332"/>
            <a:ext cx="1039054" cy="1005121"/>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g20258c8dbc4_0_1530"/>
          <p:cNvSpPr/>
          <p:nvPr/>
        </p:nvSpPr>
        <p:spPr>
          <a:xfrm>
            <a:off x="594534" y="2849943"/>
            <a:ext cx="254100" cy="271200"/>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36" name="Google Shape;436;g20258c8dbc4_0_1530"/>
          <p:cNvCxnSpPr/>
          <p:nvPr/>
        </p:nvCxnSpPr>
        <p:spPr>
          <a:xfrm>
            <a:off x="1712621" y="4129356"/>
            <a:ext cx="787500" cy="135000"/>
          </a:xfrm>
          <a:prstGeom prst="straightConnector1">
            <a:avLst/>
          </a:prstGeom>
          <a:noFill/>
          <a:ln cap="flat" cmpd="sng" w="9525">
            <a:solidFill>
              <a:schemeClr val="lt1"/>
            </a:solidFill>
            <a:prstDash val="solid"/>
            <a:round/>
            <a:headEnd len="med" w="med" type="triangle"/>
            <a:tailEnd len="sm" w="sm" type="none"/>
          </a:ln>
        </p:spPr>
      </p:cxnSp>
      <p:cxnSp>
        <p:nvCxnSpPr>
          <p:cNvPr id="437" name="Google Shape;437;g20258c8dbc4_0_1530"/>
          <p:cNvCxnSpPr/>
          <p:nvPr/>
        </p:nvCxnSpPr>
        <p:spPr>
          <a:xfrm flipH="1">
            <a:off x="879577" y="4540146"/>
            <a:ext cx="868800" cy="67800"/>
          </a:xfrm>
          <a:prstGeom prst="straightConnector1">
            <a:avLst/>
          </a:prstGeom>
          <a:noFill/>
          <a:ln cap="flat" cmpd="sng" w="9525">
            <a:solidFill>
              <a:schemeClr val="lt1"/>
            </a:solidFill>
            <a:prstDash val="solid"/>
            <a:round/>
            <a:headEnd len="med" w="med" type="triangle"/>
            <a:tailEnd len="sm" w="sm" type="none"/>
          </a:ln>
        </p:spPr>
      </p:cxnSp>
      <p:sp>
        <p:nvSpPr>
          <p:cNvPr id="438" name="Google Shape;438;g20258c8dbc4_0_1530"/>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III-</a:t>
            </a:r>
            <a:r>
              <a:rPr b="1" lang="fr" sz="1600">
                <a:solidFill>
                  <a:schemeClr val="dk1"/>
                </a:solidFill>
              </a:rPr>
              <a:t> MOBILITÉ ET PLASTICITÉ DU BOURG À L’ÉPOQUE MODERNE</a:t>
            </a:r>
            <a:endParaRPr b="1" i="0" sz="1400" u="none" cap="none" strike="noStrike">
              <a:solidFill>
                <a:srgbClr val="000000"/>
              </a:solidFill>
              <a:latin typeface="Arial"/>
              <a:ea typeface="Arial"/>
              <a:cs typeface="Arial"/>
              <a:sym typeface="Arial"/>
            </a:endParaRPr>
          </a:p>
        </p:txBody>
      </p:sp>
      <p:sp>
        <p:nvSpPr>
          <p:cNvPr id="439" name="Google Shape;439;g20258c8dbc4_0_1530"/>
          <p:cNvSpPr txBox="1"/>
          <p:nvPr/>
        </p:nvSpPr>
        <p:spPr>
          <a:xfrm>
            <a:off x="76125" y="4862200"/>
            <a:ext cx="6299100" cy="28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000"/>
              <a:buFont typeface="Arial"/>
              <a:buNone/>
            </a:pPr>
            <a:r>
              <a:rPr b="1" lang="fr" sz="1000">
                <a:solidFill>
                  <a:schemeClr val="dk1"/>
                </a:solidFill>
              </a:rPr>
              <a:t>Le bourg de Martignas en 1815 reporté sur le MNT</a:t>
            </a:r>
            <a:endParaRPr b="1" sz="1000">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g20258c8dbc4_0_1302"/>
          <p:cNvSpPr txBox="1"/>
          <p:nvPr/>
        </p:nvSpPr>
        <p:spPr>
          <a:xfrm>
            <a:off x="152350" y="115575"/>
            <a:ext cx="680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fr" sz="1400" u="none" cap="none" strike="noStrike">
                <a:solidFill>
                  <a:schemeClr val="lt1"/>
                </a:solidFill>
                <a:latin typeface="Arial"/>
                <a:ea typeface="Arial"/>
                <a:cs typeface="Arial"/>
                <a:sym typeface="Arial"/>
              </a:rPr>
              <a:t>Le territoire de Martignas au milieu du XIX</a:t>
            </a:r>
            <a:r>
              <a:rPr b="1" baseline="30000" i="0" lang="fr" sz="1400" u="none" cap="none" strike="noStrike">
                <a:solidFill>
                  <a:schemeClr val="lt1"/>
                </a:solidFill>
                <a:latin typeface="Arial"/>
                <a:ea typeface="Arial"/>
                <a:cs typeface="Arial"/>
                <a:sym typeface="Arial"/>
              </a:rPr>
              <a:t>e</a:t>
            </a:r>
            <a:r>
              <a:rPr b="1" i="0" lang="fr" sz="1400" u="none" cap="none" strike="noStrike">
                <a:solidFill>
                  <a:schemeClr val="lt1"/>
                </a:solidFill>
                <a:latin typeface="Arial"/>
                <a:ea typeface="Arial"/>
                <a:cs typeface="Arial"/>
                <a:sym typeface="Arial"/>
              </a:rPr>
              <a:t> siècle (1848)</a:t>
            </a:r>
            <a:endParaRPr b="1" i="0" sz="1400" u="none" cap="none" strike="noStrike">
              <a:solidFill>
                <a:schemeClr val="lt1"/>
              </a:solidFill>
              <a:latin typeface="Arial"/>
              <a:ea typeface="Arial"/>
              <a:cs typeface="Arial"/>
              <a:sym typeface="Arial"/>
            </a:endParaRPr>
          </a:p>
        </p:txBody>
      </p:sp>
      <p:sp>
        <p:nvSpPr>
          <p:cNvPr id="445" name="Google Shape;445;g20258c8dbc4_0_1302"/>
          <p:cNvSpPr txBox="1"/>
          <p:nvPr/>
        </p:nvSpPr>
        <p:spPr>
          <a:xfrm>
            <a:off x="3420000" y="400050"/>
            <a:ext cx="5601300" cy="1108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chemeClr val="dk1"/>
              </a:buClr>
              <a:buSzPts val="1100"/>
              <a:buFont typeface="Arial"/>
              <a:buNone/>
            </a:pPr>
            <a:r>
              <a:rPr b="0" i="0" lang="fr" sz="1200" u="none" cap="none" strike="noStrike">
                <a:solidFill>
                  <a:schemeClr val="dk1"/>
                </a:solidFill>
                <a:latin typeface="Arial"/>
                <a:ea typeface="Arial"/>
                <a:cs typeface="Arial"/>
                <a:sym typeface="Arial"/>
              </a:rPr>
              <a:t>&gt; Sur la carte de Masse (1724), on constate que quelques habitations subsistent encore à proximité de l’église Notre-Dame, mais que l’essentiel du bâti se trouve déjà plus au Nord. Le processus de translation/désertion du bourg décrit par l’abbé Baurein est encore en cours au début du XVIII</a:t>
            </a:r>
            <a:r>
              <a:rPr b="0" baseline="30000" i="0" lang="fr" sz="1200" u="none" cap="none" strike="noStrike">
                <a:solidFill>
                  <a:schemeClr val="dk1"/>
                </a:solidFill>
                <a:latin typeface="Arial"/>
                <a:ea typeface="Arial"/>
                <a:cs typeface="Arial"/>
                <a:sym typeface="Arial"/>
              </a:rPr>
              <a:t>e</a:t>
            </a:r>
            <a:r>
              <a:rPr b="0" i="0" lang="fr" sz="1200" u="none" cap="none" strike="noStrike">
                <a:solidFill>
                  <a:schemeClr val="dk1"/>
                </a:solidFill>
                <a:latin typeface="Arial"/>
                <a:ea typeface="Arial"/>
                <a:cs typeface="Arial"/>
                <a:sym typeface="Arial"/>
              </a:rPr>
              <a:t> siècle. Il est en revanche achevé au début du XIX</a:t>
            </a:r>
            <a:r>
              <a:rPr b="0" baseline="30000" i="0" lang="fr" sz="1200" u="none" cap="none" strike="noStrike">
                <a:solidFill>
                  <a:schemeClr val="dk1"/>
                </a:solidFill>
                <a:latin typeface="Arial"/>
                <a:ea typeface="Arial"/>
                <a:cs typeface="Arial"/>
                <a:sym typeface="Arial"/>
              </a:rPr>
              <a:t>e</a:t>
            </a:r>
            <a:r>
              <a:rPr b="0" i="0" lang="fr" sz="1200" u="none" cap="none" strike="noStrike">
                <a:solidFill>
                  <a:schemeClr val="dk1"/>
                </a:solidFill>
                <a:latin typeface="Arial"/>
                <a:ea typeface="Arial"/>
                <a:cs typeface="Arial"/>
                <a:sym typeface="Arial"/>
              </a:rPr>
              <a:t> siècle comme le montre le plan de 1815.</a:t>
            </a:r>
            <a:endParaRPr b="0" i="0" sz="1200" u="none" cap="none" strike="noStrike">
              <a:solidFill>
                <a:schemeClr val="dk1"/>
              </a:solidFill>
              <a:latin typeface="Arial"/>
              <a:ea typeface="Arial"/>
              <a:cs typeface="Arial"/>
              <a:sym typeface="Arial"/>
            </a:endParaRPr>
          </a:p>
        </p:txBody>
      </p:sp>
      <p:sp>
        <p:nvSpPr>
          <p:cNvPr id="446" name="Google Shape;446;g20258c8dbc4_0_1302"/>
          <p:cNvSpPr txBox="1"/>
          <p:nvPr/>
        </p:nvSpPr>
        <p:spPr>
          <a:xfrm>
            <a:off x="-53050" y="4846575"/>
            <a:ext cx="35670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lang="fr" sz="1000"/>
              <a:t>Le</a:t>
            </a:r>
            <a:r>
              <a:rPr b="1" i="0" lang="fr" sz="1000" u="none" cap="none" strike="noStrike">
                <a:solidFill>
                  <a:srgbClr val="000000"/>
                </a:solidFill>
                <a:latin typeface="Arial"/>
                <a:ea typeface="Arial"/>
                <a:cs typeface="Arial"/>
                <a:sym typeface="Arial"/>
              </a:rPr>
              <a:t> bourg de Martignas, d</a:t>
            </a:r>
            <a:r>
              <a:rPr b="1" lang="fr" sz="1000"/>
              <a:t>’après la carte de Masse 1724</a:t>
            </a:r>
            <a:endParaRPr b="1" i="0" sz="1000" u="none" cap="none" strike="noStrike">
              <a:solidFill>
                <a:srgbClr val="000000"/>
              </a:solidFill>
              <a:latin typeface="Arial"/>
              <a:ea typeface="Arial"/>
              <a:cs typeface="Arial"/>
              <a:sym typeface="Arial"/>
            </a:endParaRPr>
          </a:p>
        </p:txBody>
      </p:sp>
      <p:pic>
        <p:nvPicPr>
          <p:cNvPr id="447" name="Google Shape;447;g20258c8dbc4_0_1302"/>
          <p:cNvPicPr preferRelativeResize="0"/>
          <p:nvPr/>
        </p:nvPicPr>
        <p:blipFill rotWithShape="1">
          <a:blip r:embed="rId3">
            <a:alphaModFix/>
          </a:blip>
          <a:srcRect b="0" l="0" r="0" t="0"/>
          <a:stretch/>
        </p:blipFill>
        <p:spPr>
          <a:xfrm>
            <a:off x="152400" y="400050"/>
            <a:ext cx="3168833" cy="4462150"/>
          </a:xfrm>
          <a:prstGeom prst="rect">
            <a:avLst/>
          </a:prstGeom>
          <a:noFill/>
          <a:ln cap="flat" cmpd="sng" w="9525">
            <a:solidFill>
              <a:schemeClr val="dk1"/>
            </a:solidFill>
            <a:prstDash val="solid"/>
            <a:round/>
            <a:headEnd len="sm" w="sm" type="none"/>
            <a:tailEnd len="sm" w="sm" type="none"/>
          </a:ln>
        </p:spPr>
      </p:pic>
      <p:sp>
        <p:nvSpPr>
          <p:cNvPr id="448" name="Google Shape;448;g20258c8dbc4_0_1302"/>
          <p:cNvSpPr/>
          <p:nvPr/>
        </p:nvSpPr>
        <p:spPr>
          <a:xfrm>
            <a:off x="1545302" y="2851445"/>
            <a:ext cx="767400" cy="767400"/>
          </a:xfrm>
          <a:prstGeom prst="ellipse">
            <a:avLst/>
          </a:prstGeom>
          <a:no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g20258c8dbc4_0_1302"/>
          <p:cNvSpPr txBox="1"/>
          <p:nvPr/>
        </p:nvSpPr>
        <p:spPr>
          <a:xfrm>
            <a:off x="970075" y="3674750"/>
            <a:ext cx="7338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1" i="0" lang="fr" sz="800" u="none" cap="none" strike="noStrike">
                <a:solidFill>
                  <a:schemeClr val="lt1"/>
                </a:solidFill>
                <a:latin typeface="Arial"/>
                <a:ea typeface="Arial"/>
                <a:cs typeface="Arial"/>
                <a:sym typeface="Arial"/>
              </a:rPr>
              <a:t>Bourg primitif en cours de désertion</a:t>
            </a:r>
            <a:endParaRPr b="1" i="0" sz="800" u="none" cap="none" strike="noStrike">
              <a:solidFill>
                <a:schemeClr val="lt1"/>
              </a:solidFill>
              <a:latin typeface="Arial"/>
              <a:ea typeface="Arial"/>
              <a:cs typeface="Arial"/>
              <a:sym typeface="Arial"/>
            </a:endParaRPr>
          </a:p>
        </p:txBody>
      </p:sp>
      <p:cxnSp>
        <p:nvCxnSpPr>
          <p:cNvPr id="450" name="Google Shape;450;g20258c8dbc4_0_1302"/>
          <p:cNvCxnSpPr/>
          <p:nvPr/>
        </p:nvCxnSpPr>
        <p:spPr>
          <a:xfrm flipH="1">
            <a:off x="1493676" y="3241228"/>
            <a:ext cx="462000" cy="616200"/>
          </a:xfrm>
          <a:prstGeom prst="straightConnector1">
            <a:avLst/>
          </a:prstGeom>
          <a:noFill/>
          <a:ln cap="flat" cmpd="sng" w="19050">
            <a:solidFill>
              <a:srgbClr val="FFFFFF"/>
            </a:solidFill>
            <a:prstDash val="solid"/>
            <a:round/>
            <a:headEnd len="med" w="med" type="triangle"/>
            <a:tailEnd len="sm" w="sm" type="none"/>
          </a:ln>
        </p:spPr>
      </p:cxnSp>
      <p:sp>
        <p:nvSpPr>
          <p:cNvPr id="451" name="Google Shape;451;g20258c8dbc4_0_1302"/>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III-</a:t>
            </a:r>
            <a:r>
              <a:rPr b="1" lang="fr" sz="1600">
                <a:solidFill>
                  <a:schemeClr val="dk1"/>
                </a:solidFill>
              </a:rPr>
              <a:t> MOBILITÉ ET PLASTICITÉ DU BOURG À L’ÉPOQUE MODERNE</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g20258c8dbc4_0_1312"/>
          <p:cNvSpPr txBox="1"/>
          <p:nvPr/>
        </p:nvSpPr>
        <p:spPr>
          <a:xfrm>
            <a:off x="152350" y="115575"/>
            <a:ext cx="680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fr" sz="1400" u="none" cap="none" strike="noStrike">
                <a:solidFill>
                  <a:schemeClr val="lt1"/>
                </a:solidFill>
                <a:latin typeface="Arial"/>
                <a:ea typeface="Arial"/>
                <a:cs typeface="Arial"/>
                <a:sym typeface="Arial"/>
              </a:rPr>
              <a:t>Le territoire de Martignas au milieu du XIX</a:t>
            </a:r>
            <a:r>
              <a:rPr b="1" baseline="30000" i="0" lang="fr" sz="1400" u="none" cap="none" strike="noStrike">
                <a:solidFill>
                  <a:schemeClr val="lt1"/>
                </a:solidFill>
                <a:latin typeface="Arial"/>
                <a:ea typeface="Arial"/>
                <a:cs typeface="Arial"/>
                <a:sym typeface="Arial"/>
              </a:rPr>
              <a:t>e</a:t>
            </a:r>
            <a:r>
              <a:rPr b="1" i="0" lang="fr" sz="1400" u="none" cap="none" strike="noStrike">
                <a:solidFill>
                  <a:schemeClr val="lt1"/>
                </a:solidFill>
                <a:latin typeface="Arial"/>
                <a:ea typeface="Arial"/>
                <a:cs typeface="Arial"/>
                <a:sym typeface="Arial"/>
              </a:rPr>
              <a:t> siècle (1848)</a:t>
            </a:r>
            <a:endParaRPr b="1" i="0" sz="1400" u="none" cap="none" strike="noStrike">
              <a:solidFill>
                <a:schemeClr val="lt1"/>
              </a:solidFill>
              <a:latin typeface="Arial"/>
              <a:ea typeface="Arial"/>
              <a:cs typeface="Arial"/>
              <a:sym typeface="Arial"/>
            </a:endParaRPr>
          </a:p>
        </p:txBody>
      </p:sp>
      <p:sp>
        <p:nvSpPr>
          <p:cNvPr id="457" name="Google Shape;457;g20258c8dbc4_0_1312"/>
          <p:cNvSpPr txBox="1"/>
          <p:nvPr/>
        </p:nvSpPr>
        <p:spPr>
          <a:xfrm>
            <a:off x="3420000" y="400050"/>
            <a:ext cx="5601300" cy="2401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chemeClr val="dk1"/>
              </a:buClr>
              <a:buSzPts val="1100"/>
              <a:buFont typeface="Arial"/>
              <a:buNone/>
            </a:pPr>
            <a:r>
              <a:rPr b="0" i="0" lang="fr" sz="1200" u="none" cap="none" strike="noStrike">
                <a:solidFill>
                  <a:schemeClr val="dk1"/>
                </a:solidFill>
                <a:latin typeface="Arial"/>
                <a:ea typeface="Arial"/>
                <a:cs typeface="Arial"/>
                <a:sym typeface="Arial"/>
              </a:rPr>
              <a:t>&gt; On pose l’hypothèse que cette translation/désertion du bourg primitif de Martignas vers le Nord est liée à l’émergence d’un </a:t>
            </a:r>
            <a:r>
              <a:rPr b="0" i="0" lang="fr" sz="1200" u="sng" cap="none" strike="noStrike">
                <a:solidFill>
                  <a:schemeClr val="dk1"/>
                </a:solidFill>
                <a:latin typeface="Arial"/>
                <a:ea typeface="Arial"/>
                <a:cs typeface="Arial"/>
                <a:sym typeface="Arial"/>
              </a:rPr>
              <a:t>nouvel attracteur</a:t>
            </a:r>
            <a:r>
              <a:rPr b="0" i="0" lang="fr" sz="1200" u="none" cap="none" strike="noStrike">
                <a:solidFill>
                  <a:schemeClr val="dk1"/>
                </a:solidFill>
                <a:latin typeface="Arial"/>
                <a:ea typeface="Arial"/>
                <a:cs typeface="Arial"/>
                <a:sym typeface="Arial"/>
              </a:rPr>
              <a:t>. La carte de Masse en suggère au moins deux qui sont les carrefours des voies de grand parcours et le pont sur la Jalle. </a:t>
            </a:r>
            <a:endParaRPr b="0" i="0" sz="12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marR="0" rtl="0" algn="just">
              <a:lnSpc>
                <a:spcPct val="100000"/>
              </a:lnSpc>
              <a:spcBef>
                <a:spcPts val="0"/>
              </a:spcBef>
              <a:spcAft>
                <a:spcPts val="0"/>
              </a:spcAft>
              <a:buClr>
                <a:schemeClr val="dk1"/>
              </a:buClr>
              <a:buSzPts val="1100"/>
              <a:buFont typeface="Arial"/>
              <a:buNone/>
            </a:pPr>
            <a:r>
              <a:rPr lang="fr" sz="1200">
                <a:solidFill>
                  <a:schemeClr val="dk1"/>
                </a:solidFill>
              </a:rPr>
              <a:t>&gt; </a:t>
            </a:r>
            <a:r>
              <a:rPr b="0" i="0" lang="fr" sz="1200" u="none" cap="none" strike="noStrike">
                <a:solidFill>
                  <a:schemeClr val="dk1"/>
                </a:solidFill>
                <a:latin typeface="Arial"/>
                <a:ea typeface="Arial"/>
                <a:cs typeface="Arial"/>
                <a:sym typeface="Arial"/>
              </a:rPr>
              <a:t>L’abbé Baurein en suggère </a:t>
            </a:r>
            <a:r>
              <a:rPr lang="fr" sz="1200">
                <a:solidFill>
                  <a:schemeClr val="dk1"/>
                </a:solidFill>
              </a:rPr>
              <a:t>un</a:t>
            </a:r>
            <a:r>
              <a:rPr b="0" i="0" lang="fr" sz="1200" u="none" cap="none" strike="noStrike">
                <a:solidFill>
                  <a:schemeClr val="dk1"/>
                </a:solidFill>
                <a:latin typeface="Arial"/>
                <a:ea typeface="Arial"/>
                <a:cs typeface="Arial"/>
                <a:sym typeface="Arial"/>
              </a:rPr>
              <a:t> autre, une place de marché : “ </a:t>
            </a:r>
            <a:r>
              <a:rPr b="0" i="1" lang="fr" sz="1200" u="none" cap="none" strike="noStrike">
                <a:solidFill>
                  <a:schemeClr val="dk1"/>
                </a:solidFill>
                <a:latin typeface="Arial"/>
                <a:ea typeface="Arial"/>
                <a:cs typeface="Arial"/>
                <a:sym typeface="Arial"/>
              </a:rPr>
              <a:t>C’est dans cette paroisse que passent les bouviers de la côte de Lège lorsqu’ils apportent dans cette ville leurs huîtres dont on fait un cas particulier. </a:t>
            </a:r>
            <a:r>
              <a:rPr b="0" i="1" lang="fr" sz="1200" u="sng" cap="none" strike="noStrike">
                <a:solidFill>
                  <a:schemeClr val="dk1"/>
                </a:solidFill>
                <a:latin typeface="Arial"/>
                <a:ea typeface="Arial"/>
                <a:cs typeface="Arial"/>
                <a:sym typeface="Arial"/>
              </a:rPr>
              <a:t>Ils y ont même une station</a:t>
            </a:r>
            <a:r>
              <a:rPr b="0" i="1" lang="fr" sz="1200" u="none" cap="none" strike="noStrike">
                <a:solidFill>
                  <a:schemeClr val="dk1"/>
                </a:solidFill>
                <a:latin typeface="Arial"/>
                <a:ea typeface="Arial"/>
                <a:cs typeface="Arial"/>
                <a:sym typeface="Arial"/>
              </a:rPr>
              <a:t> en sorte qu’il est aisé aux habitants de s’en pourvoir. D’ailleurs les bouviers de la paroisse de Lanton en Buch y passent aussi et s’y arrêtent également lorsqu’ils vont vendre les moules et les huîtres dans quelques paroisses placées à l’entrée du Médoc </a:t>
            </a:r>
            <a:r>
              <a:rPr b="0" i="0" lang="fr" sz="1200" u="none" cap="none" strike="noStrike">
                <a:solidFill>
                  <a:schemeClr val="dk1"/>
                </a:solidFill>
                <a:latin typeface="Arial"/>
                <a:ea typeface="Arial"/>
                <a:cs typeface="Arial"/>
                <a:sym typeface="Arial"/>
              </a:rPr>
              <a:t>”</a:t>
            </a:r>
            <a:r>
              <a:rPr lang="fr" sz="1200">
                <a:solidFill>
                  <a:schemeClr val="dk1"/>
                </a:solidFill>
              </a:rPr>
              <a:t>.</a:t>
            </a:r>
            <a:endParaRPr b="0" i="0" sz="1200" u="none" cap="none" strike="noStrike">
              <a:solidFill>
                <a:schemeClr val="dk1"/>
              </a:solidFill>
              <a:latin typeface="Arial"/>
              <a:ea typeface="Arial"/>
              <a:cs typeface="Arial"/>
              <a:sym typeface="Arial"/>
            </a:endParaRPr>
          </a:p>
        </p:txBody>
      </p:sp>
      <p:sp>
        <p:nvSpPr>
          <p:cNvPr id="458" name="Google Shape;458;g20258c8dbc4_0_1312"/>
          <p:cNvSpPr txBox="1"/>
          <p:nvPr/>
        </p:nvSpPr>
        <p:spPr>
          <a:xfrm>
            <a:off x="139750" y="4846575"/>
            <a:ext cx="34212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i="0" lang="fr" sz="1000" u="none" cap="none" strike="noStrike">
                <a:solidFill>
                  <a:srgbClr val="000000"/>
                </a:solidFill>
                <a:latin typeface="Arial"/>
                <a:ea typeface="Arial"/>
                <a:cs typeface="Arial"/>
                <a:sym typeface="Arial"/>
              </a:rPr>
              <a:t>Plan du bourg de Martignas en 1724</a:t>
            </a:r>
            <a:endParaRPr b="1" i="0" sz="1000" u="none" cap="none" strike="noStrike">
              <a:solidFill>
                <a:srgbClr val="000000"/>
              </a:solidFill>
              <a:latin typeface="Arial"/>
              <a:ea typeface="Arial"/>
              <a:cs typeface="Arial"/>
              <a:sym typeface="Arial"/>
            </a:endParaRPr>
          </a:p>
        </p:txBody>
      </p:sp>
      <p:pic>
        <p:nvPicPr>
          <p:cNvPr id="459" name="Google Shape;459;g20258c8dbc4_0_1312"/>
          <p:cNvPicPr preferRelativeResize="0"/>
          <p:nvPr/>
        </p:nvPicPr>
        <p:blipFill rotWithShape="1">
          <a:blip r:embed="rId3">
            <a:alphaModFix/>
          </a:blip>
          <a:srcRect b="0" l="0" r="0" t="0"/>
          <a:stretch/>
        </p:blipFill>
        <p:spPr>
          <a:xfrm>
            <a:off x="152400" y="400050"/>
            <a:ext cx="3168831" cy="4462160"/>
          </a:xfrm>
          <a:prstGeom prst="rect">
            <a:avLst/>
          </a:prstGeom>
          <a:noFill/>
          <a:ln cap="flat" cmpd="sng" w="9525">
            <a:solidFill>
              <a:schemeClr val="dk1"/>
            </a:solidFill>
            <a:prstDash val="solid"/>
            <a:round/>
            <a:headEnd len="sm" w="sm" type="none"/>
            <a:tailEnd len="sm" w="sm" type="none"/>
          </a:ln>
        </p:spPr>
      </p:pic>
      <p:sp>
        <p:nvSpPr>
          <p:cNvPr id="460" name="Google Shape;460;g20258c8dbc4_0_1312"/>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III-</a:t>
            </a:r>
            <a:r>
              <a:rPr b="1" lang="fr" sz="1600">
                <a:solidFill>
                  <a:schemeClr val="dk1"/>
                </a:solidFill>
              </a:rPr>
              <a:t> MOBILITÉ ET PLASTICITÉ DU BOURG À L’ÉPOQUE MODERNE</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g20258c8dbc4_0_1319"/>
          <p:cNvSpPr txBox="1"/>
          <p:nvPr/>
        </p:nvSpPr>
        <p:spPr>
          <a:xfrm>
            <a:off x="152350" y="115575"/>
            <a:ext cx="680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fr" sz="1400" u="none" cap="none" strike="noStrike">
                <a:solidFill>
                  <a:schemeClr val="lt1"/>
                </a:solidFill>
                <a:latin typeface="Arial"/>
                <a:ea typeface="Arial"/>
                <a:cs typeface="Arial"/>
                <a:sym typeface="Arial"/>
              </a:rPr>
              <a:t>Le territoire de Martignas au milieu du XIX</a:t>
            </a:r>
            <a:r>
              <a:rPr b="1" baseline="30000" i="0" lang="fr" sz="1400" u="none" cap="none" strike="noStrike">
                <a:solidFill>
                  <a:schemeClr val="lt1"/>
                </a:solidFill>
                <a:latin typeface="Arial"/>
                <a:ea typeface="Arial"/>
                <a:cs typeface="Arial"/>
                <a:sym typeface="Arial"/>
              </a:rPr>
              <a:t>e</a:t>
            </a:r>
            <a:r>
              <a:rPr b="1" i="0" lang="fr" sz="1400" u="none" cap="none" strike="noStrike">
                <a:solidFill>
                  <a:schemeClr val="lt1"/>
                </a:solidFill>
                <a:latin typeface="Arial"/>
                <a:ea typeface="Arial"/>
                <a:cs typeface="Arial"/>
                <a:sym typeface="Arial"/>
              </a:rPr>
              <a:t> siècle (1848)</a:t>
            </a:r>
            <a:endParaRPr b="1" i="0" sz="1400" u="none" cap="none" strike="noStrike">
              <a:solidFill>
                <a:schemeClr val="lt1"/>
              </a:solidFill>
              <a:latin typeface="Arial"/>
              <a:ea typeface="Arial"/>
              <a:cs typeface="Arial"/>
              <a:sym typeface="Arial"/>
            </a:endParaRPr>
          </a:p>
        </p:txBody>
      </p:sp>
      <p:sp>
        <p:nvSpPr>
          <p:cNvPr id="466" name="Google Shape;466;g20258c8dbc4_0_1319"/>
          <p:cNvSpPr txBox="1"/>
          <p:nvPr/>
        </p:nvSpPr>
        <p:spPr>
          <a:xfrm>
            <a:off x="152350" y="4854350"/>
            <a:ext cx="31443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i="0" lang="fr" sz="1000" u="none" cap="none" strike="noStrike">
                <a:solidFill>
                  <a:srgbClr val="000000"/>
                </a:solidFill>
                <a:latin typeface="Arial"/>
                <a:ea typeface="Arial"/>
                <a:cs typeface="Arial"/>
                <a:sym typeface="Arial"/>
              </a:rPr>
              <a:t>Plan du bourg de Martignas en 1815</a:t>
            </a:r>
            <a:endParaRPr b="1" i="0" sz="1000" u="none" cap="none" strike="noStrike">
              <a:solidFill>
                <a:srgbClr val="000000"/>
              </a:solidFill>
              <a:latin typeface="Arial"/>
              <a:ea typeface="Arial"/>
              <a:cs typeface="Arial"/>
              <a:sym typeface="Arial"/>
            </a:endParaRPr>
          </a:p>
        </p:txBody>
      </p:sp>
      <p:pic>
        <p:nvPicPr>
          <p:cNvPr id="467" name="Google Shape;467;g20258c8dbc4_0_1319"/>
          <p:cNvPicPr preferRelativeResize="0"/>
          <p:nvPr/>
        </p:nvPicPr>
        <p:blipFill rotWithShape="1">
          <a:blip r:embed="rId3">
            <a:alphaModFix/>
          </a:blip>
          <a:srcRect b="0" l="0" r="0" t="0"/>
          <a:stretch/>
        </p:blipFill>
        <p:spPr>
          <a:xfrm>
            <a:off x="168785" y="400050"/>
            <a:ext cx="3127814" cy="4454298"/>
          </a:xfrm>
          <a:prstGeom prst="rect">
            <a:avLst/>
          </a:prstGeom>
          <a:noFill/>
          <a:ln cap="flat" cmpd="sng" w="9525">
            <a:solidFill>
              <a:schemeClr val="dk1"/>
            </a:solidFill>
            <a:prstDash val="solid"/>
            <a:round/>
            <a:headEnd len="sm" w="sm" type="none"/>
            <a:tailEnd len="sm" w="sm" type="none"/>
          </a:ln>
        </p:spPr>
      </p:pic>
      <p:pic>
        <p:nvPicPr>
          <p:cNvPr id="468" name="Google Shape;468;g20258c8dbc4_0_1319"/>
          <p:cNvPicPr preferRelativeResize="0"/>
          <p:nvPr/>
        </p:nvPicPr>
        <p:blipFill rotWithShape="1">
          <a:blip r:embed="rId4">
            <a:alphaModFix/>
          </a:blip>
          <a:srcRect b="2077" l="8820" r="8820" t="1275"/>
          <a:stretch/>
        </p:blipFill>
        <p:spPr>
          <a:xfrm>
            <a:off x="168774" y="1445556"/>
            <a:ext cx="347997" cy="3019244"/>
          </a:xfrm>
          <a:prstGeom prst="rect">
            <a:avLst/>
          </a:prstGeom>
          <a:noFill/>
          <a:ln>
            <a:noFill/>
          </a:ln>
        </p:spPr>
      </p:pic>
      <p:sp>
        <p:nvSpPr>
          <p:cNvPr id="469" name="Google Shape;469;g20258c8dbc4_0_1319"/>
          <p:cNvSpPr/>
          <p:nvPr/>
        </p:nvSpPr>
        <p:spPr>
          <a:xfrm>
            <a:off x="2433884" y="636040"/>
            <a:ext cx="638700" cy="6429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g20258c8dbc4_0_1319"/>
          <p:cNvSpPr/>
          <p:nvPr/>
        </p:nvSpPr>
        <p:spPr>
          <a:xfrm>
            <a:off x="1965036" y="2492225"/>
            <a:ext cx="723000" cy="7704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g20258c8dbc4_0_1319"/>
          <p:cNvSpPr/>
          <p:nvPr/>
        </p:nvSpPr>
        <p:spPr>
          <a:xfrm>
            <a:off x="796301" y="2158865"/>
            <a:ext cx="493500" cy="4971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g20258c8dbc4_0_1319"/>
          <p:cNvSpPr/>
          <p:nvPr/>
        </p:nvSpPr>
        <p:spPr>
          <a:xfrm>
            <a:off x="1540323" y="1642447"/>
            <a:ext cx="712200" cy="7170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g20258c8dbc4_0_1319"/>
          <p:cNvSpPr/>
          <p:nvPr/>
        </p:nvSpPr>
        <p:spPr>
          <a:xfrm>
            <a:off x="1253861" y="2347927"/>
            <a:ext cx="682200" cy="6759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g20258c8dbc4_0_1319"/>
          <p:cNvSpPr txBox="1"/>
          <p:nvPr/>
        </p:nvSpPr>
        <p:spPr>
          <a:xfrm>
            <a:off x="1099203" y="636040"/>
            <a:ext cx="5541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1" i="0" lang="fr" sz="800" u="none" cap="none" strike="noStrike">
                <a:solidFill>
                  <a:schemeClr val="lt1"/>
                </a:solidFill>
                <a:latin typeface="Arial"/>
                <a:ea typeface="Arial"/>
                <a:cs typeface="Arial"/>
                <a:sym typeface="Arial"/>
              </a:rPr>
              <a:t>Places</a:t>
            </a:r>
            <a:endParaRPr b="1" i="0" sz="800" u="none" cap="none" strike="noStrike">
              <a:solidFill>
                <a:schemeClr val="lt1"/>
              </a:solidFill>
              <a:latin typeface="Arial"/>
              <a:ea typeface="Arial"/>
              <a:cs typeface="Arial"/>
              <a:sym typeface="Arial"/>
            </a:endParaRPr>
          </a:p>
        </p:txBody>
      </p:sp>
      <p:cxnSp>
        <p:nvCxnSpPr>
          <p:cNvPr id="475" name="Google Shape;475;g20258c8dbc4_0_1319"/>
          <p:cNvCxnSpPr>
            <a:endCxn id="474" idx="2"/>
          </p:cNvCxnSpPr>
          <p:nvPr/>
        </p:nvCxnSpPr>
        <p:spPr>
          <a:xfrm flipH="1" rot="10800000">
            <a:off x="1037553" y="943840"/>
            <a:ext cx="338700" cy="1482900"/>
          </a:xfrm>
          <a:prstGeom prst="straightConnector1">
            <a:avLst/>
          </a:prstGeom>
          <a:noFill/>
          <a:ln cap="flat" cmpd="sng" w="9525">
            <a:solidFill>
              <a:schemeClr val="lt1"/>
            </a:solidFill>
            <a:prstDash val="solid"/>
            <a:round/>
            <a:headEnd len="med" w="med" type="triangle"/>
            <a:tailEnd len="sm" w="sm" type="none"/>
          </a:ln>
        </p:spPr>
      </p:cxnSp>
      <p:cxnSp>
        <p:nvCxnSpPr>
          <p:cNvPr id="476" name="Google Shape;476;g20258c8dbc4_0_1319"/>
          <p:cNvCxnSpPr>
            <a:endCxn id="474" idx="2"/>
          </p:cNvCxnSpPr>
          <p:nvPr/>
        </p:nvCxnSpPr>
        <p:spPr>
          <a:xfrm rot="10800000">
            <a:off x="1376253" y="943840"/>
            <a:ext cx="905700" cy="1796100"/>
          </a:xfrm>
          <a:prstGeom prst="straightConnector1">
            <a:avLst/>
          </a:prstGeom>
          <a:noFill/>
          <a:ln cap="flat" cmpd="sng" w="9525">
            <a:solidFill>
              <a:schemeClr val="lt1"/>
            </a:solidFill>
            <a:prstDash val="solid"/>
            <a:round/>
            <a:headEnd len="med" w="med" type="triangle"/>
            <a:tailEnd len="sm" w="sm" type="none"/>
          </a:ln>
        </p:spPr>
      </p:cxnSp>
      <p:cxnSp>
        <p:nvCxnSpPr>
          <p:cNvPr id="477" name="Google Shape;477;g20258c8dbc4_0_1319"/>
          <p:cNvCxnSpPr>
            <a:endCxn id="474" idx="2"/>
          </p:cNvCxnSpPr>
          <p:nvPr/>
        </p:nvCxnSpPr>
        <p:spPr>
          <a:xfrm flipH="1">
            <a:off x="1376253" y="900940"/>
            <a:ext cx="1347600" cy="42900"/>
          </a:xfrm>
          <a:prstGeom prst="straightConnector1">
            <a:avLst/>
          </a:prstGeom>
          <a:noFill/>
          <a:ln cap="flat" cmpd="sng" w="9525">
            <a:solidFill>
              <a:schemeClr val="lt1"/>
            </a:solidFill>
            <a:prstDash val="solid"/>
            <a:round/>
            <a:headEnd len="med" w="med" type="triangle"/>
            <a:tailEnd len="sm" w="sm" type="none"/>
          </a:ln>
        </p:spPr>
      </p:cxnSp>
      <p:cxnSp>
        <p:nvCxnSpPr>
          <p:cNvPr id="478" name="Google Shape;478;g20258c8dbc4_0_1319"/>
          <p:cNvCxnSpPr>
            <a:endCxn id="474" idx="2"/>
          </p:cNvCxnSpPr>
          <p:nvPr/>
        </p:nvCxnSpPr>
        <p:spPr>
          <a:xfrm rot="10800000">
            <a:off x="1376253" y="943840"/>
            <a:ext cx="152700" cy="1737900"/>
          </a:xfrm>
          <a:prstGeom prst="straightConnector1">
            <a:avLst/>
          </a:prstGeom>
          <a:noFill/>
          <a:ln cap="flat" cmpd="sng" w="9525">
            <a:solidFill>
              <a:schemeClr val="lt1"/>
            </a:solidFill>
            <a:prstDash val="solid"/>
            <a:round/>
            <a:headEnd len="med" w="med" type="triangle"/>
            <a:tailEnd len="sm" w="sm" type="none"/>
          </a:ln>
        </p:spPr>
      </p:cxnSp>
      <p:cxnSp>
        <p:nvCxnSpPr>
          <p:cNvPr id="479" name="Google Shape;479;g20258c8dbc4_0_1319"/>
          <p:cNvCxnSpPr>
            <a:endCxn id="474" idx="2"/>
          </p:cNvCxnSpPr>
          <p:nvPr/>
        </p:nvCxnSpPr>
        <p:spPr>
          <a:xfrm rot="10800000">
            <a:off x="1376253" y="943840"/>
            <a:ext cx="435000" cy="1162200"/>
          </a:xfrm>
          <a:prstGeom prst="straightConnector1">
            <a:avLst/>
          </a:prstGeom>
          <a:noFill/>
          <a:ln cap="flat" cmpd="sng" w="9525">
            <a:solidFill>
              <a:schemeClr val="lt1"/>
            </a:solidFill>
            <a:prstDash val="solid"/>
            <a:round/>
            <a:headEnd len="med" w="med" type="triangle"/>
            <a:tailEnd len="sm" w="sm" type="none"/>
          </a:ln>
        </p:spPr>
      </p:cxnSp>
      <p:sp>
        <p:nvSpPr>
          <p:cNvPr id="480" name="Google Shape;480;g20258c8dbc4_0_1319"/>
          <p:cNvSpPr txBox="1"/>
          <p:nvPr/>
        </p:nvSpPr>
        <p:spPr>
          <a:xfrm>
            <a:off x="372754" y="4464810"/>
            <a:ext cx="5541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1" i="0" lang="fr" sz="800" u="none" cap="none" strike="noStrike">
                <a:solidFill>
                  <a:schemeClr val="lt1"/>
                </a:solidFill>
                <a:latin typeface="Arial"/>
                <a:ea typeface="Arial"/>
                <a:cs typeface="Arial"/>
                <a:sym typeface="Arial"/>
              </a:rPr>
              <a:t>Place</a:t>
            </a:r>
            <a:endParaRPr b="1" i="0" sz="800" u="none" cap="none" strike="noStrike">
              <a:solidFill>
                <a:schemeClr val="lt1"/>
              </a:solidFill>
              <a:latin typeface="Arial"/>
              <a:ea typeface="Arial"/>
              <a:cs typeface="Arial"/>
              <a:sym typeface="Arial"/>
            </a:endParaRPr>
          </a:p>
        </p:txBody>
      </p:sp>
      <p:cxnSp>
        <p:nvCxnSpPr>
          <p:cNvPr id="481" name="Google Shape;481;g20258c8dbc4_0_1319"/>
          <p:cNvCxnSpPr/>
          <p:nvPr/>
        </p:nvCxnSpPr>
        <p:spPr>
          <a:xfrm flipH="1">
            <a:off x="926604" y="4540147"/>
            <a:ext cx="921000" cy="67800"/>
          </a:xfrm>
          <a:prstGeom prst="straightConnector1">
            <a:avLst/>
          </a:prstGeom>
          <a:noFill/>
          <a:ln cap="flat" cmpd="sng" w="9525">
            <a:solidFill>
              <a:schemeClr val="lt1"/>
            </a:solidFill>
            <a:prstDash val="solid"/>
            <a:round/>
            <a:headEnd len="med" w="med" type="triangle"/>
            <a:tailEnd len="sm" w="sm" type="none"/>
          </a:ln>
        </p:spPr>
      </p:cxnSp>
      <p:sp>
        <p:nvSpPr>
          <p:cNvPr id="482" name="Google Shape;482;g20258c8dbc4_0_1319"/>
          <p:cNvSpPr txBox="1"/>
          <p:nvPr/>
        </p:nvSpPr>
        <p:spPr>
          <a:xfrm>
            <a:off x="3420000" y="4854350"/>
            <a:ext cx="31152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i="0" lang="fr" sz="1000" u="none" cap="none" strike="noStrike">
                <a:solidFill>
                  <a:srgbClr val="000000"/>
                </a:solidFill>
                <a:latin typeface="Arial"/>
                <a:ea typeface="Arial"/>
                <a:cs typeface="Arial"/>
                <a:sym typeface="Arial"/>
              </a:rPr>
              <a:t>Plan du bourg de Martignas en 1844</a:t>
            </a:r>
            <a:endParaRPr b="1" i="0" sz="1000" u="none" cap="none" strike="noStrike">
              <a:solidFill>
                <a:srgbClr val="000000"/>
              </a:solidFill>
              <a:latin typeface="Arial"/>
              <a:ea typeface="Arial"/>
              <a:cs typeface="Arial"/>
              <a:sym typeface="Arial"/>
            </a:endParaRPr>
          </a:p>
        </p:txBody>
      </p:sp>
      <p:sp>
        <p:nvSpPr>
          <p:cNvPr id="483" name="Google Shape;483;g20258c8dbc4_0_1319"/>
          <p:cNvSpPr txBox="1"/>
          <p:nvPr/>
        </p:nvSpPr>
        <p:spPr>
          <a:xfrm>
            <a:off x="6584950" y="409575"/>
            <a:ext cx="2436300" cy="21600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rPr b="0" i="0" lang="fr" sz="1200" u="none" cap="none" strike="noStrike">
                <a:solidFill>
                  <a:srgbClr val="000000"/>
                </a:solidFill>
                <a:latin typeface="Arial"/>
                <a:ea typeface="Arial"/>
                <a:cs typeface="Arial"/>
                <a:sym typeface="Arial"/>
              </a:rPr>
              <a:t>&gt; </a:t>
            </a:r>
            <a:r>
              <a:rPr b="1" i="0" lang="fr" sz="1200" u="none" cap="none" strike="noStrike">
                <a:solidFill>
                  <a:srgbClr val="000000"/>
                </a:solidFill>
                <a:latin typeface="Arial"/>
                <a:ea typeface="Arial"/>
                <a:cs typeface="Arial"/>
                <a:sym typeface="Arial"/>
              </a:rPr>
              <a:t>Le plan cadastral de 1844</a:t>
            </a:r>
            <a:r>
              <a:rPr b="0" i="0" lang="fr" sz="1200" u="none" cap="none" strike="noStrike">
                <a:solidFill>
                  <a:srgbClr val="000000"/>
                </a:solidFill>
                <a:latin typeface="Arial"/>
                <a:ea typeface="Arial"/>
                <a:cs typeface="Arial"/>
                <a:sym typeface="Arial"/>
              </a:rPr>
              <a:t> permet d’observer les changements qui se sont opérés dans la morphologie du bourg en l’espace d’une trentaine d’années :</a:t>
            </a:r>
            <a:endParaRPr b="0" i="0" sz="1200" u="none" cap="none" strike="noStrike">
              <a:solidFill>
                <a:srgbClr val="000000"/>
              </a:solidFill>
              <a:latin typeface="Arial"/>
              <a:ea typeface="Arial"/>
              <a:cs typeface="Arial"/>
              <a:sym typeface="Arial"/>
            </a:endParaRPr>
          </a:p>
          <a:p>
            <a:pPr indent="0" lvl="0" marL="0" marR="0" rtl="0" algn="just">
              <a:lnSpc>
                <a:spcPct val="100000"/>
              </a:lnSpc>
              <a:spcBef>
                <a:spcPts val="1000"/>
              </a:spcBef>
              <a:spcAft>
                <a:spcPts val="0"/>
              </a:spcAft>
              <a:buClr>
                <a:srgbClr val="000000"/>
              </a:buClr>
              <a:buSzPts val="1200"/>
              <a:buFont typeface="Arial"/>
              <a:buNone/>
            </a:pPr>
            <a:r>
              <a:rPr b="0" i="0" lang="fr" sz="1200" u="none" cap="none" strike="noStrike">
                <a:solidFill>
                  <a:srgbClr val="000000"/>
                </a:solidFill>
                <a:latin typeface="Arial"/>
                <a:ea typeface="Arial"/>
                <a:cs typeface="Arial"/>
                <a:sym typeface="Arial"/>
              </a:rPr>
              <a:t>1- </a:t>
            </a:r>
            <a:r>
              <a:rPr b="0" i="0" lang="fr" sz="1200" u="none" cap="none" strike="noStrike">
                <a:solidFill>
                  <a:schemeClr val="dk1"/>
                </a:solidFill>
                <a:latin typeface="Arial"/>
                <a:ea typeface="Arial"/>
                <a:cs typeface="Arial"/>
                <a:sym typeface="Arial"/>
              </a:rPr>
              <a:t>On constate, d’abord, la disparition complète de toutes les places qui organisaient auparavant l’espace public ; </a:t>
            </a:r>
            <a:endParaRPr b="0" i="0" sz="1200" u="none" cap="none" strike="noStrike">
              <a:solidFill>
                <a:schemeClr val="dk1"/>
              </a:solidFill>
              <a:latin typeface="Arial"/>
              <a:ea typeface="Arial"/>
              <a:cs typeface="Arial"/>
              <a:sym typeface="Arial"/>
            </a:endParaRPr>
          </a:p>
        </p:txBody>
      </p:sp>
      <p:pic>
        <p:nvPicPr>
          <p:cNvPr id="484" name="Google Shape;484;g20258c8dbc4_0_1319"/>
          <p:cNvPicPr preferRelativeResize="0"/>
          <p:nvPr/>
        </p:nvPicPr>
        <p:blipFill rotWithShape="1">
          <a:blip r:embed="rId5">
            <a:alphaModFix/>
          </a:blip>
          <a:srcRect b="0" l="0" r="0" t="0"/>
          <a:stretch/>
        </p:blipFill>
        <p:spPr>
          <a:xfrm>
            <a:off x="3420000" y="400200"/>
            <a:ext cx="3115140" cy="4454298"/>
          </a:xfrm>
          <a:prstGeom prst="rect">
            <a:avLst/>
          </a:prstGeom>
          <a:noFill/>
          <a:ln cap="flat" cmpd="sng" w="9525">
            <a:solidFill>
              <a:schemeClr val="dk1"/>
            </a:solidFill>
            <a:prstDash val="solid"/>
            <a:round/>
            <a:headEnd len="sm" w="sm" type="none"/>
            <a:tailEnd len="sm" w="sm" type="none"/>
          </a:ln>
        </p:spPr>
      </p:pic>
      <p:pic>
        <p:nvPicPr>
          <p:cNvPr id="485" name="Google Shape;485;g20258c8dbc4_0_1319"/>
          <p:cNvPicPr preferRelativeResize="0"/>
          <p:nvPr/>
        </p:nvPicPr>
        <p:blipFill rotWithShape="1">
          <a:blip r:embed="rId4">
            <a:alphaModFix/>
          </a:blip>
          <a:srcRect b="2077" l="8820" r="8820" t="1275"/>
          <a:stretch/>
        </p:blipFill>
        <p:spPr>
          <a:xfrm>
            <a:off x="3430942" y="1545048"/>
            <a:ext cx="343634" cy="2993522"/>
          </a:xfrm>
          <a:prstGeom prst="rect">
            <a:avLst/>
          </a:prstGeom>
          <a:noFill/>
          <a:ln>
            <a:noFill/>
          </a:ln>
        </p:spPr>
      </p:pic>
      <p:sp>
        <p:nvSpPr>
          <p:cNvPr id="486" name="Google Shape;486;g20258c8dbc4_0_1319"/>
          <p:cNvSpPr/>
          <p:nvPr/>
        </p:nvSpPr>
        <p:spPr>
          <a:xfrm>
            <a:off x="5667654" y="672117"/>
            <a:ext cx="630600" cy="6375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g20258c8dbc4_0_1319"/>
          <p:cNvSpPr/>
          <p:nvPr/>
        </p:nvSpPr>
        <p:spPr>
          <a:xfrm>
            <a:off x="5204683" y="2512488"/>
            <a:ext cx="713700" cy="7638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g20258c8dbc4_0_1319"/>
          <p:cNvSpPr/>
          <p:nvPr/>
        </p:nvSpPr>
        <p:spPr>
          <a:xfrm>
            <a:off x="4050601" y="2181969"/>
            <a:ext cx="487500" cy="4926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g20258c8dbc4_0_1319"/>
          <p:cNvSpPr/>
          <p:nvPr/>
        </p:nvSpPr>
        <p:spPr>
          <a:xfrm>
            <a:off x="4785295" y="1669950"/>
            <a:ext cx="703200" cy="7110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g20258c8dbc4_0_1319"/>
          <p:cNvSpPr/>
          <p:nvPr/>
        </p:nvSpPr>
        <p:spPr>
          <a:xfrm>
            <a:off x="4502424" y="2369420"/>
            <a:ext cx="673500" cy="6702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g20258c8dbc4_0_1319"/>
          <p:cNvSpPr txBox="1"/>
          <p:nvPr/>
        </p:nvSpPr>
        <p:spPr>
          <a:xfrm>
            <a:off x="4349699" y="672125"/>
            <a:ext cx="723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1" i="0" lang="fr" sz="800" u="none" cap="none" strike="noStrike">
                <a:solidFill>
                  <a:schemeClr val="lt1"/>
                </a:solidFill>
                <a:latin typeface="Arial"/>
                <a:ea typeface="Arial"/>
                <a:cs typeface="Arial"/>
                <a:sym typeface="Arial"/>
              </a:rPr>
              <a:t>Anciennes places</a:t>
            </a:r>
            <a:endParaRPr b="1" i="0" sz="800" u="none" cap="none" strike="noStrike">
              <a:solidFill>
                <a:schemeClr val="lt1"/>
              </a:solidFill>
              <a:latin typeface="Arial"/>
              <a:ea typeface="Arial"/>
              <a:cs typeface="Arial"/>
              <a:sym typeface="Arial"/>
            </a:endParaRPr>
          </a:p>
        </p:txBody>
      </p:sp>
      <p:cxnSp>
        <p:nvCxnSpPr>
          <p:cNvPr id="492" name="Google Shape;492;g20258c8dbc4_0_1319"/>
          <p:cNvCxnSpPr>
            <a:endCxn id="491" idx="2"/>
          </p:cNvCxnSpPr>
          <p:nvPr/>
        </p:nvCxnSpPr>
        <p:spPr>
          <a:xfrm flipH="1" rot="10800000">
            <a:off x="4301699" y="1103225"/>
            <a:ext cx="409500" cy="1389300"/>
          </a:xfrm>
          <a:prstGeom prst="straightConnector1">
            <a:avLst/>
          </a:prstGeom>
          <a:noFill/>
          <a:ln cap="flat" cmpd="sng" w="9525">
            <a:solidFill>
              <a:schemeClr val="lt1"/>
            </a:solidFill>
            <a:prstDash val="solid"/>
            <a:round/>
            <a:headEnd len="med" w="med" type="triangle"/>
            <a:tailEnd len="sm" w="sm" type="none"/>
          </a:ln>
        </p:spPr>
      </p:cxnSp>
      <p:cxnSp>
        <p:nvCxnSpPr>
          <p:cNvPr id="493" name="Google Shape;493;g20258c8dbc4_0_1319"/>
          <p:cNvCxnSpPr>
            <a:endCxn id="491" idx="2"/>
          </p:cNvCxnSpPr>
          <p:nvPr/>
        </p:nvCxnSpPr>
        <p:spPr>
          <a:xfrm rot="10800000">
            <a:off x="4711199" y="1103225"/>
            <a:ext cx="741000" cy="1708200"/>
          </a:xfrm>
          <a:prstGeom prst="straightConnector1">
            <a:avLst/>
          </a:prstGeom>
          <a:noFill/>
          <a:ln cap="flat" cmpd="sng" w="9525">
            <a:solidFill>
              <a:schemeClr val="lt1"/>
            </a:solidFill>
            <a:prstDash val="solid"/>
            <a:round/>
            <a:headEnd len="med" w="med" type="triangle"/>
            <a:tailEnd len="sm" w="sm" type="none"/>
          </a:ln>
        </p:spPr>
      </p:cxnSp>
      <p:cxnSp>
        <p:nvCxnSpPr>
          <p:cNvPr id="494" name="Google Shape;494;g20258c8dbc4_0_1319"/>
          <p:cNvCxnSpPr>
            <a:endCxn id="491" idx="2"/>
          </p:cNvCxnSpPr>
          <p:nvPr/>
        </p:nvCxnSpPr>
        <p:spPr>
          <a:xfrm flipH="1">
            <a:off x="4711199" y="1063625"/>
            <a:ext cx="1230000" cy="39600"/>
          </a:xfrm>
          <a:prstGeom prst="straightConnector1">
            <a:avLst/>
          </a:prstGeom>
          <a:noFill/>
          <a:ln cap="flat" cmpd="sng" w="9525">
            <a:solidFill>
              <a:schemeClr val="lt1"/>
            </a:solidFill>
            <a:prstDash val="solid"/>
            <a:round/>
            <a:headEnd len="med" w="med" type="triangle"/>
            <a:tailEnd len="sm" w="sm" type="none"/>
          </a:ln>
        </p:spPr>
      </p:cxnSp>
      <p:cxnSp>
        <p:nvCxnSpPr>
          <p:cNvPr id="495" name="Google Shape;495;g20258c8dbc4_0_1319"/>
          <p:cNvCxnSpPr>
            <a:endCxn id="491" idx="2"/>
          </p:cNvCxnSpPr>
          <p:nvPr/>
        </p:nvCxnSpPr>
        <p:spPr>
          <a:xfrm rot="10800000">
            <a:off x="4711199" y="1103225"/>
            <a:ext cx="61200" cy="1548000"/>
          </a:xfrm>
          <a:prstGeom prst="straightConnector1">
            <a:avLst/>
          </a:prstGeom>
          <a:noFill/>
          <a:ln cap="flat" cmpd="sng" w="9525">
            <a:solidFill>
              <a:schemeClr val="lt1"/>
            </a:solidFill>
            <a:prstDash val="solid"/>
            <a:round/>
            <a:headEnd len="med" w="med" type="triangle"/>
            <a:tailEnd len="sm" w="sm" type="none"/>
          </a:ln>
        </p:spPr>
      </p:cxnSp>
      <p:cxnSp>
        <p:nvCxnSpPr>
          <p:cNvPr id="496" name="Google Shape;496;g20258c8dbc4_0_1319"/>
          <p:cNvCxnSpPr>
            <a:endCxn id="491" idx="2"/>
          </p:cNvCxnSpPr>
          <p:nvPr/>
        </p:nvCxnSpPr>
        <p:spPr>
          <a:xfrm rot="10800000">
            <a:off x="4711199" y="1103225"/>
            <a:ext cx="417900" cy="1086600"/>
          </a:xfrm>
          <a:prstGeom prst="straightConnector1">
            <a:avLst/>
          </a:prstGeom>
          <a:noFill/>
          <a:ln cap="flat" cmpd="sng" w="9525">
            <a:solidFill>
              <a:schemeClr val="lt1"/>
            </a:solidFill>
            <a:prstDash val="solid"/>
            <a:round/>
            <a:headEnd len="med" w="med" type="triangle"/>
            <a:tailEnd len="sm" w="sm" type="none"/>
          </a:ln>
        </p:spPr>
      </p:cxnSp>
      <p:sp>
        <p:nvSpPr>
          <p:cNvPr id="497" name="Google Shape;497;g20258c8dbc4_0_1319"/>
          <p:cNvSpPr txBox="1"/>
          <p:nvPr/>
        </p:nvSpPr>
        <p:spPr>
          <a:xfrm>
            <a:off x="3548521" y="4502502"/>
            <a:ext cx="6735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1" i="0" lang="fr" sz="800" u="none" cap="none" strike="noStrike">
                <a:solidFill>
                  <a:schemeClr val="lt1"/>
                </a:solidFill>
                <a:latin typeface="Arial"/>
                <a:ea typeface="Arial"/>
                <a:cs typeface="Arial"/>
                <a:sym typeface="Arial"/>
              </a:rPr>
              <a:t>Ancienne place</a:t>
            </a:r>
            <a:endParaRPr b="1" i="0" sz="800" u="none" cap="none" strike="noStrike">
              <a:solidFill>
                <a:schemeClr val="lt1"/>
              </a:solidFill>
              <a:latin typeface="Arial"/>
              <a:ea typeface="Arial"/>
              <a:cs typeface="Arial"/>
              <a:sym typeface="Arial"/>
            </a:endParaRPr>
          </a:p>
        </p:txBody>
      </p:sp>
      <p:sp>
        <p:nvSpPr>
          <p:cNvPr id="498" name="Google Shape;498;g20258c8dbc4_0_1319"/>
          <p:cNvSpPr/>
          <p:nvPr/>
        </p:nvSpPr>
        <p:spPr>
          <a:xfrm rot="156648">
            <a:off x="4470559" y="3862156"/>
            <a:ext cx="948384" cy="927325"/>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99" name="Google Shape;499;g20258c8dbc4_0_1319"/>
          <p:cNvCxnSpPr/>
          <p:nvPr/>
        </p:nvCxnSpPr>
        <p:spPr>
          <a:xfrm flipH="1">
            <a:off x="4179424" y="4542963"/>
            <a:ext cx="909300" cy="67200"/>
          </a:xfrm>
          <a:prstGeom prst="straightConnector1">
            <a:avLst/>
          </a:prstGeom>
          <a:noFill/>
          <a:ln cap="flat" cmpd="sng" w="9525">
            <a:solidFill>
              <a:schemeClr val="lt1"/>
            </a:solidFill>
            <a:prstDash val="solid"/>
            <a:round/>
            <a:headEnd len="med" w="med" type="triangle"/>
            <a:tailEnd len="sm" w="sm" type="none"/>
          </a:ln>
        </p:spPr>
      </p:cxnSp>
      <p:sp>
        <p:nvSpPr>
          <p:cNvPr id="500" name="Google Shape;500;g20258c8dbc4_0_1319"/>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III-</a:t>
            </a:r>
            <a:r>
              <a:rPr b="1" lang="fr" sz="1600">
                <a:solidFill>
                  <a:schemeClr val="dk1"/>
                </a:solidFill>
              </a:rPr>
              <a:t> MOBILITÉ ET PLASTICITÉ DU BOURG À L’ÉPOQUE MODERNE</a:t>
            </a:r>
            <a:endParaRPr b="1" i="0" sz="1400" u="none" cap="none" strike="noStrike">
              <a:solidFill>
                <a:srgbClr val="000000"/>
              </a:solidFill>
              <a:latin typeface="Arial"/>
              <a:ea typeface="Arial"/>
              <a:cs typeface="Arial"/>
              <a:sym typeface="Arial"/>
            </a:endParaRPr>
          </a:p>
        </p:txBody>
      </p:sp>
      <p:sp>
        <p:nvSpPr>
          <p:cNvPr id="501" name="Google Shape;501;g20258c8dbc4_0_1319"/>
          <p:cNvSpPr/>
          <p:nvPr/>
        </p:nvSpPr>
        <p:spPr>
          <a:xfrm rot="155764">
            <a:off x="1221559" y="3853449"/>
            <a:ext cx="960386" cy="935443"/>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g204c32d3729_0_30"/>
          <p:cNvSpPr txBox="1"/>
          <p:nvPr/>
        </p:nvSpPr>
        <p:spPr>
          <a:xfrm>
            <a:off x="152350" y="115575"/>
            <a:ext cx="680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fr" sz="1400" u="none" cap="none" strike="noStrike">
                <a:solidFill>
                  <a:schemeClr val="lt1"/>
                </a:solidFill>
                <a:latin typeface="Arial"/>
                <a:ea typeface="Arial"/>
                <a:cs typeface="Arial"/>
                <a:sym typeface="Arial"/>
              </a:rPr>
              <a:t>Le territoire de Martignas au milieu du XIX</a:t>
            </a:r>
            <a:r>
              <a:rPr b="1" baseline="30000" i="0" lang="fr" sz="1400" u="none" cap="none" strike="noStrike">
                <a:solidFill>
                  <a:schemeClr val="lt1"/>
                </a:solidFill>
                <a:latin typeface="Arial"/>
                <a:ea typeface="Arial"/>
                <a:cs typeface="Arial"/>
                <a:sym typeface="Arial"/>
              </a:rPr>
              <a:t>e</a:t>
            </a:r>
            <a:r>
              <a:rPr b="1" i="0" lang="fr" sz="1400" u="none" cap="none" strike="noStrike">
                <a:solidFill>
                  <a:schemeClr val="lt1"/>
                </a:solidFill>
                <a:latin typeface="Arial"/>
                <a:ea typeface="Arial"/>
                <a:cs typeface="Arial"/>
                <a:sym typeface="Arial"/>
              </a:rPr>
              <a:t> siècle (1848)</a:t>
            </a:r>
            <a:endParaRPr b="1" i="0" sz="1400" u="none" cap="none" strike="noStrike">
              <a:solidFill>
                <a:schemeClr val="lt1"/>
              </a:solidFill>
              <a:latin typeface="Arial"/>
              <a:ea typeface="Arial"/>
              <a:cs typeface="Arial"/>
              <a:sym typeface="Arial"/>
            </a:endParaRPr>
          </a:p>
        </p:txBody>
      </p:sp>
      <p:sp>
        <p:nvSpPr>
          <p:cNvPr id="507" name="Google Shape;507;g204c32d3729_0_30"/>
          <p:cNvSpPr txBox="1"/>
          <p:nvPr/>
        </p:nvSpPr>
        <p:spPr>
          <a:xfrm>
            <a:off x="152350" y="4854350"/>
            <a:ext cx="31443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i="0" lang="fr" sz="1000" u="none" cap="none" strike="noStrike">
                <a:solidFill>
                  <a:srgbClr val="000000"/>
                </a:solidFill>
                <a:latin typeface="Arial"/>
                <a:ea typeface="Arial"/>
                <a:cs typeface="Arial"/>
                <a:sym typeface="Arial"/>
              </a:rPr>
              <a:t>Plan du bourg de Martignas en 1815</a:t>
            </a:r>
            <a:endParaRPr b="1" i="0" sz="1000" u="none" cap="none" strike="noStrike">
              <a:solidFill>
                <a:srgbClr val="000000"/>
              </a:solidFill>
              <a:latin typeface="Arial"/>
              <a:ea typeface="Arial"/>
              <a:cs typeface="Arial"/>
              <a:sym typeface="Arial"/>
            </a:endParaRPr>
          </a:p>
        </p:txBody>
      </p:sp>
      <p:pic>
        <p:nvPicPr>
          <p:cNvPr id="508" name="Google Shape;508;g204c32d3729_0_30"/>
          <p:cNvPicPr preferRelativeResize="0"/>
          <p:nvPr/>
        </p:nvPicPr>
        <p:blipFill rotWithShape="1">
          <a:blip r:embed="rId3">
            <a:alphaModFix/>
          </a:blip>
          <a:srcRect b="0" l="0" r="0" t="0"/>
          <a:stretch/>
        </p:blipFill>
        <p:spPr>
          <a:xfrm>
            <a:off x="168785" y="400050"/>
            <a:ext cx="3127814" cy="4454298"/>
          </a:xfrm>
          <a:prstGeom prst="rect">
            <a:avLst/>
          </a:prstGeom>
          <a:noFill/>
          <a:ln cap="flat" cmpd="sng" w="9525">
            <a:solidFill>
              <a:schemeClr val="dk1"/>
            </a:solidFill>
            <a:prstDash val="solid"/>
            <a:round/>
            <a:headEnd len="sm" w="sm" type="none"/>
            <a:tailEnd len="sm" w="sm" type="none"/>
          </a:ln>
        </p:spPr>
      </p:pic>
      <p:pic>
        <p:nvPicPr>
          <p:cNvPr id="509" name="Google Shape;509;g204c32d3729_0_30"/>
          <p:cNvPicPr preferRelativeResize="0"/>
          <p:nvPr/>
        </p:nvPicPr>
        <p:blipFill rotWithShape="1">
          <a:blip r:embed="rId4">
            <a:alphaModFix/>
          </a:blip>
          <a:srcRect b="2077" l="8820" r="8820" t="1275"/>
          <a:stretch/>
        </p:blipFill>
        <p:spPr>
          <a:xfrm>
            <a:off x="168774" y="1445556"/>
            <a:ext cx="347997" cy="3019244"/>
          </a:xfrm>
          <a:prstGeom prst="rect">
            <a:avLst/>
          </a:prstGeom>
          <a:noFill/>
          <a:ln>
            <a:noFill/>
          </a:ln>
        </p:spPr>
      </p:pic>
      <p:sp>
        <p:nvSpPr>
          <p:cNvPr id="510" name="Google Shape;510;g204c32d3729_0_30"/>
          <p:cNvSpPr txBox="1"/>
          <p:nvPr/>
        </p:nvSpPr>
        <p:spPr>
          <a:xfrm>
            <a:off x="3420000" y="4854350"/>
            <a:ext cx="31152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i="0" lang="fr" sz="1000" u="none" cap="none" strike="noStrike">
                <a:solidFill>
                  <a:srgbClr val="000000"/>
                </a:solidFill>
                <a:latin typeface="Arial"/>
                <a:ea typeface="Arial"/>
                <a:cs typeface="Arial"/>
                <a:sym typeface="Arial"/>
              </a:rPr>
              <a:t>Plan du bourg de Martignas en 1844</a:t>
            </a:r>
            <a:endParaRPr b="1" i="0" sz="1000" u="none" cap="none" strike="noStrike">
              <a:solidFill>
                <a:srgbClr val="000000"/>
              </a:solidFill>
              <a:latin typeface="Arial"/>
              <a:ea typeface="Arial"/>
              <a:cs typeface="Arial"/>
              <a:sym typeface="Arial"/>
            </a:endParaRPr>
          </a:p>
        </p:txBody>
      </p:sp>
      <p:sp>
        <p:nvSpPr>
          <p:cNvPr id="511" name="Google Shape;511;g204c32d3729_0_30"/>
          <p:cNvSpPr txBox="1"/>
          <p:nvPr/>
        </p:nvSpPr>
        <p:spPr>
          <a:xfrm>
            <a:off x="6584950" y="409575"/>
            <a:ext cx="2436300" cy="21600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rPr b="0" i="0" lang="fr" sz="1200" u="none" cap="none" strike="noStrike">
                <a:solidFill>
                  <a:srgbClr val="000000"/>
                </a:solidFill>
                <a:latin typeface="Arial"/>
                <a:ea typeface="Arial"/>
                <a:cs typeface="Arial"/>
                <a:sym typeface="Arial"/>
              </a:rPr>
              <a:t>&gt; </a:t>
            </a:r>
            <a:r>
              <a:rPr b="1" i="0" lang="fr" sz="1200" u="none" cap="none" strike="noStrike">
                <a:solidFill>
                  <a:srgbClr val="000000"/>
                </a:solidFill>
                <a:latin typeface="Arial"/>
                <a:ea typeface="Arial"/>
                <a:cs typeface="Arial"/>
                <a:sym typeface="Arial"/>
              </a:rPr>
              <a:t>Le plan cadastral de 1844</a:t>
            </a:r>
            <a:r>
              <a:rPr b="0" i="0" lang="fr" sz="1200" u="none" cap="none" strike="noStrike">
                <a:solidFill>
                  <a:srgbClr val="000000"/>
                </a:solidFill>
                <a:latin typeface="Arial"/>
                <a:ea typeface="Arial"/>
                <a:cs typeface="Arial"/>
                <a:sym typeface="Arial"/>
              </a:rPr>
              <a:t> permet d’observer les changements qui se sont opérés dans la morphologie du bourg en l’espace d’une trentaine d’années :</a:t>
            </a:r>
            <a:endParaRPr b="0" i="0" sz="1200" u="none" cap="none" strike="noStrike">
              <a:solidFill>
                <a:srgbClr val="000000"/>
              </a:solidFill>
              <a:latin typeface="Arial"/>
              <a:ea typeface="Arial"/>
              <a:cs typeface="Arial"/>
              <a:sym typeface="Arial"/>
            </a:endParaRPr>
          </a:p>
          <a:p>
            <a:pPr indent="0" lvl="0" marL="0" marR="0" rtl="0" algn="just">
              <a:lnSpc>
                <a:spcPct val="100000"/>
              </a:lnSpc>
              <a:spcBef>
                <a:spcPts val="1000"/>
              </a:spcBef>
              <a:spcAft>
                <a:spcPts val="0"/>
              </a:spcAft>
              <a:buClr>
                <a:srgbClr val="000000"/>
              </a:buClr>
              <a:buSzPts val="1200"/>
              <a:buFont typeface="Arial"/>
              <a:buNone/>
            </a:pPr>
            <a:r>
              <a:rPr b="0" i="0" lang="fr" sz="1200" u="none" cap="none" strike="noStrike">
                <a:solidFill>
                  <a:srgbClr val="000000"/>
                </a:solidFill>
                <a:latin typeface="Arial"/>
                <a:ea typeface="Arial"/>
                <a:cs typeface="Arial"/>
                <a:sym typeface="Arial"/>
              </a:rPr>
              <a:t>1- </a:t>
            </a:r>
            <a:r>
              <a:rPr b="0" i="0" lang="fr" sz="1200" u="none" cap="none" strike="noStrike">
                <a:solidFill>
                  <a:schemeClr val="dk1"/>
                </a:solidFill>
                <a:latin typeface="Arial"/>
                <a:ea typeface="Arial"/>
                <a:cs typeface="Arial"/>
                <a:sym typeface="Arial"/>
              </a:rPr>
              <a:t>On constate, d’abord, la disparition complète de toutes les places qui organisaient auparavant l’espace public ; </a:t>
            </a:r>
            <a:endParaRPr b="0" i="0" sz="1200" u="none" cap="none" strike="noStrike">
              <a:solidFill>
                <a:schemeClr val="dk1"/>
              </a:solidFill>
              <a:latin typeface="Arial"/>
              <a:ea typeface="Arial"/>
              <a:cs typeface="Arial"/>
              <a:sym typeface="Arial"/>
            </a:endParaRPr>
          </a:p>
        </p:txBody>
      </p:sp>
      <p:pic>
        <p:nvPicPr>
          <p:cNvPr id="512" name="Google Shape;512;g204c32d3729_0_30"/>
          <p:cNvPicPr preferRelativeResize="0"/>
          <p:nvPr/>
        </p:nvPicPr>
        <p:blipFill rotWithShape="1">
          <a:blip r:embed="rId5">
            <a:alphaModFix/>
          </a:blip>
          <a:srcRect b="0" l="0" r="0" t="0"/>
          <a:stretch/>
        </p:blipFill>
        <p:spPr>
          <a:xfrm>
            <a:off x="3420000" y="400200"/>
            <a:ext cx="3115140" cy="4454298"/>
          </a:xfrm>
          <a:prstGeom prst="rect">
            <a:avLst/>
          </a:prstGeom>
          <a:noFill/>
          <a:ln cap="flat" cmpd="sng" w="9525">
            <a:solidFill>
              <a:schemeClr val="dk1"/>
            </a:solidFill>
            <a:prstDash val="solid"/>
            <a:round/>
            <a:headEnd len="sm" w="sm" type="none"/>
            <a:tailEnd len="sm" w="sm" type="none"/>
          </a:ln>
        </p:spPr>
      </p:pic>
      <p:pic>
        <p:nvPicPr>
          <p:cNvPr id="513" name="Google Shape;513;g204c32d3729_0_30"/>
          <p:cNvPicPr preferRelativeResize="0"/>
          <p:nvPr/>
        </p:nvPicPr>
        <p:blipFill rotWithShape="1">
          <a:blip r:embed="rId4">
            <a:alphaModFix/>
          </a:blip>
          <a:srcRect b="2077" l="8820" r="8820" t="1275"/>
          <a:stretch/>
        </p:blipFill>
        <p:spPr>
          <a:xfrm>
            <a:off x="3430942" y="1545048"/>
            <a:ext cx="343634" cy="2993522"/>
          </a:xfrm>
          <a:prstGeom prst="rect">
            <a:avLst/>
          </a:prstGeom>
          <a:noFill/>
          <a:ln>
            <a:noFill/>
          </a:ln>
        </p:spPr>
      </p:pic>
      <p:sp>
        <p:nvSpPr>
          <p:cNvPr id="514" name="Google Shape;514;g204c32d3729_0_30"/>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III-</a:t>
            </a:r>
            <a:r>
              <a:rPr b="1" lang="fr" sz="1600">
                <a:solidFill>
                  <a:schemeClr val="dk1"/>
                </a:solidFill>
              </a:rPr>
              <a:t> MOBILITÉ ET PLASTICITÉ DU BOURG À L’ÉPOQUE MODERNE</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g20258c8dbc4_0_572"/>
          <p:cNvSpPr txBox="1"/>
          <p:nvPr/>
        </p:nvSpPr>
        <p:spPr>
          <a:xfrm>
            <a:off x="6541800" y="400200"/>
            <a:ext cx="2479800" cy="40224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&gt; </a:t>
            </a:r>
            <a:r>
              <a:rPr b="1" i="0" lang="fr" sz="1200" u="none" cap="none" strike="noStrike">
                <a:solidFill>
                  <a:schemeClr val="dk1"/>
                </a:solidFill>
                <a:latin typeface="Arial"/>
                <a:ea typeface="Arial"/>
                <a:cs typeface="Arial"/>
                <a:sym typeface="Arial"/>
              </a:rPr>
              <a:t>La carte de Masse</a:t>
            </a:r>
            <a:r>
              <a:rPr i="0" lang="fr" sz="1200" u="none" cap="none" strike="noStrike">
                <a:solidFill>
                  <a:schemeClr val="dk1"/>
                </a:solidFill>
              </a:rPr>
              <a:t>, levée en </a:t>
            </a:r>
            <a:r>
              <a:rPr i="0" lang="fr" sz="1200" u="none" cap="none" strike="noStrike">
                <a:solidFill>
                  <a:schemeClr val="dk1"/>
                </a:solidFill>
              </a:rPr>
              <a:t>1724,</a:t>
            </a:r>
            <a:r>
              <a:rPr b="0" i="0" lang="fr" sz="1200" u="none" cap="none" strike="noStrike">
                <a:solidFill>
                  <a:schemeClr val="dk1"/>
                </a:solidFill>
                <a:latin typeface="Arial"/>
                <a:ea typeface="Arial"/>
                <a:cs typeface="Arial"/>
                <a:sym typeface="Arial"/>
              </a:rPr>
              <a:t> permet  d’appréhender le territoire de Martignas au début du XVIII</a:t>
            </a:r>
            <a:r>
              <a:rPr b="0" baseline="30000" i="0" lang="fr" sz="1200" u="none" cap="none" strike="noStrike">
                <a:solidFill>
                  <a:schemeClr val="dk1"/>
                </a:solidFill>
                <a:latin typeface="Arial"/>
                <a:ea typeface="Arial"/>
                <a:cs typeface="Arial"/>
                <a:sym typeface="Arial"/>
              </a:rPr>
              <a:t>e</a:t>
            </a:r>
            <a:r>
              <a:rPr b="0" i="0" lang="fr" sz="1200" u="none" cap="none" strike="noStrike">
                <a:solidFill>
                  <a:schemeClr val="dk1"/>
                </a:solidFill>
                <a:latin typeface="Arial"/>
                <a:ea typeface="Arial"/>
                <a:cs typeface="Arial"/>
                <a:sym typeface="Arial"/>
              </a:rPr>
              <a:t> siècle. </a:t>
            </a:r>
            <a:r>
              <a:rPr lang="fr" sz="1200">
                <a:solidFill>
                  <a:schemeClr val="dk1"/>
                </a:solidFill>
              </a:rPr>
              <a:t>Plusieurs observations peuvent être faites</a:t>
            </a:r>
            <a:r>
              <a:rPr b="0" i="0" lang="fr" sz="1200" u="none" cap="none" strike="noStrike">
                <a:solidFill>
                  <a:schemeClr val="dk1"/>
                </a:solidFill>
                <a:latin typeface="Arial"/>
                <a:ea typeface="Arial"/>
                <a:cs typeface="Arial"/>
                <a:sym typeface="Arial"/>
              </a:rPr>
              <a:t> :</a:t>
            </a:r>
            <a:endParaRPr b="0" i="0" sz="1200" u="none" cap="none" strike="noStrike">
              <a:solidFill>
                <a:schemeClr val="dk1"/>
              </a:solidFill>
              <a:latin typeface="Arial"/>
              <a:ea typeface="Arial"/>
              <a:cs typeface="Arial"/>
              <a:sym typeface="Arial"/>
            </a:endParaRPr>
          </a:p>
          <a:p>
            <a:pPr indent="0" lvl="0" marL="0" marR="0" rtl="0" algn="just">
              <a:lnSpc>
                <a:spcPct val="100000"/>
              </a:lnSpc>
              <a:spcBef>
                <a:spcPts val="1000"/>
              </a:spcBef>
              <a:spcAft>
                <a:spcPts val="0"/>
              </a:spcAft>
              <a:buClr>
                <a:schemeClr val="dk1"/>
              </a:buClr>
              <a:buSzPts val="1100"/>
              <a:buFont typeface="Arial"/>
              <a:buNone/>
            </a:pPr>
            <a:r>
              <a:rPr b="0" i="0" lang="fr" sz="1200" u="none" cap="none" strike="noStrike">
                <a:solidFill>
                  <a:srgbClr val="000000"/>
                </a:solidFill>
                <a:latin typeface="Arial"/>
                <a:ea typeface="Arial"/>
                <a:cs typeface="Arial"/>
                <a:sym typeface="Arial"/>
              </a:rPr>
              <a:t>1-</a:t>
            </a:r>
            <a:r>
              <a:rPr b="0" i="0" lang="fr" sz="1200" u="none" cap="none" strike="noStrike">
                <a:solidFill>
                  <a:schemeClr val="dk1"/>
                </a:solidFill>
                <a:latin typeface="Arial"/>
                <a:ea typeface="Arial"/>
                <a:cs typeface="Arial"/>
                <a:sym typeface="Arial"/>
              </a:rPr>
              <a:t> Le bourg est implanté sur la rive gauche de la Jalle ;  </a:t>
            </a:r>
            <a:endParaRPr b="0" i="0" sz="1200" u="none" cap="none" strike="noStrike">
              <a:solidFill>
                <a:schemeClr val="dk1"/>
              </a:solidFill>
              <a:latin typeface="Arial"/>
              <a:ea typeface="Arial"/>
              <a:cs typeface="Arial"/>
              <a:sym typeface="Arial"/>
            </a:endParaRPr>
          </a:p>
          <a:p>
            <a:pPr indent="0" lvl="0" marL="0" marR="0" rtl="0" algn="just">
              <a:lnSpc>
                <a:spcPct val="100000"/>
              </a:lnSpc>
              <a:spcBef>
                <a:spcPts val="1000"/>
              </a:spcBef>
              <a:spcAft>
                <a:spcPts val="0"/>
              </a:spcAft>
              <a:buClr>
                <a:schemeClr val="dk1"/>
              </a:buClr>
              <a:buSzPts val="1100"/>
              <a:buFont typeface="Arial"/>
              <a:buNone/>
            </a:pPr>
            <a:r>
              <a:rPr b="0" i="0" lang="fr" sz="1200" u="none" cap="none" strike="noStrike">
                <a:solidFill>
                  <a:schemeClr val="dk1"/>
                </a:solidFill>
                <a:latin typeface="Arial"/>
                <a:ea typeface="Arial"/>
                <a:cs typeface="Arial"/>
                <a:sym typeface="Arial"/>
              </a:rPr>
              <a:t>2- Son lit, assez large, forme un corridor (en vert) bordé de talus (en noir) ; </a:t>
            </a:r>
            <a:endParaRPr b="0" i="0" sz="1200" u="none" cap="none" strike="noStrike">
              <a:solidFill>
                <a:schemeClr val="dk1"/>
              </a:solidFill>
              <a:latin typeface="Arial"/>
              <a:ea typeface="Arial"/>
              <a:cs typeface="Arial"/>
              <a:sym typeface="Arial"/>
            </a:endParaRPr>
          </a:p>
          <a:p>
            <a:pPr indent="0" lvl="0" marL="0" marR="0" rtl="0" algn="just">
              <a:lnSpc>
                <a:spcPct val="100000"/>
              </a:lnSpc>
              <a:spcBef>
                <a:spcPts val="1000"/>
              </a:spcBef>
              <a:spcAft>
                <a:spcPts val="0"/>
              </a:spcAft>
              <a:buClr>
                <a:schemeClr val="dk1"/>
              </a:buClr>
              <a:buSzPts val="1100"/>
              <a:buFont typeface="Arial"/>
              <a:buNone/>
            </a:pPr>
            <a:r>
              <a:rPr b="0" i="0" lang="fr" sz="1200" u="none" cap="none" strike="noStrike">
                <a:solidFill>
                  <a:schemeClr val="dk1"/>
                </a:solidFill>
                <a:latin typeface="Arial"/>
                <a:ea typeface="Arial"/>
                <a:cs typeface="Arial"/>
                <a:sym typeface="Arial"/>
              </a:rPr>
              <a:t>3- Les champs, peu nombreux, sont situés à l’Ouest du bourg (limites figurées en vert) ;</a:t>
            </a:r>
            <a:endParaRPr b="0" i="0" sz="1200" u="none" cap="none" strike="noStrike">
              <a:solidFill>
                <a:schemeClr val="dk1"/>
              </a:solidFill>
              <a:latin typeface="Arial"/>
              <a:ea typeface="Arial"/>
              <a:cs typeface="Arial"/>
              <a:sym typeface="Arial"/>
            </a:endParaRPr>
          </a:p>
          <a:p>
            <a:pPr indent="0" lvl="0" marL="0" marR="0" rtl="0" algn="just">
              <a:lnSpc>
                <a:spcPct val="100000"/>
              </a:lnSpc>
              <a:spcBef>
                <a:spcPts val="100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4- Autour de la zone des champs s’étendent les landes qui couvrent d’immenses surfaces, tant sur la rive gauche que sur la rive droite de la Jalle.</a:t>
            </a:r>
            <a:endParaRPr b="0" i="0" sz="1200" u="none" cap="none" strike="noStrike">
              <a:solidFill>
                <a:srgbClr val="000000"/>
              </a:solidFill>
              <a:latin typeface="Arial"/>
              <a:ea typeface="Arial"/>
              <a:cs typeface="Arial"/>
              <a:sym typeface="Arial"/>
            </a:endParaRPr>
          </a:p>
        </p:txBody>
      </p:sp>
      <p:sp>
        <p:nvSpPr>
          <p:cNvPr id="125" name="Google Shape;125;g20258c8dbc4_0_572"/>
          <p:cNvSpPr txBox="1"/>
          <p:nvPr/>
        </p:nvSpPr>
        <p:spPr>
          <a:xfrm>
            <a:off x="152350" y="4637100"/>
            <a:ext cx="6804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fr" sz="1400" u="none" cap="none" strike="noStrike">
                <a:solidFill>
                  <a:schemeClr val="lt1"/>
                </a:solidFill>
                <a:latin typeface="Arial"/>
                <a:ea typeface="Arial"/>
                <a:cs typeface="Arial"/>
                <a:sym typeface="Arial"/>
              </a:rPr>
              <a:t>Le territoire d’Eysines au milieu du XIX</a:t>
            </a:r>
            <a:r>
              <a:rPr b="1" baseline="30000" i="0" lang="fr" sz="1400" u="none" cap="none" strike="noStrike">
                <a:solidFill>
                  <a:schemeClr val="lt1"/>
                </a:solidFill>
                <a:latin typeface="Arial"/>
                <a:ea typeface="Arial"/>
                <a:cs typeface="Arial"/>
                <a:sym typeface="Arial"/>
              </a:rPr>
              <a:t>e</a:t>
            </a:r>
            <a:r>
              <a:rPr b="1" i="0" lang="fr" sz="1400" u="none" cap="none" strike="noStrike">
                <a:solidFill>
                  <a:schemeClr val="lt1"/>
                </a:solidFill>
                <a:latin typeface="Arial"/>
                <a:ea typeface="Arial"/>
                <a:cs typeface="Arial"/>
                <a:sym typeface="Arial"/>
              </a:rPr>
              <a:t> siècle</a:t>
            </a:r>
            <a:endParaRPr b="1" i="0" sz="1400" u="none" cap="none" strike="noStrike">
              <a:solidFill>
                <a:schemeClr val="lt1"/>
              </a:solidFill>
              <a:latin typeface="Arial"/>
              <a:ea typeface="Arial"/>
              <a:cs typeface="Arial"/>
              <a:sym typeface="Arial"/>
            </a:endParaRPr>
          </a:p>
        </p:txBody>
      </p:sp>
      <p:sp>
        <p:nvSpPr>
          <p:cNvPr id="126" name="Google Shape;126;g20258c8dbc4_0_572"/>
          <p:cNvSpPr txBox="1"/>
          <p:nvPr/>
        </p:nvSpPr>
        <p:spPr>
          <a:xfrm>
            <a:off x="931600" y="4862200"/>
            <a:ext cx="5245500" cy="281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fr" sz="1000" u="none" cap="none" strike="noStrike">
                <a:solidFill>
                  <a:srgbClr val="000000"/>
                </a:solidFill>
                <a:latin typeface="Arial"/>
                <a:ea typeface="Arial"/>
                <a:cs typeface="Arial"/>
                <a:sym typeface="Arial"/>
              </a:rPr>
              <a:t>Le territoire de Martignas d’après la carte de Masse (1724)</a:t>
            </a:r>
            <a:endParaRPr b="1" i="0" sz="1000" u="none" cap="none" strike="noStrike">
              <a:solidFill>
                <a:srgbClr val="000000"/>
              </a:solidFill>
              <a:latin typeface="Arial"/>
              <a:ea typeface="Arial"/>
              <a:cs typeface="Arial"/>
              <a:sym typeface="Arial"/>
            </a:endParaRPr>
          </a:p>
        </p:txBody>
      </p:sp>
      <p:pic>
        <p:nvPicPr>
          <p:cNvPr id="127" name="Google Shape;127;g20258c8dbc4_0_572"/>
          <p:cNvPicPr preferRelativeResize="0"/>
          <p:nvPr/>
        </p:nvPicPr>
        <p:blipFill rotWithShape="1">
          <a:blip r:embed="rId3">
            <a:alphaModFix/>
          </a:blip>
          <a:srcRect b="0" l="0" r="0" t="0"/>
          <a:stretch/>
        </p:blipFill>
        <p:spPr>
          <a:xfrm>
            <a:off x="152400" y="400050"/>
            <a:ext cx="6307036" cy="4459301"/>
          </a:xfrm>
          <a:prstGeom prst="rect">
            <a:avLst/>
          </a:prstGeom>
          <a:noFill/>
          <a:ln cap="flat" cmpd="sng" w="9525">
            <a:solidFill>
              <a:schemeClr val="dk1"/>
            </a:solidFill>
            <a:prstDash val="solid"/>
            <a:round/>
            <a:headEnd len="sm" w="sm" type="none"/>
            <a:tailEnd len="sm" w="sm" type="none"/>
          </a:ln>
        </p:spPr>
      </p:pic>
      <p:sp>
        <p:nvSpPr>
          <p:cNvPr id="128" name="Google Shape;128;g20258c8dbc4_0_572"/>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I- MARTIGNAS JUSQU’AU MILIEU DU XIX</a:t>
            </a:r>
            <a:r>
              <a:rPr b="1" baseline="30000" i="0" lang="fr" sz="1600" u="none" cap="none" strike="noStrike">
                <a:solidFill>
                  <a:schemeClr val="dk1"/>
                </a:solidFill>
                <a:latin typeface="Arial"/>
                <a:ea typeface="Arial"/>
                <a:cs typeface="Arial"/>
                <a:sym typeface="Arial"/>
              </a:rPr>
              <a:t>e</a:t>
            </a:r>
            <a:r>
              <a:rPr b="1" i="0" lang="fr" sz="1600" u="none" cap="none" strike="noStrike">
                <a:solidFill>
                  <a:schemeClr val="dk1"/>
                </a:solidFill>
                <a:latin typeface="Arial"/>
                <a:ea typeface="Arial"/>
                <a:cs typeface="Arial"/>
                <a:sym typeface="Arial"/>
              </a:rPr>
              <a:t> S. : UN TERRITOIRE DE BOIS ET DE LANDES</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g20258c8dbc4_0_1369"/>
          <p:cNvSpPr txBox="1"/>
          <p:nvPr/>
        </p:nvSpPr>
        <p:spPr>
          <a:xfrm>
            <a:off x="152350" y="4637100"/>
            <a:ext cx="6804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fr" sz="1400" u="none" cap="none" strike="noStrike">
                <a:solidFill>
                  <a:schemeClr val="lt1"/>
                </a:solidFill>
                <a:latin typeface="Arial"/>
                <a:ea typeface="Arial"/>
                <a:cs typeface="Arial"/>
                <a:sym typeface="Arial"/>
              </a:rPr>
              <a:t>Le territoire d’Eysines au milieu du XIX</a:t>
            </a:r>
            <a:r>
              <a:rPr b="1" baseline="30000" i="0" lang="fr" sz="1400" u="none" cap="none" strike="noStrike">
                <a:solidFill>
                  <a:schemeClr val="lt1"/>
                </a:solidFill>
                <a:latin typeface="Arial"/>
                <a:ea typeface="Arial"/>
                <a:cs typeface="Arial"/>
                <a:sym typeface="Arial"/>
              </a:rPr>
              <a:t>e</a:t>
            </a:r>
            <a:r>
              <a:rPr b="1" i="0" lang="fr" sz="1400" u="none" cap="none" strike="noStrike">
                <a:solidFill>
                  <a:schemeClr val="lt1"/>
                </a:solidFill>
                <a:latin typeface="Arial"/>
                <a:ea typeface="Arial"/>
                <a:cs typeface="Arial"/>
                <a:sym typeface="Arial"/>
              </a:rPr>
              <a:t> siècle</a:t>
            </a:r>
            <a:endParaRPr b="1" i="0" sz="1400" u="none" cap="none" strike="noStrike">
              <a:solidFill>
                <a:schemeClr val="lt1"/>
              </a:solidFill>
              <a:latin typeface="Arial"/>
              <a:ea typeface="Arial"/>
              <a:cs typeface="Arial"/>
              <a:sym typeface="Arial"/>
            </a:endParaRPr>
          </a:p>
        </p:txBody>
      </p:sp>
      <p:sp>
        <p:nvSpPr>
          <p:cNvPr id="520" name="Google Shape;520;g20258c8dbc4_0_1369"/>
          <p:cNvSpPr txBox="1"/>
          <p:nvPr/>
        </p:nvSpPr>
        <p:spPr>
          <a:xfrm>
            <a:off x="6541800" y="400050"/>
            <a:ext cx="2479800" cy="1108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&gt; L’emprise de ces places anciennes (en marron foncé) a été réduite au profit d’un tracé viaire beaucoup plus étroit (en marron clair) ;</a:t>
            </a:r>
            <a:endParaRPr b="0" i="0" sz="1200" u="none" cap="none" strike="noStrike">
              <a:solidFill>
                <a:schemeClr val="dk1"/>
              </a:solidFill>
              <a:latin typeface="Arial"/>
              <a:ea typeface="Arial"/>
              <a:cs typeface="Arial"/>
              <a:sym typeface="Arial"/>
            </a:endParaRPr>
          </a:p>
        </p:txBody>
      </p:sp>
      <p:pic>
        <p:nvPicPr>
          <p:cNvPr id="521" name="Google Shape;521;g20258c8dbc4_0_1369"/>
          <p:cNvPicPr preferRelativeResize="0"/>
          <p:nvPr/>
        </p:nvPicPr>
        <p:blipFill rotWithShape="1">
          <a:blip r:embed="rId3">
            <a:alphaModFix/>
          </a:blip>
          <a:srcRect b="0" l="0" r="0" t="0"/>
          <a:stretch/>
        </p:blipFill>
        <p:spPr>
          <a:xfrm>
            <a:off x="152350" y="400049"/>
            <a:ext cx="6307077" cy="4456225"/>
          </a:xfrm>
          <a:prstGeom prst="rect">
            <a:avLst/>
          </a:prstGeom>
          <a:noFill/>
          <a:ln cap="flat" cmpd="sng" w="9525">
            <a:solidFill>
              <a:schemeClr val="dk1"/>
            </a:solidFill>
            <a:prstDash val="solid"/>
            <a:round/>
            <a:headEnd len="sm" w="sm" type="none"/>
            <a:tailEnd len="sm" w="sm" type="none"/>
          </a:ln>
        </p:spPr>
      </p:pic>
      <p:sp>
        <p:nvSpPr>
          <p:cNvPr id="522" name="Google Shape;522;g20258c8dbc4_0_1369"/>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III-</a:t>
            </a:r>
            <a:r>
              <a:rPr b="1" lang="fr" sz="1600">
                <a:solidFill>
                  <a:schemeClr val="dk1"/>
                </a:solidFill>
              </a:rPr>
              <a:t> MOBILITÉ ET PLASTICITÉ DU BOURG À L’ÉPOQUE MODERNE</a:t>
            </a:r>
            <a:endParaRPr b="1" i="0" sz="1400" u="none" cap="none" strike="noStrike">
              <a:solidFill>
                <a:srgbClr val="000000"/>
              </a:solidFill>
              <a:latin typeface="Arial"/>
              <a:ea typeface="Arial"/>
              <a:cs typeface="Arial"/>
              <a:sym typeface="Arial"/>
            </a:endParaRPr>
          </a:p>
        </p:txBody>
      </p:sp>
      <p:sp>
        <p:nvSpPr>
          <p:cNvPr id="523" name="Google Shape;523;g20258c8dbc4_0_1369"/>
          <p:cNvSpPr txBox="1"/>
          <p:nvPr/>
        </p:nvSpPr>
        <p:spPr>
          <a:xfrm>
            <a:off x="152325" y="4862200"/>
            <a:ext cx="6299100" cy="28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000"/>
              <a:buFont typeface="Arial"/>
              <a:buNone/>
            </a:pPr>
            <a:r>
              <a:rPr b="1" lang="fr" sz="1000">
                <a:solidFill>
                  <a:schemeClr val="dk1"/>
                </a:solidFill>
              </a:rPr>
              <a:t>Superposition des réseaux viaires de Martignas en 1844 (en marron clair) et 1815 (marron foncé)</a:t>
            </a:r>
            <a:endParaRPr b="1" sz="1000">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g20258c8dbc4_0_1376"/>
          <p:cNvSpPr txBox="1"/>
          <p:nvPr/>
        </p:nvSpPr>
        <p:spPr>
          <a:xfrm>
            <a:off x="152350" y="4637100"/>
            <a:ext cx="6804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fr" sz="1400" u="none" cap="none" strike="noStrike">
                <a:solidFill>
                  <a:schemeClr val="lt1"/>
                </a:solidFill>
                <a:latin typeface="Arial"/>
                <a:ea typeface="Arial"/>
                <a:cs typeface="Arial"/>
                <a:sym typeface="Arial"/>
              </a:rPr>
              <a:t>Le territoire d’Eysines au milieu du XIX</a:t>
            </a:r>
            <a:r>
              <a:rPr b="1" baseline="30000" i="0" lang="fr" sz="1400" u="none" cap="none" strike="noStrike">
                <a:solidFill>
                  <a:schemeClr val="lt1"/>
                </a:solidFill>
                <a:latin typeface="Arial"/>
                <a:ea typeface="Arial"/>
                <a:cs typeface="Arial"/>
                <a:sym typeface="Arial"/>
              </a:rPr>
              <a:t>e</a:t>
            </a:r>
            <a:r>
              <a:rPr b="1" i="0" lang="fr" sz="1400" u="none" cap="none" strike="noStrike">
                <a:solidFill>
                  <a:schemeClr val="lt1"/>
                </a:solidFill>
                <a:latin typeface="Arial"/>
                <a:ea typeface="Arial"/>
                <a:cs typeface="Arial"/>
                <a:sym typeface="Arial"/>
              </a:rPr>
              <a:t> siècle</a:t>
            </a:r>
            <a:endParaRPr b="1" i="0" sz="1400" u="none" cap="none" strike="noStrike">
              <a:solidFill>
                <a:schemeClr val="lt1"/>
              </a:solidFill>
              <a:latin typeface="Arial"/>
              <a:ea typeface="Arial"/>
              <a:cs typeface="Arial"/>
              <a:sym typeface="Arial"/>
            </a:endParaRPr>
          </a:p>
        </p:txBody>
      </p:sp>
      <p:sp>
        <p:nvSpPr>
          <p:cNvPr id="529" name="Google Shape;529;g20258c8dbc4_0_1376"/>
          <p:cNvSpPr txBox="1"/>
          <p:nvPr/>
        </p:nvSpPr>
        <p:spPr>
          <a:xfrm>
            <a:off x="6541800" y="403000"/>
            <a:ext cx="2479800" cy="12930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&gt; Ce nouveau tracé viaire redessine le pourtour des quartiers centraux du bourg et permet d’en délimiter de nouveaux (en noir) comme l’îlot République, au centre ;</a:t>
            </a:r>
            <a:endParaRPr b="0" i="0" sz="1200" u="none" cap="none" strike="noStrike">
              <a:solidFill>
                <a:schemeClr val="dk1"/>
              </a:solidFill>
              <a:latin typeface="Arial"/>
              <a:ea typeface="Arial"/>
              <a:cs typeface="Arial"/>
              <a:sym typeface="Arial"/>
            </a:endParaRPr>
          </a:p>
        </p:txBody>
      </p:sp>
      <p:pic>
        <p:nvPicPr>
          <p:cNvPr id="530" name="Google Shape;530;g20258c8dbc4_0_1376"/>
          <p:cNvPicPr preferRelativeResize="0"/>
          <p:nvPr/>
        </p:nvPicPr>
        <p:blipFill rotWithShape="1">
          <a:blip r:embed="rId3">
            <a:alphaModFix/>
          </a:blip>
          <a:srcRect b="0" l="0" r="0" t="0"/>
          <a:stretch/>
        </p:blipFill>
        <p:spPr>
          <a:xfrm>
            <a:off x="152500" y="402998"/>
            <a:ext cx="6306924" cy="4459203"/>
          </a:xfrm>
          <a:prstGeom prst="rect">
            <a:avLst/>
          </a:prstGeom>
          <a:noFill/>
          <a:ln cap="flat" cmpd="sng" w="9525">
            <a:solidFill>
              <a:schemeClr val="dk1"/>
            </a:solidFill>
            <a:prstDash val="solid"/>
            <a:round/>
            <a:headEnd len="sm" w="sm" type="none"/>
            <a:tailEnd len="sm" w="sm" type="none"/>
          </a:ln>
        </p:spPr>
      </p:pic>
      <p:sp>
        <p:nvSpPr>
          <p:cNvPr id="531" name="Google Shape;531;g20258c8dbc4_0_1376"/>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III-</a:t>
            </a:r>
            <a:r>
              <a:rPr b="1" lang="fr" sz="1600">
                <a:solidFill>
                  <a:schemeClr val="dk1"/>
                </a:solidFill>
              </a:rPr>
              <a:t> MOBILITÉ ET PLASTICITÉ DU BOURG À L’ÉPOQUE MODERNE</a:t>
            </a:r>
            <a:endParaRPr b="1" i="0" sz="1400" u="none" cap="none" strike="noStrike">
              <a:solidFill>
                <a:srgbClr val="000000"/>
              </a:solidFill>
              <a:latin typeface="Arial"/>
              <a:ea typeface="Arial"/>
              <a:cs typeface="Arial"/>
              <a:sym typeface="Arial"/>
            </a:endParaRPr>
          </a:p>
        </p:txBody>
      </p:sp>
      <p:sp>
        <p:nvSpPr>
          <p:cNvPr id="532" name="Google Shape;532;g20258c8dbc4_0_1376"/>
          <p:cNvSpPr txBox="1"/>
          <p:nvPr/>
        </p:nvSpPr>
        <p:spPr>
          <a:xfrm>
            <a:off x="152325" y="4862200"/>
            <a:ext cx="6299100" cy="28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000"/>
              <a:buFont typeface="Arial"/>
              <a:buNone/>
            </a:pPr>
            <a:r>
              <a:rPr b="1" lang="fr" sz="1000">
                <a:solidFill>
                  <a:schemeClr val="dk1"/>
                </a:solidFill>
              </a:rPr>
              <a:t>Délimitation des îlots créés par le nouveau tracé viaire (en noir)</a:t>
            </a:r>
            <a:endParaRPr b="1" sz="1000">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g20258c8dbc4_0_1383"/>
          <p:cNvSpPr txBox="1"/>
          <p:nvPr/>
        </p:nvSpPr>
        <p:spPr>
          <a:xfrm>
            <a:off x="152350" y="4637100"/>
            <a:ext cx="6804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fr" sz="1400" u="none" cap="none" strike="noStrike">
                <a:solidFill>
                  <a:schemeClr val="lt1"/>
                </a:solidFill>
                <a:latin typeface="Arial"/>
                <a:ea typeface="Arial"/>
                <a:cs typeface="Arial"/>
                <a:sym typeface="Arial"/>
              </a:rPr>
              <a:t>Le territoire d’Eysines au milieu du XIX</a:t>
            </a:r>
            <a:r>
              <a:rPr b="1" baseline="30000" i="0" lang="fr" sz="1400" u="none" cap="none" strike="noStrike">
                <a:solidFill>
                  <a:schemeClr val="lt1"/>
                </a:solidFill>
                <a:latin typeface="Arial"/>
                <a:ea typeface="Arial"/>
                <a:cs typeface="Arial"/>
                <a:sym typeface="Arial"/>
              </a:rPr>
              <a:t>e</a:t>
            </a:r>
            <a:r>
              <a:rPr b="1" i="0" lang="fr" sz="1400" u="none" cap="none" strike="noStrike">
                <a:solidFill>
                  <a:schemeClr val="lt1"/>
                </a:solidFill>
                <a:latin typeface="Arial"/>
                <a:ea typeface="Arial"/>
                <a:cs typeface="Arial"/>
                <a:sym typeface="Arial"/>
              </a:rPr>
              <a:t> siècle</a:t>
            </a:r>
            <a:endParaRPr b="1" i="0" sz="1400" u="none" cap="none" strike="noStrike">
              <a:solidFill>
                <a:schemeClr val="lt1"/>
              </a:solidFill>
              <a:latin typeface="Arial"/>
              <a:ea typeface="Arial"/>
              <a:cs typeface="Arial"/>
              <a:sym typeface="Arial"/>
            </a:endParaRPr>
          </a:p>
        </p:txBody>
      </p:sp>
      <p:sp>
        <p:nvSpPr>
          <p:cNvPr id="538" name="Google Shape;538;g20258c8dbc4_0_1383"/>
          <p:cNvSpPr txBox="1"/>
          <p:nvPr/>
        </p:nvSpPr>
        <p:spPr>
          <a:xfrm>
            <a:off x="6541800" y="409150"/>
            <a:ext cx="2479800" cy="1108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&gt; Les parcelles gagnées sur les anciennes places sont occupées, pour l’essentiel, par des landes, des pâtures et des emplacements liés au bâti ; </a:t>
            </a:r>
            <a:endParaRPr b="0" i="0" sz="1200" u="none" cap="none" strike="noStrike">
              <a:solidFill>
                <a:schemeClr val="dk1"/>
              </a:solidFill>
              <a:latin typeface="Arial"/>
              <a:ea typeface="Arial"/>
              <a:cs typeface="Arial"/>
              <a:sym typeface="Arial"/>
            </a:endParaRPr>
          </a:p>
        </p:txBody>
      </p:sp>
      <p:pic>
        <p:nvPicPr>
          <p:cNvPr id="539" name="Google Shape;539;g20258c8dbc4_0_1383"/>
          <p:cNvPicPr preferRelativeResize="0"/>
          <p:nvPr/>
        </p:nvPicPr>
        <p:blipFill rotWithShape="1">
          <a:blip r:embed="rId3">
            <a:alphaModFix/>
          </a:blip>
          <a:srcRect b="0" l="0" r="0" t="0"/>
          <a:stretch/>
        </p:blipFill>
        <p:spPr>
          <a:xfrm>
            <a:off x="152500" y="409162"/>
            <a:ext cx="6306924" cy="4453037"/>
          </a:xfrm>
          <a:prstGeom prst="rect">
            <a:avLst/>
          </a:prstGeom>
          <a:noFill/>
          <a:ln cap="flat" cmpd="sng" w="9525">
            <a:solidFill>
              <a:schemeClr val="dk1"/>
            </a:solidFill>
            <a:prstDash val="solid"/>
            <a:round/>
            <a:headEnd len="sm" w="sm" type="none"/>
            <a:tailEnd len="sm" w="sm" type="none"/>
          </a:ln>
        </p:spPr>
      </p:pic>
      <p:sp>
        <p:nvSpPr>
          <p:cNvPr id="540" name="Google Shape;540;g20258c8dbc4_0_1383"/>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III-</a:t>
            </a:r>
            <a:r>
              <a:rPr b="1" lang="fr" sz="1600">
                <a:solidFill>
                  <a:schemeClr val="dk1"/>
                </a:solidFill>
              </a:rPr>
              <a:t> MOBILITÉ ET PLASTICITÉ DU BOURG À L’ÉPOQUE MODERNE</a:t>
            </a:r>
            <a:endParaRPr b="1" i="0" sz="1400" u="none" cap="none" strike="noStrike">
              <a:solidFill>
                <a:srgbClr val="000000"/>
              </a:solidFill>
              <a:latin typeface="Arial"/>
              <a:ea typeface="Arial"/>
              <a:cs typeface="Arial"/>
              <a:sym typeface="Arial"/>
            </a:endParaRPr>
          </a:p>
        </p:txBody>
      </p:sp>
      <p:sp>
        <p:nvSpPr>
          <p:cNvPr id="541" name="Google Shape;541;g20258c8dbc4_0_1383"/>
          <p:cNvSpPr txBox="1"/>
          <p:nvPr/>
        </p:nvSpPr>
        <p:spPr>
          <a:xfrm>
            <a:off x="152325" y="4862200"/>
            <a:ext cx="6299100" cy="28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000"/>
              <a:buFont typeface="Arial"/>
              <a:buNone/>
            </a:pPr>
            <a:r>
              <a:rPr b="1" lang="fr" sz="1000">
                <a:solidFill>
                  <a:schemeClr val="dk1"/>
                </a:solidFill>
              </a:rPr>
              <a:t>Nature des parcelles gagnées sur les anciennes places (1815) : places liées au bâti, landes et pâture</a:t>
            </a:r>
            <a:endParaRPr b="1" sz="1000">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g20258c8dbc4_0_1390"/>
          <p:cNvSpPr txBox="1"/>
          <p:nvPr/>
        </p:nvSpPr>
        <p:spPr>
          <a:xfrm>
            <a:off x="152350" y="4637100"/>
            <a:ext cx="6804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fr" sz="1400" u="none" cap="none" strike="noStrike">
                <a:solidFill>
                  <a:schemeClr val="lt1"/>
                </a:solidFill>
                <a:latin typeface="Arial"/>
                <a:ea typeface="Arial"/>
                <a:cs typeface="Arial"/>
                <a:sym typeface="Arial"/>
              </a:rPr>
              <a:t>Le territoire d’Eysines au milieu du XIX</a:t>
            </a:r>
            <a:r>
              <a:rPr b="1" baseline="30000" i="0" lang="fr" sz="1400" u="none" cap="none" strike="noStrike">
                <a:solidFill>
                  <a:schemeClr val="lt1"/>
                </a:solidFill>
                <a:latin typeface="Arial"/>
                <a:ea typeface="Arial"/>
                <a:cs typeface="Arial"/>
                <a:sym typeface="Arial"/>
              </a:rPr>
              <a:t>e</a:t>
            </a:r>
            <a:r>
              <a:rPr b="1" i="0" lang="fr" sz="1400" u="none" cap="none" strike="noStrike">
                <a:solidFill>
                  <a:schemeClr val="lt1"/>
                </a:solidFill>
                <a:latin typeface="Arial"/>
                <a:ea typeface="Arial"/>
                <a:cs typeface="Arial"/>
                <a:sym typeface="Arial"/>
              </a:rPr>
              <a:t> siècle</a:t>
            </a:r>
            <a:endParaRPr b="1" i="0" sz="1400" u="none" cap="none" strike="noStrike">
              <a:solidFill>
                <a:schemeClr val="lt1"/>
              </a:solidFill>
              <a:latin typeface="Arial"/>
              <a:ea typeface="Arial"/>
              <a:cs typeface="Arial"/>
              <a:sym typeface="Arial"/>
            </a:endParaRPr>
          </a:p>
        </p:txBody>
      </p:sp>
      <p:pic>
        <p:nvPicPr>
          <p:cNvPr id="547" name="Google Shape;547;g20258c8dbc4_0_1390"/>
          <p:cNvPicPr preferRelativeResize="0"/>
          <p:nvPr/>
        </p:nvPicPr>
        <p:blipFill rotWithShape="1">
          <a:blip r:embed="rId3">
            <a:alphaModFix/>
          </a:blip>
          <a:srcRect b="0" l="0" r="0" t="0"/>
          <a:stretch/>
        </p:blipFill>
        <p:spPr>
          <a:xfrm>
            <a:off x="152350" y="412139"/>
            <a:ext cx="6307077" cy="4450062"/>
          </a:xfrm>
          <a:prstGeom prst="rect">
            <a:avLst/>
          </a:prstGeom>
          <a:noFill/>
          <a:ln cap="flat" cmpd="sng" w="9525">
            <a:solidFill>
              <a:schemeClr val="dk1"/>
            </a:solidFill>
            <a:prstDash val="solid"/>
            <a:round/>
            <a:headEnd len="sm" w="sm" type="none"/>
            <a:tailEnd len="sm" w="sm" type="none"/>
          </a:ln>
        </p:spPr>
      </p:pic>
      <p:sp>
        <p:nvSpPr>
          <p:cNvPr id="548" name="Google Shape;548;g20258c8dbc4_0_1390"/>
          <p:cNvSpPr txBox="1"/>
          <p:nvPr/>
        </p:nvSpPr>
        <p:spPr>
          <a:xfrm>
            <a:off x="6541800" y="400050"/>
            <a:ext cx="2479800" cy="16623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&gt; Ce bâti est constitué de maisons (en rouge), de bâtiments agricoles (en orange) et de parcs à moutons (en vert) ; </a:t>
            </a:r>
            <a:endParaRPr b="0" i="0" sz="12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&gt; Tous les bâtiments jouxtent ou sont placés sur des emplacements (en marron) ;</a:t>
            </a:r>
            <a:endParaRPr b="0" i="0" sz="1200" u="none" cap="none" strike="noStrike">
              <a:solidFill>
                <a:schemeClr val="dk1"/>
              </a:solidFill>
              <a:latin typeface="Arial"/>
              <a:ea typeface="Arial"/>
              <a:cs typeface="Arial"/>
              <a:sym typeface="Arial"/>
            </a:endParaRPr>
          </a:p>
        </p:txBody>
      </p:sp>
      <p:sp>
        <p:nvSpPr>
          <p:cNvPr id="549" name="Google Shape;549;g20258c8dbc4_0_1390"/>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III-</a:t>
            </a:r>
            <a:r>
              <a:rPr b="1" lang="fr" sz="1600">
                <a:solidFill>
                  <a:schemeClr val="dk1"/>
                </a:solidFill>
              </a:rPr>
              <a:t> MOBILITÉ ET PLASTICITÉ DU BOURG À L’ÉPOQUE MODERNE</a:t>
            </a:r>
            <a:endParaRPr b="1" i="0" sz="1400" u="none" cap="none" strike="noStrike">
              <a:solidFill>
                <a:srgbClr val="000000"/>
              </a:solidFill>
              <a:latin typeface="Arial"/>
              <a:ea typeface="Arial"/>
              <a:cs typeface="Arial"/>
              <a:sym typeface="Arial"/>
            </a:endParaRPr>
          </a:p>
        </p:txBody>
      </p:sp>
      <p:sp>
        <p:nvSpPr>
          <p:cNvPr id="550" name="Google Shape;550;g20258c8dbc4_0_1390"/>
          <p:cNvSpPr txBox="1"/>
          <p:nvPr/>
        </p:nvSpPr>
        <p:spPr>
          <a:xfrm>
            <a:off x="152325" y="4862200"/>
            <a:ext cx="6299100" cy="28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000"/>
              <a:buFont typeface="Arial"/>
              <a:buNone/>
            </a:pPr>
            <a:r>
              <a:rPr b="1" lang="fr" sz="1000">
                <a:solidFill>
                  <a:schemeClr val="dk1"/>
                </a:solidFill>
              </a:rPr>
              <a:t>Le bâti de Martignas, d’après le plan cadastral de 1844</a:t>
            </a:r>
            <a:endParaRPr b="1" sz="1000">
              <a:solidFill>
                <a:schemeClr val="dk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g20258c8dbc4_0_1397"/>
          <p:cNvSpPr txBox="1"/>
          <p:nvPr/>
        </p:nvSpPr>
        <p:spPr>
          <a:xfrm>
            <a:off x="152350" y="4637100"/>
            <a:ext cx="6804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fr" sz="1400" u="none" cap="none" strike="noStrike">
                <a:solidFill>
                  <a:schemeClr val="lt1"/>
                </a:solidFill>
                <a:latin typeface="Arial"/>
                <a:ea typeface="Arial"/>
                <a:cs typeface="Arial"/>
                <a:sym typeface="Arial"/>
              </a:rPr>
              <a:t>Le territoire d’Eysines au milieu du XIX</a:t>
            </a:r>
            <a:r>
              <a:rPr b="1" baseline="30000" i="0" lang="fr" sz="1400" u="none" cap="none" strike="noStrike">
                <a:solidFill>
                  <a:schemeClr val="lt1"/>
                </a:solidFill>
                <a:latin typeface="Arial"/>
                <a:ea typeface="Arial"/>
                <a:cs typeface="Arial"/>
                <a:sym typeface="Arial"/>
              </a:rPr>
              <a:t>e</a:t>
            </a:r>
            <a:r>
              <a:rPr b="1" i="0" lang="fr" sz="1400" u="none" cap="none" strike="noStrike">
                <a:solidFill>
                  <a:schemeClr val="lt1"/>
                </a:solidFill>
                <a:latin typeface="Arial"/>
                <a:ea typeface="Arial"/>
                <a:cs typeface="Arial"/>
                <a:sym typeface="Arial"/>
              </a:rPr>
              <a:t> siècle</a:t>
            </a:r>
            <a:endParaRPr b="1" i="0" sz="1400" u="none" cap="none" strike="noStrike">
              <a:solidFill>
                <a:schemeClr val="lt1"/>
              </a:solidFill>
              <a:latin typeface="Arial"/>
              <a:ea typeface="Arial"/>
              <a:cs typeface="Arial"/>
              <a:sym typeface="Arial"/>
            </a:endParaRPr>
          </a:p>
        </p:txBody>
      </p:sp>
      <p:sp>
        <p:nvSpPr>
          <p:cNvPr id="556" name="Google Shape;556;g20258c8dbc4_0_1397"/>
          <p:cNvSpPr txBox="1"/>
          <p:nvPr/>
        </p:nvSpPr>
        <p:spPr>
          <a:xfrm>
            <a:off x="6541800" y="400050"/>
            <a:ext cx="2479800" cy="3140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&gt; Par rapport à 1815, le bâti connaît des transformations. Si la plupart des bâtiments anciens sont transmis, donc hérités (en rouge), d’autres sont détruits (en noir) et quelqu’uns uns sont construits ou reconstruits (en bleu turquoise), </a:t>
            </a:r>
            <a:r>
              <a:rPr lang="fr" sz="1200">
                <a:solidFill>
                  <a:schemeClr val="dk1"/>
                </a:solidFill>
              </a:rPr>
              <a:t>généralement</a:t>
            </a:r>
            <a:r>
              <a:rPr b="0" i="0" lang="fr" sz="1200" u="none" cap="none" strike="noStrike">
                <a:solidFill>
                  <a:schemeClr val="dk1"/>
                </a:solidFill>
                <a:latin typeface="Arial"/>
                <a:ea typeface="Arial"/>
                <a:cs typeface="Arial"/>
                <a:sym typeface="Arial"/>
              </a:rPr>
              <a:t> </a:t>
            </a:r>
            <a:r>
              <a:rPr lang="fr" sz="1200">
                <a:solidFill>
                  <a:schemeClr val="dk1"/>
                </a:solidFill>
              </a:rPr>
              <a:t>en lieu et place de </a:t>
            </a:r>
            <a:r>
              <a:rPr b="0" i="0" lang="fr" sz="1200" u="none" cap="none" strike="noStrike">
                <a:solidFill>
                  <a:schemeClr val="dk1"/>
                </a:solidFill>
                <a:latin typeface="Arial"/>
                <a:ea typeface="Arial"/>
                <a:cs typeface="Arial"/>
                <a:sym typeface="Arial"/>
              </a:rPr>
              <a:t>bâtiments anciens</a:t>
            </a:r>
            <a:r>
              <a:rPr b="0" i="0" lang="fr" sz="1200" u="none" cap="none" strike="noStrike">
                <a:solidFill>
                  <a:schemeClr val="dk1"/>
                </a:solidFill>
                <a:latin typeface="Arial"/>
                <a:ea typeface="Arial"/>
                <a:cs typeface="Arial"/>
                <a:sym typeface="Arial"/>
              </a:rPr>
              <a:t> ;</a:t>
            </a:r>
            <a:endParaRPr b="0" i="0" sz="12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&gt; La plupart des bâtiments neufs se trouvent sur le pourtour du bourg, c’est-à-dire</a:t>
            </a:r>
            <a:r>
              <a:rPr lang="fr" sz="1200">
                <a:solidFill>
                  <a:schemeClr val="dk1"/>
                </a:solidFill>
              </a:rPr>
              <a:t> </a:t>
            </a:r>
            <a:r>
              <a:rPr b="0" i="0" lang="fr" sz="1200" u="none" cap="none" strike="noStrike">
                <a:solidFill>
                  <a:schemeClr val="dk1"/>
                </a:solidFill>
                <a:latin typeface="Arial"/>
                <a:ea typeface="Arial"/>
                <a:cs typeface="Arial"/>
                <a:sym typeface="Arial"/>
              </a:rPr>
              <a:t>en bordure d’itinéraires qui sont renforcés ou qui émergent de la transformation du réseau viaire.</a:t>
            </a:r>
            <a:endParaRPr b="0" i="0" sz="1200" u="none" cap="none" strike="noStrike">
              <a:solidFill>
                <a:schemeClr val="dk1"/>
              </a:solidFill>
              <a:latin typeface="Arial"/>
              <a:ea typeface="Arial"/>
              <a:cs typeface="Arial"/>
              <a:sym typeface="Arial"/>
            </a:endParaRPr>
          </a:p>
        </p:txBody>
      </p:sp>
      <p:pic>
        <p:nvPicPr>
          <p:cNvPr id="557" name="Google Shape;557;g20258c8dbc4_0_1397"/>
          <p:cNvPicPr preferRelativeResize="0"/>
          <p:nvPr/>
        </p:nvPicPr>
        <p:blipFill rotWithShape="1">
          <a:blip r:embed="rId3">
            <a:alphaModFix/>
          </a:blip>
          <a:srcRect b="0" l="0" r="0" t="0"/>
          <a:stretch/>
        </p:blipFill>
        <p:spPr>
          <a:xfrm>
            <a:off x="148350" y="419500"/>
            <a:ext cx="6307077" cy="4442701"/>
          </a:xfrm>
          <a:prstGeom prst="rect">
            <a:avLst/>
          </a:prstGeom>
          <a:noFill/>
          <a:ln cap="flat" cmpd="sng" w="9525">
            <a:solidFill>
              <a:schemeClr val="dk1"/>
            </a:solidFill>
            <a:prstDash val="solid"/>
            <a:round/>
            <a:headEnd len="sm" w="sm" type="none"/>
            <a:tailEnd len="sm" w="sm" type="none"/>
          </a:ln>
        </p:spPr>
      </p:pic>
      <p:sp>
        <p:nvSpPr>
          <p:cNvPr id="558" name="Google Shape;558;g20258c8dbc4_0_1397"/>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III-</a:t>
            </a:r>
            <a:r>
              <a:rPr b="1" lang="fr" sz="1600">
                <a:solidFill>
                  <a:schemeClr val="dk1"/>
                </a:solidFill>
              </a:rPr>
              <a:t> MOBILITÉ ET PLASTICITÉ DU BOURG À L’ÉPOQUE MODERNE</a:t>
            </a:r>
            <a:endParaRPr b="1" i="0" sz="1400" u="none" cap="none" strike="noStrike">
              <a:solidFill>
                <a:srgbClr val="000000"/>
              </a:solidFill>
              <a:latin typeface="Arial"/>
              <a:ea typeface="Arial"/>
              <a:cs typeface="Arial"/>
              <a:sym typeface="Arial"/>
            </a:endParaRPr>
          </a:p>
        </p:txBody>
      </p:sp>
      <p:sp>
        <p:nvSpPr>
          <p:cNvPr id="559" name="Google Shape;559;g20258c8dbc4_0_1397"/>
          <p:cNvSpPr txBox="1"/>
          <p:nvPr/>
        </p:nvSpPr>
        <p:spPr>
          <a:xfrm>
            <a:off x="152325" y="4862200"/>
            <a:ext cx="6299100" cy="28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000"/>
              <a:buFont typeface="Arial"/>
              <a:buNone/>
            </a:pPr>
            <a:r>
              <a:rPr b="1" lang="fr" sz="1000">
                <a:solidFill>
                  <a:schemeClr val="dk1"/>
                </a:solidFill>
              </a:rPr>
              <a:t>Carte du bâti de Martignas en 1844 (ancien disparu, hérité et neuf)</a:t>
            </a:r>
            <a:endParaRPr b="1" sz="1000">
              <a:solidFill>
                <a:schemeClr val="dk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g20258c8dbc4_0_1433"/>
          <p:cNvSpPr txBox="1"/>
          <p:nvPr/>
        </p:nvSpPr>
        <p:spPr>
          <a:xfrm>
            <a:off x="152350" y="4637100"/>
            <a:ext cx="6804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fr" sz="1400" u="none" cap="none" strike="noStrike">
                <a:solidFill>
                  <a:schemeClr val="lt1"/>
                </a:solidFill>
                <a:latin typeface="Arial"/>
                <a:ea typeface="Arial"/>
                <a:cs typeface="Arial"/>
                <a:sym typeface="Arial"/>
              </a:rPr>
              <a:t>Le territoire d’Eysines au milieu du XIX</a:t>
            </a:r>
            <a:r>
              <a:rPr b="1" baseline="30000" i="0" lang="fr" sz="1400" u="none" cap="none" strike="noStrike">
                <a:solidFill>
                  <a:schemeClr val="lt1"/>
                </a:solidFill>
                <a:latin typeface="Arial"/>
                <a:ea typeface="Arial"/>
                <a:cs typeface="Arial"/>
                <a:sym typeface="Arial"/>
              </a:rPr>
              <a:t>e</a:t>
            </a:r>
            <a:r>
              <a:rPr b="1" i="0" lang="fr" sz="1400" u="none" cap="none" strike="noStrike">
                <a:solidFill>
                  <a:schemeClr val="lt1"/>
                </a:solidFill>
                <a:latin typeface="Arial"/>
                <a:ea typeface="Arial"/>
                <a:cs typeface="Arial"/>
                <a:sym typeface="Arial"/>
              </a:rPr>
              <a:t> siècle</a:t>
            </a:r>
            <a:endParaRPr b="1" i="0" sz="1400" u="none" cap="none" strike="noStrike">
              <a:solidFill>
                <a:schemeClr val="lt1"/>
              </a:solidFill>
              <a:latin typeface="Arial"/>
              <a:ea typeface="Arial"/>
              <a:cs typeface="Arial"/>
              <a:sym typeface="Arial"/>
            </a:endParaRPr>
          </a:p>
        </p:txBody>
      </p:sp>
      <p:sp>
        <p:nvSpPr>
          <p:cNvPr id="565" name="Google Shape;565;g20258c8dbc4_0_1433"/>
          <p:cNvSpPr txBox="1"/>
          <p:nvPr/>
        </p:nvSpPr>
        <p:spPr>
          <a:xfrm>
            <a:off x="6541800" y="400050"/>
            <a:ext cx="2479800" cy="16623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&gt; Le report du bâti sur la carte des itinéraires qui traversent le bourg montre que les bâtiments qui sont construits en 1844 (ou reconstruits) sont majoritairement situés en bordure des axes majeurs de circulation, lesquels sont des supports de flux.</a:t>
            </a:r>
            <a:endParaRPr b="0" i="0" sz="1200" u="none" cap="none" strike="noStrike">
              <a:solidFill>
                <a:schemeClr val="dk1"/>
              </a:solidFill>
              <a:latin typeface="Arial"/>
              <a:ea typeface="Arial"/>
              <a:cs typeface="Arial"/>
              <a:sym typeface="Arial"/>
            </a:endParaRPr>
          </a:p>
        </p:txBody>
      </p:sp>
      <p:pic>
        <p:nvPicPr>
          <p:cNvPr id="566" name="Google Shape;566;g20258c8dbc4_0_1433"/>
          <p:cNvPicPr preferRelativeResize="0"/>
          <p:nvPr/>
        </p:nvPicPr>
        <p:blipFill rotWithShape="1">
          <a:blip r:embed="rId3">
            <a:alphaModFix/>
          </a:blip>
          <a:srcRect b="0" l="0" r="0" t="0"/>
          <a:stretch/>
        </p:blipFill>
        <p:spPr>
          <a:xfrm>
            <a:off x="152500" y="400050"/>
            <a:ext cx="6306924" cy="4453044"/>
          </a:xfrm>
          <a:prstGeom prst="rect">
            <a:avLst/>
          </a:prstGeom>
          <a:noFill/>
          <a:ln cap="flat" cmpd="sng" w="9525">
            <a:solidFill>
              <a:schemeClr val="dk1"/>
            </a:solidFill>
            <a:prstDash val="solid"/>
            <a:round/>
            <a:headEnd len="sm" w="sm" type="none"/>
            <a:tailEnd len="sm" w="sm" type="none"/>
          </a:ln>
        </p:spPr>
      </p:pic>
      <p:sp>
        <p:nvSpPr>
          <p:cNvPr id="567" name="Google Shape;567;g20258c8dbc4_0_1433"/>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III-</a:t>
            </a:r>
            <a:r>
              <a:rPr b="1" lang="fr" sz="1600">
                <a:solidFill>
                  <a:schemeClr val="dk1"/>
                </a:solidFill>
              </a:rPr>
              <a:t> MOBILITÉ ET PLASTICITÉ DU BOURG À L’ÉPOQUE MODERNE</a:t>
            </a:r>
            <a:endParaRPr b="1" i="0" sz="1400" u="none" cap="none" strike="noStrike">
              <a:solidFill>
                <a:srgbClr val="000000"/>
              </a:solidFill>
              <a:latin typeface="Arial"/>
              <a:ea typeface="Arial"/>
              <a:cs typeface="Arial"/>
              <a:sym typeface="Arial"/>
            </a:endParaRPr>
          </a:p>
        </p:txBody>
      </p:sp>
      <p:sp>
        <p:nvSpPr>
          <p:cNvPr id="568" name="Google Shape;568;g20258c8dbc4_0_1433"/>
          <p:cNvSpPr txBox="1"/>
          <p:nvPr/>
        </p:nvSpPr>
        <p:spPr>
          <a:xfrm>
            <a:off x="152325" y="4862200"/>
            <a:ext cx="6299100" cy="28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000"/>
              <a:buFont typeface="Arial"/>
              <a:buNone/>
            </a:pPr>
            <a:r>
              <a:rPr b="1" lang="fr" sz="1000">
                <a:solidFill>
                  <a:schemeClr val="dk1"/>
                </a:solidFill>
              </a:rPr>
              <a:t>Les itinéraires traversant le bourg et leur rapport au bâti neuf (en bleu turquoise)</a:t>
            </a:r>
            <a:endParaRPr b="1" sz="1000">
              <a:solidFill>
                <a:schemeClr val="dk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g20258c8dbc4_0_1440"/>
          <p:cNvSpPr txBox="1"/>
          <p:nvPr/>
        </p:nvSpPr>
        <p:spPr>
          <a:xfrm>
            <a:off x="152400" y="4854350"/>
            <a:ext cx="30654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i="0" lang="fr" sz="1000" u="none" cap="none" strike="noStrike">
                <a:solidFill>
                  <a:srgbClr val="000000"/>
                </a:solidFill>
                <a:latin typeface="Arial"/>
                <a:ea typeface="Arial"/>
                <a:cs typeface="Arial"/>
                <a:sym typeface="Arial"/>
              </a:rPr>
              <a:t>Le bourg de Martignas en 1844</a:t>
            </a:r>
            <a:endParaRPr b="1" i="0" sz="1000" u="none" cap="none" strike="noStrike">
              <a:solidFill>
                <a:srgbClr val="000000"/>
              </a:solidFill>
              <a:latin typeface="Arial"/>
              <a:ea typeface="Arial"/>
              <a:cs typeface="Arial"/>
              <a:sym typeface="Arial"/>
            </a:endParaRPr>
          </a:p>
        </p:txBody>
      </p:sp>
      <p:sp>
        <p:nvSpPr>
          <p:cNvPr id="574" name="Google Shape;574;g20258c8dbc4_0_1440"/>
          <p:cNvSpPr txBox="1"/>
          <p:nvPr/>
        </p:nvSpPr>
        <p:spPr>
          <a:xfrm>
            <a:off x="3420000" y="4854350"/>
            <a:ext cx="31218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i="0" lang="fr" sz="1000" u="none" cap="none" strike="noStrike">
                <a:solidFill>
                  <a:srgbClr val="000000"/>
                </a:solidFill>
                <a:latin typeface="Arial"/>
                <a:ea typeface="Arial"/>
                <a:cs typeface="Arial"/>
                <a:sym typeface="Arial"/>
              </a:rPr>
              <a:t>Les transformations des années 1850/70</a:t>
            </a:r>
            <a:endParaRPr b="1" i="0" sz="1000" u="none" cap="none" strike="noStrike">
              <a:solidFill>
                <a:srgbClr val="000000"/>
              </a:solidFill>
              <a:latin typeface="Arial"/>
              <a:ea typeface="Arial"/>
              <a:cs typeface="Arial"/>
              <a:sym typeface="Arial"/>
            </a:endParaRPr>
          </a:p>
        </p:txBody>
      </p:sp>
      <p:sp>
        <p:nvSpPr>
          <p:cNvPr id="575" name="Google Shape;575;g20258c8dbc4_0_1440"/>
          <p:cNvSpPr txBox="1"/>
          <p:nvPr/>
        </p:nvSpPr>
        <p:spPr>
          <a:xfrm>
            <a:off x="6631075" y="407900"/>
            <a:ext cx="2390400" cy="4633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&gt; </a:t>
            </a:r>
            <a:r>
              <a:rPr b="1" i="0" lang="fr" sz="1200" u="none" cap="none" strike="noStrike">
                <a:solidFill>
                  <a:schemeClr val="dk1"/>
                </a:solidFill>
                <a:latin typeface="Arial"/>
                <a:ea typeface="Arial"/>
                <a:cs typeface="Arial"/>
                <a:sym typeface="Arial"/>
              </a:rPr>
              <a:t>Dans la seconde moitié du XIX</a:t>
            </a:r>
            <a:r>
              <a:rPr b="1" baseline="30000" i="0" lang="fr" sz="1200" u="none" cap="none" strike="noStrike">
                <a:solidFill>
                  <a:schemeClr val="dk1"/>
                </a:solidFill>
                <a:latin typeface="Arial"/>
                <a:ea typeface="Arial"/>
                <a:cs typeface="Arial"/>
                <a:sym typeface="Arial"/>
              </a:rPr>
              <a:t>e</a:t>
            </a:r>
            <a:r>
              <a:rPr b="1" i="0" lang="fr" sz="1200" u="none" cap="none" strike="noStrike">
                <a:solidFill>
                  <a:schemeClr val="dk1"/>
                </a:solidFill>
                <a:latin typeface="Arial"/>
                <a:ea typeface="Arial"/>
                <a:cs typeface="Arial"/>
                <a:sym typeface="Arial"/>
              </a:rPr>
              <a:t> siècle (années 1850/70)</a:t>
            </a:r>
            <a:r>
              <a:rPr b="0" i="0" lang="fr" sz="1200" u="none" cap="none" strike="noStrike">
                <a:solidFill>
                  <a:schemeClr val="dk1"/>
                </a:solidFill>
                <a:latin typeface="Arial"/>
                <a:ea typeface="Arial"/>
                <a:cs typeface="Arial"/>
                <a:sym typeface="Arial"/>
              </a:rPr>
              <a:t>, des évolutions  importantes s</a:t>
            </a:r>
            <a:r>
              <a:rPr lang="fr" sz="1200">
                <a:solidFill>
                  <a:schemeClr val="dk1"/>
                </a:solidFill>
              </a:rPr>
              <a:t>’observent </a:t>
            </a:r>
            <a:r>
              <a:rPr b="0" i="0" lang="fr" sz="1200" u="none" cap="none" strike="noStrike">
                <a:solidFill>
                  <a:schemeClr val="dk1"/>
                </a:solidFill>
                <a:latin typeface="Arial"/>
                <a:ea typeface="Arial"/>
                <a:cs typeface="Arial"/>
                <a:sym typeface="Arial"/>
              </a:rPr>
              <a:t>: </a:t>
            </a:r>
            <a:endParaRPr b="0" i="0" sz="1200" u="none" cap="none" strike="noStrike">
              <a:solidFill>
                <a:schemeClr val="dk1"/>
              </a:solidFill>
              <a:latin typeface="Arial"/>
              <a:ea typeface="Arial"/>
              <a:cs typeface="Arial"/>
              <a:sym typeface="Arial"/>
            </a:endParaRPr>
          </a:p>
          <a:p>
            <a:pPr indent="0" lvl="0" marL="0" marR="0" rtl="0" algn="just">
              <a:lnSpc>
                <a:spcPct val="100000"/>
              </a:lnSpc>
              <a:spcBef>
                <a:spcPts val="100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 </a:t>
            </a:r>
            <a:r>
              <a:rPr lang="fr" sz="1200">
                <a:solidFill>
                  <a:schemeClr val="dk1"/>
                </a:solidFill>
              </a:rPr>
              <a:t>C</a:t>
            </a:r>
            <a:r>
              <a:rPr b="0" i="0" lang="fr" sz="1200" u="none" cap="none" strike="noStrike">
                <a:solidFill>
                  <a:schemeClr val="dk1"/>
                </a:solidFill>
                <a:latin typeface="Arial"/>
                <a:ea typeface="Arial"/>
                <a:cs typeface="Arial"/>
                <a:sym typeface="Arial"/>
              </a:rPr>
              <a:t>onstruction d’une nouvelle église (achevée en 1856) à l’extrémité Nord du bourg de Martignas. L’ancienne église est détruite et ses matériaux servent à bâtir le soubassement de la nouvelle. La paroisse change de titulature (St-Blaise) ;</a:t>
            </a:r>
            <a:endParaRPr b="0" i="0" sz="1200" u="none" cap="none" strike="noStrike">
              <a:solidFill>
                <a:schemeClr val="dk1"/>
              </a:solidFill>
              <a:latin typeface="Arial"/>
              <a:ea typeface="Arial"/>
              <a:cs typeface="Arial"/>
              <a:sym typeface="Arial"/>
            </a:endParaRPr>
          </a:p>
          <a:p>
            <a:pPr indent="0" lvl="0" marL="0" marR="0" rtl="0" algn="just">
              <a:lnSpc>
                <a:spcPct val="100000"/>
              </a:lnSpc>
              <a:spcBef>
                <a:spcPts val="100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 </a:t>
            </a:r>
            <a:r>
              <a:rPr lang="fr" sz="1200">
                <a:solidFill>
                  <a:schemeClr val="dk1"/>
                </a:solidFill>
              </a:rPr>
              <a:t>A</a:t>
            </a:r>
            <a:r>
              <a:rPr b="0" i="0" lang="fr" sz="1200" u="none" cap="none" strike="noStrike">
                <a:solidFill>
                  <a:schemeClr val="dk1"/>
                </a:solidFill>
                <a:latin typeface="Arial"/>
                <a:ea typeface="Arial"/>
                <a:cs typeface="Arial"/>
                <a:sym typeface="Arial"/>
              </a:rPr>
              <a:t>ménagement d’un nouveau centre qui comprend, en plus de l</a:t>
            </a:r>
            <a:r>
              <a:rPr lang="fr" sz="1200">
                <a:solidFill>
                  <a:schemeClr val="dk1"/>
                </a:solidFill>
              </a:rPr>
              <a:t>’église,</a:t>
            </a:r>
            <a:r>
              <a:rPr b="0" i="0" lang="fr" sz="1200" u="none" cap="none" strike="noStrike">
                <a:solidFill>
                  <a:schemeClr val="dk1"/>
                </a:solidFill>
                <a:latin typeface="Arial"/>
                <a:ea typeface="Arial"/>
                <a:cs typeface="Arial"/>
                <a:sym typeface="Arial"/>
              </a:rPr>
              <a:t> la construction d’une mairie-école en 1864 et d’un presbytère en 1871 ;</a:t>
            </a:r>
            <a:endParaRPr b="0" i="0" sz="1200" u="none" cap="none" strike="noStrike">
              <a:solidFill>
                <a:schemeClr val="dk1"/>
              </a:solidFill>
              <a:latin typeface="Arial"/>
              <a:ea typeface="Arial"/>
              <a:cs typeface="Arial"/>
              <a:sym typeface="Arial"/>
            </a:endParaRPr>
          </a:p>
          <a:p>
            <a:pPr indent="0" lvl="0" marL="0" rtl="0" algn="just">
              <a:spcBef>
                <a:spcPts val="1000"/>
              </a:spcBef>
              <a:spcAft>
                <a:spcPts val="0"/>
              </a:spcAft>
              <a:buClr>
                <a:schemeClr val="dk1"/>
              </a:buClr>
              <a:buSzPts val="1200"/>
              <a:buFont typeface="Arial"/>
              <a:buNone/>
            </a:pPr>
            <a:r>
              <a:rPr lang="fr" sz="1200">
                <a:solidFill>
                  <a:schemeClr val="dk1"/>
                </a:solidFill>
              </a:rPr>
              <a:t>— Construction de deux nouveaux tronçons de voies qui permettent un accès plus direct au bourg depuis St-Jean-d’Illac (en rose). </a:t>
            </a:r>
            <a:endParaRPr sz="1200">
              <a:solidFill>
                <a:schemeClr val="dk1"/>
              </a:solidFill>
            </a:endParaRPr>
          </a:p>
        </p:txBody>
      </p:sp>
      <p:pic>
        <p:nvPicPr>
          <p:cNvPr id="576" name="Google Shape;576;g20258c8dbc4_0_1440"/>
          <p:cNvPicPr preferRelativeResize="0"/>
          <p:nvPr/>
        </p:nvPicPr>
        <p:blipFill rotWithShape="1">
          <a:blip r:embed="rId3">
            <a:alphaModFix/>
          </a:blip>
          <a:srcRect b="0" l="0" r="0" t="0"/>
          <a:stretch/>
        </p:blipFill>
        <p:spPr>
          <a:xfrm>
            <a:off x="152400" y="400049"/>
            <a:ext cx="3065325" cy="4454298"/>
          </a:xfrm>
          <a:prstGeom prst="rect">
            <a:avLst/>
          </a:prstGeom>
          <a:noFill/>
          <a:ln cap="flat" cmpd="sng" w="9525">
            <a:solidFill>
              <a:schemeClr val="dk1"/>
            </a:solidFill>
            <a:prstDash val="solid"/>
            <a:round/>
            <a:headEnd len="sm" w="sm" type="none"/>
            <a:tailEnd len="sm" w="sm" type="none"/>
          </a:ln>
        </p:spPr>
      </p:pic>
      <p:sp>
        <p:nvSpPr>
          <p:cNvPr id="577" name="Google Shape;577;g20258c8dbc4_0_1440"/>
          <p:cNvSpPr txBox="1"/>
          <p:nvPr/>
        </p:nvSpPr>
        <p:spPr>
          <a:xfrm>
            <a:off x="2589375" y="4063600"/>
            <a:ext cx="6282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0" i="0" lang="fr" sz="800" u="none" cap="none" strike="noStrike">
                <a:solidFill>
                  <a:schemeClr val="lt1"/>
                </a:solidFill>
                <a:latin typeface="Arial"/>
                <a:ea typeface="Arial"/>
                <a:cs typeface="Arial"/>
                <a:sym typeface="Arial"/>
              </a:rPr>
              <a:t>Eglise et cimetière</a:t>
            </a:r>
            <a:endParaRPr b="0" i="0" sz="800" u="none" cap="none" strike="noStrike">
              <a:solidFill>
                <a:schemeClr val="lt1"/>
              </a:solidFill>
              <a:latin typeface="Arial"/>
              <a:ea typeface="Arial"/>
              <a:cs typeface="Arial"/>
              <a:sym typeface="Arial"/>
            </a:endParaRPr>
          </a:p>
        </p:txBody>
      </p:sp>
      <p:cxnSp>
        <p:nvCxnSpPr>
          <p:cNvPr id="578" name="Google Shape;578;g20258c8dbc4_0_1440"/>
          <p:cNvCxnSpPr/>
          <p:nvPr/>
        </p:nvCxnSpPr>
        <p:spPr>
          <a:xfrm>
            <a:off x="1771410" y="4129356"/>
            <a:ext cx="818100" cy="135000"/>
          </a:xfrm>
          <a:prstGeom prst="straightConnector1">
            <a:avLst/>
          </a:prstGeom>
          <a:noFill/>
          <a:ln cap="flat" cmpd="sng" w="9525">
            <a:solidFill>
              <a:schemeClr val="lt1"/>
            </a:solidFill>
            <a:prstDash val="solid"/>
            <a:round/>
            <a:headEnd len="med" w="med" type="triangle"/>
            <a:tailEnd len="sm" w="sm" type="none"/>
          </a:ln>
        </p:spPr>
      </p:cxnSp>
      <p:sp>
        <p:nvSpPr>
          <p:cNvPr id="579" name="Google Shape;579;g20258c8dbc4_0_1440"/>
          <p:cNvSpPr/>
          <p:nvPr/>
        </p:nvSpPr>
        <p:spPr>
          <a:xfrm>
            <a:off x="1507395" y="3953998"/>
            <a:ext cx="264000" cy="271200"/>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80" name="Google Shape;580;g20258c8dbc4_0_1440"/>
          <p:cNvPicPr preferRelativeResize="0"/>
          <p:nvPr/>
        </p:nvPicPr>
        <p:blipFill rotWithShape="1">
          <a:blip r:embed="rId4">
            <a:alphaModFix/>
          </a:blip>
          <a:srcRect b="0" l="0" r="0" t="0"/>
          <a:stretch/>
        </p:blipFill>
        <p:spPr>
          <a:xfrm>
            <a:off x="3420000" y="407900"/>
            <a:ext cx="3121801" cy="4454298"/>
          </a:xfrm>
          <a:prstGeom prst="rect">
            <a:avLst/>
          </a:prstGeom>
          <a:noFill/>
          <a:ln cap="flat" cmpd="sng" w="9525">
            <a:solidFill>
              <a:schemeClr val="dk1"/>
            </a:solidFill>
            <a:prstDash val="solid"/>
            <a:round/>
            <a:headEnd len="sm" w="sm" type="none"/>
            <a:tailEnd len="sm" w="sm" type="none"/>
          </a:ln>
        </p:spPr>
      </p:pic>
      <p:sp>
        <p:nvSpPr>
          <p:cNvPr id="581" name="Google Shape;581;g20258c8dbc4_0_1440"/>
          <p:cNvSpPr/>
          <p:nvPr/>
        </p:nvSpPr>
        <p:spPr>
          <a:xfrm>
            <a:off x="4789996" y="3960526"/>
            <a:ext cx="268800" cy="270900"/>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g20258c8dbc4_0_1440"/>
          <p:cNvSpPr/>
          <p:nvPr/>
        </p:nvSpPr>
        <p:spPr>
          <a:xfrm>
            <a:off x="5058725" y="1925251"/>
            <a:ext cx="268800" cy="270900"/>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g20258c8dbc4_0_1440"/>
          <p:cNvSpPr/>
          <p:nvPr/>
        </p:nvSpPr>
        <p:spPr>
          <a:xfrm flipH="1" rot="-9854082">
            <a:off x="5097595" y="2198585"/>
            <a:ext cx="578680" cy="1884281"/>
          </a:xfrm>
          <a:custGeom>
            <a:rect b="b" l="l" r="r" t="t"/>
            <a:pathLst>
              <a:path extrusionOk="0" h="54488" w="14013">
                <a:moveTo>
                  <a:pt x="6576" y="0"/>
                </a:moveTo>
                <a:cubicBezTo>
                  <a:pt x="7672" y="2296"/>
                  <a:pt x="12004" y="8820"/>
                  <a:pt x="13152" y="13778"/>
                </a:cubicBezTo>
                <a:cubicBezTo>
                  <a:pt x="14300" y="18736"/>
                  <a:pt x="14144" y="24843"/>
                  <a:pt x="13465" y="29749"/>
                </a:cubicBezTo>
                <a:cubicBezTo>
                  <a:pt x="12787" y="34655"/>
                  <a:pt x="11325" y="39091"/>
                  <a:pt x="9081" y="43214"/>
                </a:cubicBezTo>
                <a:cubicBezTo>
                  <a:pt x="6837" y="47337"/>
                  <a:pt x="1514" y="52609"/>
                  <a:pt x="0" y="54488"/>
                </a:cubicBezTo>
              </a:path>
            </a:pathLst>
          </a:cu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84" name="Google Shape;584;g20258c8dbc4_0_1440"/>
          <p:cNvCxnSpPr/>
          <p:nvPr/>
        </p:nvCxnSpPr>
        <p:spPr>
          <a:xfrm rot="10800000">
            <a:off x="5125431" y="1122198"/>
            <a:ext cx="63300" cy="868500"/>
          </a:xfrm>
          <a:prstGeom prst="straightConnector1">
            <a:avLst/>
          </a:prstGeom>
          <a:noFill/>
          <a:ln cap="flat" cmpd="sng" w="9525">
            <a:solidFill>
              <a:schemeClr val="lt1"/>
            </a:solidFill>
            <a:prstDash val="solid"/>
            <a:round/>
            <a:headEnd len="med" w="med" type="triangle"/>
            <a:tailEnd len="sm" w="sm" type="none"/>
          </a:ln>
        </p:spPr>
      </p:cxnSp>
      <p:sp>
        <p:nvSpPr>
          <p:cNvPr id="585" name="Google Shape;585;g20258c8dbc4_0_1440"/>
          <p:cNvSpPr txBox="1"/>
          <p:nvPr/>
        </p:nvSpPr>
        <p:spPr>
          <a:xfrm>
            <a:off x="4573624" y="493850"/>
            <a:ext cx="12390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0" i="0" lang="fr" sz="800" u="none" cap="none" strike="noStrike">
                <a:solidFill>
                  <a:schemeClr val="lt1"/>
                </a:solidFill>
                <a:latin typeface="Arial"/>
                <a:ea typeface="Arial"/>
                <a:cs typeface="Arial"/>
                <a:sym typeface="Arial"/>
              </a:rPr>
              <a:t>Construction d’une nouvelle église en lien avec l’aménagement du centre bourg</a:t>
            </a:r>
            <a:endParaRPr b="0" i="0" sz="800" u="none" cap="none" strike="noStrike">
              <a:solidFill>
                <a:schemeClr val="lt1"/>
              </a:solidFill>
              <a:latin typeface="Arial"/>
              <a:ea typeface="Arial"/>
              <a:cs typeface="Arial"/>
              <a:sym typeface="Arial"/>
            </a:endParaRPr>
          </a:p>
        </p:txBody>
      </p:sp>
      <p:sp>
        <p:nvSpPr>
          <p:cNvPr id="586" name="Google Shape;586;g20258c8dbc4_0_1440"/>
          <p:cNvSpPr txBox="1"/>
          <p:nvPr/>
        </p:nvSpPr>
        <p:spPr>
          <a:xfrm>
            <a:off x="5696472" y="3830911"/>
            <a:ext cx="8331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0" i="0" lang="fr" sz="800" u="none" cap="none" strike="noStrike">
                <a:solidFill>
                  <a:schemeClr val="lt1"/>
                </a:solidFill>
                <a:latin typeface="Arial"/>
                <a:ea typeface="Arial"/>
                <a:cs typeface="Arial"/>
                <a:sym typeface="Arial"/>
              </a:rPr>
              <a:t>Destruction de l’ancienne église et maintien du cimetière</a:t>
            </a:r>
            <a:endParaRPr b="0" i="0" sz="800" u="none" cap="none" strike="noStrike">
              <a:solidFill>
                <a:schemeClr val="lt1"/>
              </a:solidFill>
              <a:latin typeface="Arial"/>
              <a:ea typeface="Arial"/>
              <a:cs typeface="Arial"/>
              <a:sym typeface="Arial"/>
            </a:endParaRPr>
          </a:p>
        </p:txBody>
      </p:sp>
      <p:cxnSp>
        <p:nvCxnSpPr>
          <p:cNvPr id="587" name="Google Shape;587;g20258c8dbc4_0_1440"/>
          <p:cNvCxnSpPr/>
          <p:nvPr/>
        </p:nvCxnSpPr>
        <p:spPr>
          <a:xfrm>
            <a:off x="4905598" y="4092211"/>
            <a:ext cx="833100" cy="134700"/>
          </a:xfrm>
          <a:prstGeom prst="straightConnector1">
            <a:avLst/>
          </a:prstGeom>
          <a:noFill/>
          <a:ln cap="flat" cmpd="sng" w="9525">
            <a:solidFill>
              <a:schemeClr val="lt1"/>
            </a:solidFill>
            <a:prstDash val="solid"/>
            <a:round/>
            <a:headEnd len="med" w="med" type="triangle"/>
            <a:tailEnd len="sm" w="sm" type="none"/>
          </a:ln>
        </p:spPr>
      </p:cxnSp>
      <p:sp>
        <p:nvSpPr>
          <p:cNvPr id="588" name="Google Shape;588;g20258c8dbc4_0_1440"/>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III-</a:t>
            </a:r>
            <a:r>
              <a:rPr b="1" lang="fr" sz="1600">
                <a:solidFill>
                  <a:schemeClr val="dk1"/>
                </a:solidFill>
              </a:rPr>
              <a:t> MOBILITÉ ET PLASTICITÉ DU BOURG À L’ÉPOQUE MODERNE</a:t>
            </a:r>
            <a:endParaRPr b="1" i="0" sz="1400" u="none" cap="none" strike="noStrike">
              <a:solidFill>
                <a:srgbClr val="000000"/>
              </a:solidFill>
              <a:latin typeface="Arial"/>
              <a:ea typeface="Arial"/>
              <a:cs typeface="Arial"/>
              <a:sym typeface="Arial"/>
            </a:endParaRPr>
          </a:p>
        </p:txBody>
      </p:sp>
      <p:sp>
        <p:nvSpPr>
          <p:cNvPr id="589" name="Google Shape;589;g20258c8dbc4_0_1440"/>
          <p:cNvSpPr txBox="1"/>
          <p:nvPr/>
        </p:nvSpPr>
        <p:spPr>
          <a:xfrm>
            <a:off x="3521288" y="4158450"/>
            <a:ext cx="9030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0" i="0" lang="fr" sz="800" u="none" cap="none" strike="noStrike">
                <a:solidFill>
                  <a:schemeClr val="lt1"/>
                </a:solidFill>
                <a:latin typeface="Arial"/>
                <a:ea typeface="Arial"/>
                <a:cs typeface="Arial"/>
                <a:sym typeface="Arial"/>
              </a:rPr>
              <a:t>Construction de deux tronçons rectilignes</a:t>
            </a:r>
            <a:endParaRPr b="0" i="0" sz="800" u="none" cap="none" strike="noStrike">
              <a:solidFill>
                <a:schemeClr val="lt1"/>
              </a:solidFill>
              <a:latin typeface="Arial"/>
              <a:ea typeface="Arial"/>
              <a:cs typeface="Arial"/>
              <a:sym typeface="Arial"/>
            </a:endParaRPr>
          </a:p>
        </p:txBody>
      </p:sp>
      <p:cxnSp>
        <p:nvCxnSpPr>
          <p:cNvPr id="590" name="Google Shape;590;g20258c8dbc4_0_1440"/>
          <p:cNvCxnSpPr>
            <a:endCxn id="589" idx="0"/>
          </p:cNvCxnSpPr>
          <p:nvPr/>
        </p:nvCxnSpPr>
        <p:spPr>
          <a:xfrm flipH="1">
            <a:off x="3972788" y="3510150"/>
            <a:ext cx="797100" cy="648300"/>
          </a:xfrm>
          <a:prstGeom prst="straightConnector1">
            <a:avLst/>
          </a:prstGeom>
          <a:noFill/>
          <a:ln cap="flat" cmpd="sng" w="9525">
            <a:solidFill>
              <a:schemeClr val="lt1"/>
            </a:solidFill>
            <a:prstDash val="solid"/>
            <a:round/>
            <a:headEnd len="med" w="med" type="triangle"/>
            <a:tailEnd len="sm" w="sm" type="none"/>
          </a:ln>
        </p:spPr>
      </p:cxnSp>
      <p:cxnSp>
        <p:nvCxnSpPr>
          <p:cNvPr id="591" name="Google Shape;591;g20258c8dbc4_0_1440"/>
          <p:cNvCxnSpPr>
            <a:endCxn id="589" idx="0"/>
          </p:cNvCxnSpPr>
          <p:nvPr/>
        </p:nvCxnSpPr>
        <p:spPr>
          <a:xfrm>
            <a:off x="3892088" y="2770950"/>
            <a:ext cx="80700" cy="1387500"/>
          </a:xfrm>
          <a:prstGeom prst="straightConnector1">
            <a:avLst/>
          </a:prstGeom>
          <a:noFill/>
          <a:ln cap="flat" cmpd="sng" w="9525">
            <a:solidFill>
              <a:schemeClr val="lt1"/>
            </a:solidFill>
            <a:prstDash val="solid"/>
            <a:round/>
            <a:headEnd len="med" w="med" type="triangle"/>
            <a:tailEnd len="sm" w="sm" type="none"/>
          </a:ln>
        </p:spPr>
      </p:cxn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pic>
        <p:nvPicPr>
          <p:cNvPr id="596" name="Google Shape;596;g20258c8dbc4_0_867"/>
          <p:cNvPicPr preferRelativeResize="0"/>
          <p:nvPr/>
        </p:nvPicPr>
        <p:blipFill rotWithShape="1">
          <a:blip r:embed="rId3">
            <a:alphaModFix/>
          </a:blip>
          <a:srcRect b="0" l="0" r="0" t="0"/>
          <a:stretch/>
        </p:blipFill>
        <p:spPr>
          <a:xfrm>
            <a:off x="911456" y="400940"/>
            <a:ext cx="3580774" cy="2162136"/>
          </a:xfrm>
          <a:prstGeom prst="rect">
            <a:avLst/>
          </a:prstGeom>
          <a:noFill/>
          <a:ln cap="flat" cmpd="sng" w="9525">
            <a:solidFill>
              <a:schemeClr val="dk1"/>
            </a:solidFill>
            <a:prstDash val="solid"/>
            <a:round/>
            <a:headEnd len="sm" w="sm" type="none"/>
            <a:tailEnd len="sm" w="sm" type="none"/>
          </a:ln>
        </p:spPr>
      </p:pic>
      <p:pic>
        <p:nvPicPr>
          <p:cNvPr id="597" name="Google Shape;597;g20258c8dbc4_0_867"/>
          <p:cNvPicPr preferRelativeResize="0"/>
          <p:nvPr/>
        </p:nvPicPr>
        <p:blipFill rotWithShape="1">
          <a:blip r:embed="rId4">
            <a:alphaModFix/>
          </a:blip>
          <a:srcRect b="0" l="0" r="0" t="0"/>
          <a:stretch/>
        </p:blipFill>
        <p:spPr>
          <a:xfrm>
            <a:off x="4638371" y="2699174"/>
            <a:ext cx="3594179" cy="2163026"/>
          </a:xfrm>
          <a:prstGeom prst="rect">
            <a:avLst/>
          </a:prstGeom>
          <a:noFill/>
          <a:ln cap="flat" cmpd="sng" w="9525">
            <a:solidFill>
              <a:schemeClr val="dk1"/>
            </a:solidFill>
            <a:prstDash val="solid"/>
            <a:round/>
            <a:headEnd len="sm" w="sm" type="none"/>
            <a:tailEnd len="sm" w="sm" type="none"/>
          </a:ln>
        </p:spPr>
      </p:pic>
      <p:pic>
        <p:nvPicPr>
          <p:cNvPr id="598" name="Google Shape;598;g20258c8dbc4_0_867"/>
          <p:cNvPicPr preferRelativeResize="0"/>
          <p:nvPr/>
        </p:nvPicPr>
        <p:blipFill rotWithShape="1">
          <a:blip r:embed="rId5">
            <a:alphaModFix/>
          </a:blip>
          <a:srcRect b="0" l="0" r="0" t="0"/>
          <a:stretch/>
        </p:blipFill>
        <p:spPr>
          <a:xfrm>
            <a:off x="4644827" y="400050"/>
            <a:ext cx="3581261" cy="2163023"/>
          </a:xfrm>
          <a:prstGeom prst="rect">
            <a:avLst/>
          </a:prstGeom>
          <a:noFill/>
          <a:ln cap="flat" cmpd="sng" w="9525">
            <a:solidFill>
              <a:schemeClr val="dk1"/>
            </a:solidFill>
            <a:prstDash val="solid"/>
            <a:round/>
            <a:headEnd len="sm" w="sm" type="none"/>
            <a:tailEnd len="sm" w="sm" type="none"/>
          </a:ln>
        </p:spPr>
      </p:pic>
      <p:sp>
        <p:nvSpPr>
          <p:cNvPr id="599" name="Google Shape;599;g20258c8dbc4_0_867"/>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III-</a:t>
            </a:r>
            <a:r>
              <a:rPr b="1" lang="fr" sz="1600">
                <a:solidFill>
                  <a:schemeClr val="dk1"/>
                </a:solidFill>
              </a:rPr>
              <a:t> MOBILITÉ ET PLASTICITÉ DU BOURG À L’ÉPOQUE MODERNE</a:t>
            </a:r>
            <a:endParaRPr b="1" i="0" sz="1400" u="none" cap="none" strike="noStrike">
              <a:solidFill>
                <a:srgbClr val="000000"/>
              </a:solidFill>
              <a:latin typeface="Arial"/>
              <a:ea typeface="Arial"/>
              <a:cs typeface="Arial"/>
              <a:sym typeface="Arial"/>
            </a:endParaRPr>
          </a:p>
        </p:txBody>
      </p:sp>
      <p:sp>
        <p:nvSpPr>
          <p:cNvPr id="600" name="Google Shape;600;g20258c8dbc4_0_867"/>
          <p:cNvSpPr txBox="1"/>
          <p:nvPr/>
        </p:nvSpPr>
        <p:spPr>
          <a:xfrm>
            <a:off x="1418550" y="4862200"/>
            <a:ext cx="6306900" cy="28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000"/>
              <a:buFont typeface="Arial"/>
              <a:buNone/>
            </a:pPr>
            <a:r>
              <a:rPr b="1" lang="fr" sz="1000">
                <a:solidFill>
                  <a:schemeClr val="dk1"/>
                </a:solidFill>
              </a:rPr>
              <a:t>Cartes postales anciennes du bourg de Martignas (Source : archives municipales de Martignas)</a:t>
            </a:r>
            <a:r>
              <a:rPr b="1" lang="fr" sz="1000">
                <a:solidFill>
                  <a:schemeClr val="dk1"/>
                </a:solidFill>
              </a:rPr>
              <a:t> </a:t>
            </a:r>
            <a:endParaRPr b="1" sz="1000">
              <a:solidFill>
                <a:schemeClr val="dk1"/>
              </a:solidFill>
            </a:endParaRPr>
          </a:p>
        </p:txBody>
      </p:sp>
      <p:pic>
        <p:nvPicPr>
          <p:cNvPr id="601" name="Google Shape;601;g20258c8dbc4_0_867"/>
          <p:cNvPicPr preferRelativeResize="0"/>
          <p:nvPr/>
        </p:nvPicPr>
        <p:blipFill rotWithShape="1">
          <a:blip r:embed="rId6">
            <a:alphaModFix/>
          </a:blip>
          <a:srcRect b="0" l="0" r="0" t="0"/>
          <a:stretch/>
        </p:blipFill>
        <p:spPr>
          <a:xfrm>
            <a:off x="911450" y="2699175"/>
            <a:ext cx="3580774" cy="2163024"/>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16"/>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I</a:t>
            </a:r>
            <a:r>
              <a:rPr b="1" lang="fr" sz="1600">
                <a:solidFill>
                  <a:schemeClr val="dk1"/>
                </a:solidFill>
              </a:rPr>
              <a:t>V</a:t>
            </a:r>
            <a:r>
              <a:rPr b="1" i="0" lang="fr" sz="1600" u="none" cap="none" strike="noStrike">
                <a:solidFill>
                  <a:schemeClr val="dk1"/>
                </a:solidFill>
                <a:latin typeface="Arial"/>
                <a:ea typeface="Arial"/>
                <a:cs typeface="Arial"/>
                <a:sym typeface="Arial"/>
              </a:rPr>
              <a:t>- ASSAINIR LA LANDE : </a:t>
            </a:r>
            <a:r>
              <a:rPr b="1" lang="fr" sz="1600">
                <a:solidFill>
                  <a:schemeClr val="dk1"/>
                </a:solidFill>
              </a:rPr>
              <a:t>L’ÉVOLUTION </a:t>
            </a:r>
            <a:r>
              <a:rPr b="1" i="0" lang="fr" sz="1600" u="none" cap="none" strike="noStrike">
                <a:solidFill>
                  <a:schemeClr val="dk1"/>
                </a:solidFill>
                <a:latin typeface="Arial"/>
                <a:ea typeface="Arial"/>
                <a:cs typeface="Arial"/>
                <a:sym typeface="Arial"/>
              </a:rPr>
              <a:t>DU RÉSEAU DES CRASTES DANS LE TEMPS</a:t>
            </a:r>
            <a:endParaRPr b="1" i="0" sz="1600" u="none" cap="none" strike="noStrike">
              <a:solidFill>
                <a:schemeClr val="dk1"/>
              </a:solidFill>
              <a:latin typeface="Arial"/>
              <a:ea typeface="Arial"/>
              <a:cs typeface="Arial"/>
              <a:sym typeface="Arial"/>
            </a:endParaRPr>
          </a:p>
        </p:txBody>
      </p:sp>
      <p:pic>
        <p:nvPicPr>
          <p:cNvPr id="607" name="Google Shape;607;p16"/>
          <p:cNvPicPr preferRelativeResize="0"/>
          <p:nvPr/>
        </p:nvPicPr>
        <p:blipFill rotWithShape="1">
          <a:blip r:embed="rId3">
            <a:alphaModFix/>
          </a:blip>
          <a:srcRect b="0" l="0" r="0" t="0"/>
          <a:stretch/>
        </p:blipFill>
        <p:spPr>
          <a:xfrm>
            <a:off x="152400" y="400200"/>
            <a:ext cx="6307025" cy="4459250"/>
          </a:xfrm>
          <a:prstGeom prst="rect">
            <a:avLst/>
          </a:prstGeom>
          <a:noFill/>
          <a:ln cap="flat" cmpd="sng" w="9525">
            <a:solidFill>
              <a:schemeClr val="dk1"/>
            </a:solidFill>
            <a:prstDash val="solid"/>
            <a:round/>
            <a:headEnd len="sm" w="sm" type="none"/>
            <a:tailEnd len="sm" w="sm" type="none"/>
          </a:ln>
        </p:spPr>
      </p:pic>
      <p:pic>
        <p:nvPicPr>
          <p:cNvPr id="608" name="Google Shape;608;p16"/>
          <p:cNvPicPr preferRelativeResize="0"/>
          <p:nvPr/>
        </p:nvPicPr>
        <p:blipFill rotWithShape="1">
          <a:blip r:embed="rId4">
            <a:alphaModFix/>
          </a:blip>
          <a:srcRect b="2076" l="8820" r="8819" t="1275"/>
          <a:stretch/>
        </p:blipFill>
        <p:spPr>
          <a:xfrm>
            <a:off x="6114975" y="2474625"/>
            <a:ext cx="268250" cy="2311376"/>
          </a:xfrm>
          <a:prstGeom prst="rect">
            <a:avLst/>
          </a:prstGeom>
          <a:noFill/>
          <a:ln>
            <a:noFill/>
          </a:ln>
        </p:spPr>
      </p:pic>
      <p:pic>
        <p:nvPicPr>
          <p:cNvPr id="609" name="Google Shape;609;p16"/>
          <p:cNvPicPr preferRelativeResize="0"/>
          <p:nvPr/>
        </p:nvPicPr>
        <p:blipFill rotWithShape="1">
          <a:blip r:embed="rId5">
            <a:alphaModFix/>
          </a:blip>
          <a:srcRect b="0" l="0" r="0" t="0"/>
          <a:stretch/>
        </p:blipFill>
        <p:spPr>
          <a:xfrm>
            <a:off x="192050" y="689325"/>
            <a:ext cx="210800" cy="431100"/>
          </a:xfrm>
          <a:prstGeom prst="rect">
            <a:avLst/>
          </a:prstGeom>
          <a:noFill/>
          <a:ln>
            <a:noFill/>
          </a:ln>
        </p:spPr>
      </p:pic>
      <p:sp>
        <p:nvSpPr>
          <p:cNvPr id="610" name="Google Shape;610;p16"/>
          <p:cNvSpPr/>
          <p:nvPr/>
        </p:nvSpPr>
        <p:spPr>
          <a:xfrm>
            <a:off x="1419700" y="501800"/>
            <a:ext cx="210900" cy="187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 name="Google Shape;611;p16"/>
          <p:cNvSpPr txBox="1"/>
          <p:nvPr/>
        </p:nvSpPr>
        <p:spPr>
          <a:xfrm>
            <a:off x="152400" y="400200"/>
            <a:ext cx="290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rgbClr val="000000"/>
                </a:solidFill>
                <a:latin typeface="Arial"/>
                <a:ea typeface="Arial"/>
                <a:cs typeface="Arial"/>
                <a:sym typeface="Arial"/>
              </a:rPr>
              <a:t>N</a:t>
            </a:r>
            <a:endParaRPr b="0" i="0" sz="1200" u="none" cap="none" strike="noStrike">
              <a:solidFill>
                <a:srgbClr val="000000"/>
              </a:solidFill>
              <a:latin typeface="Arial"/>
              <a:ea typeface="Arial"/>
              <a:cs typeface="Arial"/>
              <a:sym typeface="Arial"/>
            </a:endParaRPr>
          </a:p>
        </p:txBody>
      </p:sp>
      <p:sp>
        <p:nvSpPr>
          <p:cNvPr id="612" name="Google Shape;612;p16"/>
          <p:cNvSpPr txBox="1"/>
          <p:nvPr/>
        </p:nvSpPr>
        <p:spPr>
          <a:xfrm>
            <a:off x="6541800" y="407900"/>
            <a:ext cx="2479800" cy="1975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&gt;</a:t>
            </a:r>
            <a:r>
              <a:rPr lang="fr" sz="1200">
                <a:solidFill>
                  <a:schemeClr val="dk1"/>
                </a:solidFill>
              </a:rPr>
              <a:t> Le modèle numérique de terrain (MNT), élaboré à partir du traitement des données LiDAR, montre que le territoire de la commune de Martignas présente un pendage d’ouest en est ; </a:t>
            </a:r>
            <a:endParaRPr sz="1200">
              <a:solidFill>
                <a:schemeClr val="dk1"/>
              </a:solidFill>
            </a:endParaRPr>
          </a:p>
          <a:p>
            <a:pPr indent="0" lvl="0" marL="0" marR="0" rtl="0" algn="just">
              <a:lnSpc>
                <a:spcPct val="100000"/>
              </a:lnSpc>
              <a:spcBef>
                <a:spcPts val="1000"/>
              </a:spcBef>
              <a:spcAft>
                <a:spcPts val="1000"/>
              </a:spcAft>
              <a:buClr>
                <a:srgbClr val="000000"/>
              </a:buClr>
              <a:buSzPts val="1200"/>
              <a:buFont typeface="Arial"/>
              <a:buNone/>
            </a:pPr>
            <a:r>
              <a:rPr lang="fr" sz="1200">
                <a:solidFill>
                  <a:schemeClr val="dk1"/>
                </a:solidFill>
              </a:rPr>
              <a:t>&gt; L’eau de ruissellement s’écoule donc naturellement vers la Jalle de Martignas ;</a:t>
            </a:r>
            <a:endParaRPr sz="1200">
              <a:solidFill>
                <a:schemeClr val="dk1"/>
              </a:solidFill>
            </a:endParaRPr>
          </a:p>
        </p:txBody>
      </p:sp>
      <p:sp>
        <p:nvSpPr>
          <p:cNvPr id="613" name="Google Shape;613;p16"/>
          <p:cNvSpPr txBox="1"/>
          <p:nvPr/>
        </p:nvSpPr>
        <p:spPr>
          <a:xfrm>
            <a:off x="152325" y="4862200"/>
            <a:ext cx="6299100" cy="28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000"/>
              <a:buFont typeface="Arial"/>
              <a:buNone/>
            </a:pPr>
            <a:r>
              <a:rPr b="1" lang="fr" sz="1000">
                <a:solidFill>
                  <a:schemeClr val="dk1"/>
                </a:solidFill>
              </a:rPr>
              <a:t>La topographie de la commune de Martignas, d’après le Modèle Numérique de Terrain (MNT)</a:t>
            </a:r>
            <a:endParaRPr b="1" sz="1000">
              <a:solidFill>
                <a:schemeClr val="dk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pic>
        <p:nvPicPr>
          <p:cNvPr id="618" name="Google Shape;618;p17"/>
          <p:cNvPicPr preferRelativeResize="0"/>
          <p:nvPr/>
        </p:nvPicPr>
        <p:blipFill rotWithShape="1">
          <a:blip r:embed="rId3">
            <a:alphaModFix/>
          </a:blip>
          <a:srcRect b="0" l="0" r="0" t="0"/>
          <a:stretch/>
        </p:blipFill>
        <p:spPr>
          <a:xfrm>
            <a:off x="152338" y="400201"/>
            <a:ext cx="6307025" cy="4459250"/>
          </a:xfrm>
          <a:prstGeom prst="rect">
            <a:avLst/>
          </a:prstGeom>
          <a:noFill/>
          <a:ln cap="flat" cmpd="sng" w="9525">
            <a:solidFill>
              <a:schemeClr val="dk1"/>
            </a:solidFill>
            <a:prstDash val="solid"/>
            <a:round/>
            <a:headEnd len="sm" w="sm" type="none"/>
            <a:tailEnd len="sm" w="sm" type="none"/>
          </a:ln>
        </p:spPr>
      </p:pic>
      <p:sp>
        <p:nvSpPr>
          <p:cNvPr id="619" name="Google Shape;619;p17"/>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I</a:t>
            </a:r>
            <a:r>
              <a:rPr b="1" lang="fr" sz="1600">
                <a:solidFill>
                  <a:schemeClr val="dk1"/>
                </a:solidFill>
              </a:rPr>
              <a:t>V</a:t>
            </a:r>
            <a:r>
              <a:rPr b="1" i="0" lang="fr" sz="1600" u="none" cap="none" strike="noStrike">
                <a:solidFill>
                  <a:schemeClr val="dk1"/>
                </a:solidFill>
                <a:latin typeface="Arial"/>
                <a:ea typeface="Arial"/>
                <a:cs typeface="Arial"/>
                <a:sym typeface="Arial"/>
              </a:rPr>
              <a:t>- ASSAINIR LA LANDE : </a:t>
            </a:r>
            <a:r>
              <a:rPr b="1" lang="fr" sz="1600">
                <a:solidFill>
                  <a:schemeClr val="dk1"/>
                </a:solidFill>
              </a:rPr>
              <a:t>L’ÉVOLUTION </a:t>
            </a:r>
            <a:r>
              <a:rPr b="1" i="0" lang="fr" sz="1600" u="none" cap="none" strike="noStrike">
                <a:solidFill>
                  <a:schemeClr val="dk1"/>
                </a:solidFill>
                <a:latin typeface="Arial"/>
                <a:ea typeface="Arial"/>
                <a:cs typeface="Arial"/>
                <a:sym typeface="Arial"/>
              </a:rPr>
              <a:t>DU RÉSEAU DES CRASTES DANS LE TEMPS</a:t>
            </a:r>
            <a:endParaRPr b="1" i="0" sz="1600" u="none" cap="none" strike="noStrike">
              <a:solidFill>
                <a:schemeClr val="dk1"/>
              </a:solidFill>
              <a:latin typeface="Arial"/>
              <a:ea typeface="Arial"/>
              <a:cs typeface="Arial"/>
              <a:sym typeface="Arial"/>
            </a:endParaRPr>
          </a:p>
        </p:txBody>
      </p:sp>
      <p:pic>
        <p:nvPicPr>
          <p:cNvPr id="620" name="Google Shape;620;p17"/>
          <p:cNvPicPr preferRelativeResize="0"/>
          <p:nvPr/>
        </p:nvPicPr>
        <p:blipFill rotWithShape="1">
          <a:blip r:embed="rId4">
            <a:alphaModFix/>
          </a:blip>
          <a:srcRect b="2077" l="8820" r="8820" t="1275"/>
          <a:stretch/>
        </p:blipFill>
        <p:spPr>
          <a:xfrm>
            <a:off x="6114975" y="2474625"/>
            <a:ext cx="268250" cy="2311376"/>
          </a:xfrm>
          <a:prstGeom prst="rect">
            <a:avLst/>
          </a:prstGeom>
          <a:noFill/>
          <a:ln>
            <a:noFill/>
          </a:ln>
        </p:spPr>
      </p:pic>
      <p:pic>
        <p:nvPicPr>
          <p:cNvPr id="621" name="Google Shape;621;p17"/>
          <p:cNvPicPr preferRelativeResize="0"/>
          <p:nvPr/>
        </p:nvPicPr>
        <p:blipFill rotWithShape="1">
          <a:blip r:embed="rId5">
            <a:alphaModFix/>
          </a:blip>
          <a:srcRect b="0" l="0" r="0" t="0"/>
          <a:stretch/>
        </p:blipFill>
        <p:spPr>
          <a:xfrm>
            <a:off x="192050" y="689325"/>
            <a:ext cx="210800" cy="431100"/>
          </a:xfrm>
          <a:prstGeom prst="rect">
            <a:avLst/>
          </a:prstGeom>
          <a:noFill/>
          <a:ln>
            <a:noFill/>
          </a:ln>
        </p:spPr>
      </p:pic>
      <p:sp>
        <p:nvSpPr>
          <p:cNvPr id="622" name="Google Shape;622;p17"/>
          <p:cNvSpPr txBox="1"/>
          <p:nvPr/>
        </p:nvSpPr>
        <p:spPr>
          <a:xfrm>
            <a:off x="152400" y="400200"/>
            <a:ext cx="290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rgbClr val="000000"/>
                </a:solidFill>
                <a:latin typeface="Arial"/>
                <a:ea typeface="Arial"/>
                <a:cs typeface="Arial"/>
                <a:sym typeface="Arial"/>
              </a:rPr>
              <a:t>N</a:t>
            </a:r>
            <a:endParaRPr b="0" i="0" sz="1200" u="none" cap="none" strike="noStrike">
              <a:solidFill>
                <a:srgbClr val="000000"/>
              </a:solidFill>
              <a:latin typeface="Arial"/>
              <a:ea typeface="Arial"/>
              <a:cs typeface="Arial"/>
              <a:sym typeface="Arial"/>
            </a:endParaRPr>
          </a:p>
        </p:txBody>
      </p:sp>
      <p:sp>
        <p:nvSpPr>
          <p:cNvPr id="623" name="Google Shape;623;p17"/>
          <p:cNvSpPr txBox="1"/>
          <p:nvPr/>
        </p:nvSpPr>
        <p:spPr>
          <a:xfrm>
            <a:off x="6541800" y="407900"/>
            <a:ext cx="2479800" cy="1847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1000"/>
              </a:spcAft>
              <a:buClr>
                <a:srgbClr val="000000"/>
              </a:buClr>
              <a:buSzPts val="1200"/>
              <a:buFont typeface="Arial"/>
              <a:buNone/>
            </a:pPr>
            <a:r>
              <a:rPr b="0" i="0" lang="fr" sz="1200" u="none" cap="none" strike="noStrike">
                <a:solidFill>
                  <a:schemeClr val="dk1"/>
                </a:solidFill>
                <a:latin typeface="Arial"/>
                <a:ea typeface="Arial"/>
                <a:cs typeface="Arial"/>
                <a:sym typeface="Arial"/>
              </a:rPr>
              <a:t>&gt;</a:t>
            </a:r>
            <a:r>
              <a:rPr lang="fr" sz="1200">
                <a:solidFill>
                  <a:schemeClr val="dk1"/>
                </a:solidFill>
              </a:rPr>
              <a:t> </a:t>
            </a:r>
            <a:r>
              <a:rPr lang="fr" sz="1200">
                <a:solidFill>
                  <a:schemeClr val="dk1"/>
                </a:solidFill>
              </a:rPr>
              <a:t>Pour éviter l’inondation du bourg de Martignas et de son terroir agricole, plusieurs crastes ont été creusées parallèlement à la Jalle, de façon à détourner vers le Nord (flèches blanches), l’eau de ruissellement qui coule naturellement d’ouest en est (flèches bleues).</a:t>
            </a:r>
            <a:endParaRPr sz="1200">
              <a:solidFill>
                <a:schemeClr val="dk1"/>
              </a:solidFill>
            </a:endParaRPr>
          </a:p>
        </p:txBody>
      </p:sp>
      <p:sp>
        <p:nvSpPr>
          <p:cNvPr id="624" name="Google Shape;624;p17"/>
          <p:cNvSpPr txBox="1"/>
          <p:nvPr/>
        </p:nvSpPr>
        <p:spPr>
          <a:xfrm>
            <a:off x="152325" y="4862200"/>
            <a:ext cx="6299100" cy="28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000"/>
              <a:buFont typeface="Arial"/>
              <a:buNone/>
            </a:pPr>
            <a:r>
              <a:rPr b="1" lang="fr" sz="1000">
                <a:solidFill>
                  <a:schemeClr val="dk1"/>
                </a:solidFill>
              </a:rPr>
              <a:t>Les crastes creusées parallèlement au cours de la jalle, d’après le relevé effectué sur le plan de 1844</a:t>
            </a:r>
            <a:endParaRPr b="1" sz="10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g20258c8dbc4_0_580"/>
          <p:cNvSpPr txBox="1"/>
          <p:nvPr/>
        </p:nvSpPr>
        <p:spPr>
          <a:xfrm>
            <a:off x="6541800" y="400200"/>
            <a:ext cx="2479800" cy="4207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&gt; On observe aussi que le bourg est situé au carrefour de plusieurs voies : </a:t>
            </a:r>
            <a:endParaRPr b="0" i="0" sz="1200" u="none" cap="none" strike="noStrike">
              <a:solidFill>
                <a:schemeClr val="dk1"/>
              </a:solidFill>
              <a:latin typeface="Arial"/>
              <a:ea typeface="Arial"/>
              <a:cs typeface="Arial"/>
              <a:sym typeface="Arial"/>
            </a:endParaRPr>
          </a:p>
          <a:p>
            <a:pPr indent="0" lvl="0" marL="0" marR="0" rtl="0" algn="just">
              <a:lnSpc>
                <a:spcPct val="100000"/>
              </a:lnSpc>
              <a:spcBef>
                <a:spcPts val="100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1- Une voie Nord/Sud qui longe la Jalle depuis Saint-Jean-d’Illac vers Saint-Médard-en-Jalle ; </a:t>
            </a:r>
            <a:endParaRPr b="0" i="0" sz="1200" u="none" cap="none" strike="noStrike">
              <a:solidFill>
                <a:schemeClr val="dk1"/>
              </a:solidFill>
              <a:latin typeface="Arial"/>
              <a:ea typeface="Arial"/>
              <a:cs typeface="Arial"/>
              <a:sym typeface="Arial"/>
            </a:endParaRPr>
          </a:p>
          <a:p>
            <a:pPr indent="0" lvl="0" marL="0" marR="0" rtl="0" algn="just">
              <a:lnSpc>
                <a:spcPct val="100000"/>
              </a:lnSpc>
              <a:spcBef>
                <a:spcPts val="100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2- Un chevelu de voies qui, depuis les villages du Temple, Saumos, et Lanton, convergent vers le bourg de Martignas, formant une grande patte d’oie ; </a:t>
            </a:r>
            <a:endParaRPr b="0" i="0" sz="1200" u="none" cap="none" strike="noStrike">
              <a:solidFill>
                <a:schemeClr val="dk1"/>
              </a:solidFill>
              <a:latin typeface="Arial"/>
              <a:ea typeface="Arial"/>
              <a:cs typeface="Arial"/>
              <a:sym typeface="Arial"/>
            </a:endParaRPr>
          </a:p>
          <a:p>
            <a:pPr indent="0" lvl="0" marL="0" marR="0" rtl="0" algn="just">
              <a:lnSpc>
                <a:spcPct val="100000"/>
              </a:lnSpc>
              <a:spcBef>
                <a:spcPts val="100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3- Plusieurs voies qui rayonnent depuis Martignas en direction de St-Médard-en-Jalle, Mérignac et Bordeaux ;</a:t>
            </a:r>
            <a:endParaRPr b="0" i="0" sz="1200" u="none" cap="none" strike="noStrike">
              <a:solidFill>
                <a:schemeClr val="dk1"/>
              </a:solidFill>
              <a:latin typeface="Arial"/>
              <a:ea typeface="Arial"/>
              <a:cs typeface="Arial"/>
              <a:sym typeface="Arial"/>
            </a:endParaRPr>
          </a:p>
          <a:p>
            <a:pPr indent="0" lvl="0" marL="0" marR="0" rtl="0" algn="just">
              <a:lnSpc>
                <a:spcPct val="100000"/>
              </a:lnSpc>
              <a:spcBef>
                <a:spcPts val="100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4- Cette double patte d’oie s’explique par la présence d’un pont sur la Jalle qui constitue un point de passage obligé.</a:t>
            </a:r>
            <a:endParaRPr b="0" i="0" sz="1200" u="none" cap="none" strike="noStrike">
              <a:solidFill>
                <a:schemeClr val="dk1"/>
              </a:solidFill>
              <a:latin typeface="Arial"/>
              <a:ea typeface="Arial"/>
              <a:cs typeface="Arial"/>
              <a:sym typeface="Arial"/>
            </a:endParaRPr>
          </a:p>
        </p:txBody>
      </p:sp>
      <p:pic>
        <p:nvPicPr>
          <p:cNvPr id="134" name="Google Shape;134;g20258c8dbc4_0_580"/>
          <p:cNvPicPr preferRelativeResize="0"/>
          <p:nvPr/>
        </p:nvPicPr>
        <p:blipFill rotWithShape="1">
          <a:blip r:embed="rId3">
            <a:alphaModFix/>
          </a:blip>
          <a:srcRect b="0" l="0" r="0" t="0"/>
          <a:stretch/>
        </p:blipFill>
        <p:spPr>
          <a:xfrm>
            <a:off x="152400" y="400200"/>
            <a:ext cx="6303084" cy="4450325"/>
          </a:xfrm>
          <a:prstGeom prst="rect">
            <a:avLst/>
          </a:prstGeom>
          <a:noFill/>
          <a:ln cap="flat" cmpd="sng" w="9525">
            <a:solidFill>
              <a:schemeClr val="dk1"/>
            </a:solidFill>
            <a:prstDash val="solid"/>
            <a:round/>
            <a:headEnd len="sm" w="sm" type="none"/>
            <a:tailEnd len="sm" w="sm" type="none"/>
          </a:ln>
        </p:spPr>
      </p:pic>
      <p:sp>
        <p:nvSpPr>
          <p:cNvPr id="135" name="Google Shape;135;g20258c8dbc4_0_580"/>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I- MARTIGNAS JUSQU’AU MILIEU DU XIX</a:t>
            </a:r>
            <a:r>
              <a:rPr b="1" baseline="30000" i="0" lang="fr" sz="1600" u="none" cap="none" strike="noStrike">
                <a:solidFill>
                  <a:schemeClr val="dk1"/>
                </a:solidFill>
                <a:latin typeface="Arial"/>
                <a:ea typeface="Arial"/>
                <a:cs typeface="Arial"/>
                <a:sym typeface="Arial"/>
              </a:rPr>
              <a:t>e</a:t>
            </a:r>
            <a:r>
              <a:rPr b="1" i="0" lang="fr" sz="1600" u="none" cap="none" strike="noStrike">
                <a:solidFill>
                  <a:schemeClr val="dk1"/>
                </a:solidFill>
                <a:latin typeface="Arial"/>
                <a:ea typeface="Arial"/>
                <a:cs typeface="Arial"/>
                <a:sym typeface="Arial"/>
              </a:rPr>
              <a:t> S. : UN TERRITOIRE DE BOIS ET DE LANDES</a:t>
            </a:r>
            <a:endParaRPr b="1" i="0" sz="1400" u="none" cap="none" strike="noStrike">
              <a:solidFill>
                <a:srgbClr val="000000"/>
              </a:solidFill>
              <a:latin typeface="Arial"/>
              <a:ea typeface="Arial"/>
              <a:cs typeface="Arial"/>
              <a:sym typeface="Arial"/>
            </a:endParaRPr>
          </a:p>
        </p:txBody>
      </p:sp>
      <p:sp>
        <p:nvSpPr>
          <p:cNvPr id="136" name="Google Shape;136;g20258c8dbc4_0_580"/>
          <p:cNvSpPr txBox="1"/>
          <p:nvPr/>
        </p:nvSpPr>
        <p:spPr>
          <a:xfrm>
            <a:off x="931600" y="4862200"/>
            <a:ext cx="5245500" cy="281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fr" sz="1000" u="none" cap="none" strike="noStrike">
                <a:solidFill>
                  <a:srgbClr val="000000"/>
                </a:solidFill>
                <a:latin typeface="Arial"/>
                <a:ea typeface="Arial"/>
                <a:cs typeface="Arial"/>
                <a:sym typeface="Arial"/>
              </a:rPr>
              <a:t>Le territoire de Martignas d’après la carte de Masse (1724)</a:t>
            </a:r>
            <a:endParaRPr b="1" i="0" sz="10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pic>
        <p:nvPicPr>
          <p:cNvPr id="629" name="Google Shape;629;p19"/>
          <p:cNvPicPr preferRelativeResize="0"/>
          <p:nvPr/>
        </p:nvPicPr>
        <p:blipFill rotWithShape="1">
          <a:blip r:embed="rId3">
            <a:alphaModFix/>
          </a:blip>
          <a:srcRect b="0" l="0" r="0" t="0"/>
          <a:stretch/>
        </p:blipFill>
        <p:spPr>
          <a:xfrm>
            <a:off x="152400" y="400050"/>
            <a:ext cx="6307025" cy="4462149"/>
          </a:xfrm>
          <a:prstGeom prst="rect">
            <a:avLst/>
          </a:prstGeom>
          <a:noFill/>
          <a:ln cap="flat" cmpd="sng" w="9525">
            <a:solidFill>
              <a:schemeClr val="dk1"/>
            </a:solidFill>
            <a:prstDash val="solid"/>
            <a:round/>
            <a:headEnd len="sm" w="sm" type="none"/>
            <a:tailEnd len="sm" w="sm" type="none"/>
          </a:ln>
        </p:spPr>
      </p:pic>
      <p:pic>
        <p:nvPicPr>
          <p:cNvPr id="630" name="Google Shape;630;p19"/>
          <p:cNvPicPr preferRelativeResize="0"/>
          <p:nvPr/>
        </p:nvPicPr>
        <p:blipFill rotWithShape="1">
          <a:blip r:embed="rId4">
            <a:alphaModFix/>
          </a:blip>
          <a:srcRect b="0" l="0" r="0" t="0"/>
          <a:stretch/>
        </p:blipFill>
        <p:spPr>
          <a:xfrm>
            <a:off x="200251" y="685295"/>
            <a:ext cx="207980" cy="425314"/>
          </a:xfrm>
          <a:prstGeom prst="rect">
            <a:avLst/>
          </a:prstGeom>
          <a:noFill/>
          <a:ln>
            <a:noFill/>
          </a:ln>
        </p:spPr>
      </p:pic>
      <p:sp>
        <p:nvSpPr>
          <p:cNvPr id="631" name="Google Shape;631;p19"/>
          <p:cNvSpPr/>
          <p:nvPr/>
        </p:nvSpPr>
        <p:spPr>
          <a:xfrm>
            <a:off x="200500" y="501800"/>
            <a:ext cx="210900" cy="187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p19"/>
          <p:cNvSpPr txBox="1"/>
          <p:nvPr/>
        </p:nvSpPr>
        <p:spPr>
          <a:xfrm>
            <a:off x="161132" y="400050"/>
            <a:ext cx="2862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rgbClr val="000000"/>
                </a:solidFill>
                <a:latin typeface="Arial"/>
                <a:ea typeface="Arial"/>
                <a:cs typeface="Arial"/>
                <a:sym typeface="Arial"/>
              </a:rPr>
              <a:t>N</a:t>
            </a:r>
            <a:endParaRPr b="0" i="0" sz="1200" u="none" cap="none" strike="noStrike">
              <a:solidFill>
                <a:srgbClr val="000000"/>
              </a:solidFill>
              <a:latin typeface="Arial"/>
              <a:ea typeface="Arial"/>
              <a:cs typeface="Arial"/>
              <a:sym typeface="Arial"/>
            </a:endParaRPr>
          </a:p>
        </p:txBody>
      </p:sp>
      <p:sp>
        <p:nvSpPr>
          <p:cNvPr id="633" name="Google Shape;633;p19"/>
          <p:cNvSpPr txBox="1"/>
          <p:nvPr/>
        </p:nvSpPr>
        <p:spPr>
          <a:xfrm>
            <a:off x="6541800" y="407900"/>
            <a:ext cx="2479800" cy="1108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1000"/>
              </a:spcAft>
              <a:buClr>
                <a:srgbClr val="000000"/>
              </a:buClr>
              <a:buSzPts val="1200"/>
              <a:buFont typeface="Arial"/>
              <a:buNone/>
            </a:pPr>
            <a:r>
              <a:rPr b="0" i="0" lang="fr" sz="1200" u="none" cap="none" strike="noStrike">
                <a:solidFill>
                  <a:schemeClr val="dk1"/>
                </a:solidFill>
                <a:latin typeface="Arial"/>
                <a:ea typeface="Arial"/>
                <a:cs typeface="Arial"/>
                <a:sym typeface="Arial"/>
              </a:rPr>
              <a:t>&gt;</a:t>
            </a:r>
            <a:r>
              <a:rPr lang="fr" sz="1200">
                <a:solidFill>
                  <a:schemeClr val="dk1"/>
                </a:solidFill>
              </a:rPr>
              <a:t> Ces</a:t>
            </a:r>
            <a:r>
              <a:rPr lang="fr" sz="1200">
                <a:solidFill>
                  <a:schemeClr val="dk1"/>
                </a:solidFill>
              </a:rPr>
              <a:t> fossés de circuit s’observent à proximité du bourg dans lesquels s’écoulent les fossés bordiers des parcelles situées de part et d’autre.</a:t>
            </a:r>
            <a:endParaRPr sz="1200">
              <a:solidFill>
                <a:schemeClr val="dk1"/>
              </a:solidFill>
            </a:endParaRPr>
          </a:p>
        </p:txBody>
      </p:sp>
      <p:sp>
        <p:nvSpPr>
          <p:cNvPr id="634" name="Google Shape;634;p19"/>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I</a:t>
            </a:r>
            <a:r>
              <a:rPr b="1" lang="fr" sz="1600">
                <a:solidFill>
                  <a:schemeClr val="dk1"/>
                </a:solidFill>
              </a:rPr>
              <a:t>V</a:t>
            </a:r>
            <a:r>
              <a:rPr b="1" i="0" lang="fr" sz="1600" u="none" cap="none" strike="noStrike">
                <a:solidFill>
                  <a:schemeClr val="dk1"/>
                </a:solidFill>
                <a:latin typeface="Arial"/>
                <a:ea typeface="Arial"/>
                <a:cs typeface="Arial"/>
                <a:sym typeface="Arial"/>
              </a:rPr>
              <a:t>- ASSAINIR LA LANDE : </a:t>
            </a:r>
            <a:r>
              <a:rPr b="1" lang="fr" sz="1600">
                <a:solidFill>
                  <a:schemeClr val="dk1"/>
                </a:solidFill>
              </a:rPr>
              <a:t>L’ÉVOLUTION </a:t>
            </a:r>
            <a:r>
              <a:rPr b="1" i="0" lang="fr" sz="1600" u="none" cap="none" strike="noStrike">
                <a:solidFill>
                  <a:schemeClr val="dk1"/>
                </a:solidFill>
                <a:latin typeface="Arial"/>
                <a:ea typeface="Arial"/>
                <a:cs typeface="Arial"/>
                <a:sym typeface="Arial"/>
              </a:rPr>
              <a:t>DU RÉSEAU DES CRASTES DANS LE TEMPS</a:t>
            </a:r>
            <a:endParaRPr b="1" i="0" sz="1600" u="none" cap="none" strike="noStrike">
              <a:solidFill>
                <a:schemeClr val="dk1"/>
              </a:solidFill>
              <a:latin typeface="Arial"/>
              <a:ea typeface="Arial"/>
              <a:cs typeface="Arial"/>
              <a:sym typeface="Arial"/>
            </a:endParaRPr>
          </a:p>
        </p:txBody>
      </p:sp>
      <p:sp>
        <p:nvSpPr>
          <p:cNvPr id="635" name="Google Shape;635;p19"/>
          <p:cNvSpPr txBox="1"/>
          <p:nvPr/>
        </p:nvSpPr>
        <p:spPr>
          <a:xfrm>
            <a:off x="152325" y="4862200"/>
            <a:ext cx="6299100" cy="28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000"/>
              <a:buFont typeface="Arial"/>
              <a:buNone/>
            </a:pPr>
            <a:r>
              <a:rPr b="1" lang="fr" sz="1000">
                <a:solidFill>
                  <a:schemeClr val="dk1"/>
                </a:solidFill>
              </a:rPr>
              <a:t>Relevé du fossé de circuit à proximité du bourg, d’après le plan cadastral de 1844</a:t>
            </a:r>
            <a:endParaRPr b="1" sz="1000">
              <a:solidFill>
                <a:schemeClr val="dk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pic>
        <p:nvPicPr>
          <p:cNvPr id="640" name="Google Shape;640;p20"/>
          <p:cNvPicPr preferRelativeResize="0"/>
          <p:nvPr/>
        </p:nvPicPr>
        <p:blipFill rotWithShape="1">
          <a:blip r:embed="rId3">
            <a:alphaModFix/>
          </a:blip>
          <a:srcRect b="0" l="0" r="0" t="0"/>
          <a:stretch/>
        </p:blipFill>
        <p:spPr>
          <a:xfrm>
            <a:off x="152400" y="400200"/>
            <a:ext cx="6307025" cy="4462002"/>
          </a:xfrm>
          <a:prstGeom prst="rect">
            <a:avLst/>
          </a:prstGeom>
          <a:noFill/>
          <a:ln cap="flat" cmpd="sng" w="9525">
            <a:solidFill>
              <a:schemeClr val="dk1"/>
            </a:solidFill>
            <a:prstDash val="solid"/>
            <a:round/>
            <a:headEnd len="sm" w="sm" type="none"/>
            <a:tailEnd len="sm" w="sm" type="none"/>
          </a:ln>
        </p:spPr>
      </p:pic>
      <p:sp>
        <p:nvSpPr>
          <p:cNvPr id="641" name="Google Shape;641;p20"/>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I</a:t>
            </a:r>
            <a:r>
              <a:rPr b="1" lang="fr" sz="1600">
                <a:solidFill>
                  <a:schemeClr val="dk1"/>
                </a:solidFill>
              </a:rPr>
              <a:t>V</a:t>
            </a:r>
            <a:r>
              <a:rPr b="1" i="0" lang="fr" sz="1600" u="none" cap="none" strike="noStrike">
                <a:solidFill>
                  <a:schemeClr val="dk1"/>
                </a:solidFill>
                <a:latin typeface="Arial"/>
                <a:ea typeface="Arial"/>
                <a:cs typeface="Arial"/>
                <a:sym typeface="Arial"/>
              </a:rPr>
              <a:t>- ASSAINIR LA LANDE : </a:t>
            </a:r>
            <a:r>
              <a:rPr b="1" lang="fr" sz="1600">
                <a:solidFill>
                  <a:schemeClr val="dk1"/>
                </a:solidFill>
              </a:rPr>
              <a:t>L’ÉVOLUTION </a:t>
            </a:r>
            <a:r>
              <a:rPr b="1" i="0" lang="fr" sz="1600" u="none" cap="none" strike="noStrike">
                <a:solidFill>
                  <a:schemeClr val="dk1"/>
                </a:solidFill>
                <a:latin typeface="Arial"/>
                <a:ea typeface="Arial"/>
                <a:cs typeface="Arial"/>
                <a:sym typeface="Arial"/>
              </a:rPr>
              <a:t>DU RÉSEAU DES CRASTES DANS LE TEMPS</a:t>
            </a:r>
            <a:endParaRPr b="1" i="0" sz="1600" u="none" cap="none" strike="noStrike">
              <a:solidFill>
                <a:schemeClr val="dk1"/>
              </a:solidFill>
              <a:latin typeface="Arial"/>
              <a:ea typeface="Arial"/>
              <a:cs typeface="Arial"/>
              <a:sym typeface="Arial"/>
            </a:endParaRPr>
          </a:p>
        </p:txBody>
      </p:sp>
      <p:pic>
        <p:nvPicPr>
          <p:cNvPr id="642" name="Google Shape;642;p20"/>
          <p:cNvPicPr preferRelativeResize="0"/>
          <p:nvPr/>
        </p:nvPicPr>
        <p:blipFill rotWithShape="1">
          <a:blip r:embed="rId4">
            <a:alphaModFix/>
          </a:blip>
          <a:srcRect b="0" l="0" r="0" t="0"/>
          <a:stretch/>
        </p:blipFill>
        <p:spPr>
          <a:xfrm>
            <a:off x="200251" y="685295"/>
            <a:ext cx="207980" cy="425314"/>
          </a:xfrm>
          <a:prstGeom prst="rect">
            <a:avLst/>
          </a:prstGeom>
          <a:noFill/>
          <a:ln>
            <a:noFill/>
          </a:ln>
        </p:spPr>
      </p:pic>
      <p:sp>
        <p:nvSpPr>
          <p:cNvPr id="643" name="Google Shape;643;p20"/>
          <p:cNvSpPr/>
          <p:nvPr/>
        </p:nvSpPr>
        <p:spPr>
          <a:xfrm>
            <a:off x="200500" y="501800"/>
            <a:ext cx="210900" cy="187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 name="Google Shape;644;p20"/>
          <p:cNvSpPr txBox="1"/>
          <p:nvPr/>
        </p:nvSpPr>
        <p:spPr>
          <a:xfrm>
            <a:off x="161132" y="400050"/>
            <a:ext cx="2862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rgbClr val="000000"/>
                </a:solidFill>
                <a:latin typeface="Arial"/>
                <a:ea typeface="Arial"/>
                <a:cs typeface="Arial"/>
                <a:sym typeface="Arial"/>
              </a:rPr>
              <a:t>N</a:t>
            </a:r>
            <a:endParaRPr b="0" i="0" sz="1200" u="none" cap="none" strike="noStrike">
              <a:solidFill>
                <a:srgbClr val="000000"/>
              </a:solidFill>
              <a:latin typeface="Arial"/>
              <a:ea typeface="Arial"/>
              <a:cs typeface="Arial"/>
              <a:sym typeface="Arial"/>
            </a:endParaRPr>
          </a:p>
        </p:txBody>
      </p:sp>
      <p:sp>
        <p:nvSpPr>
          <p:cNvPr id="645" name="Google Shape;645;p20"/>
          <p:cNvSpPr txBox="1"/>
          <p:nvPr/>
        </p:nvSpPr>
        <p:spPr>
          <a:xfrm>
            <a:off x="6541800" y="407900"/>
            <a:ext cx="2479800" cy="23448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&gt;</a:t>
            </a:r>
            <a:r>
              <a:rPr lang="fr" sz="1200">
                <a:solidFill>
                  <a:schemeClr val="dk1"/>
                </a:solidFill>
              </a:rPr>
              <a:t> </a:t>
            </a:r>
            <a:r>
              <a:rPr lang="fr" sz="1200">
                <a:solidFill>
                  <a:schemeClr val="dk1"/>
                </a:solidFill>
              </a:rPr>
              <a:t>Ce fossé de ceinture enserre les trames agraires les plus anciennes identifiées par l’analyse (en marron, vert, orange et rose);</a:t>
            </a:r>
            <a:endParaRPr sz="1200">
              <a:solidFill>
                <a:schemeClr val="dk1"/>
              </a:solidFill>
            </a:endParaRPr>
          </a:p>
          <a:p>
            <a:pPr indent="0" lvl="0" marL="0" rtl="0" algn="just">
              <a:spcBef>
                <a:spcPts val="1000"/>
              </a:spcBef>
              <a:spcAft>
                <a:spcPts val="1000"/>
              </a:spcAft>
              <a:buClr>
                <a:schemeClr val="dk1"/>
              </a:buClr>
              <a:buSzPts val="1100"/>
              <a:buFont typeface="Arial"/>
              <a:buNone/>
            </a:pPr>
            <a:r>
              <a:rPr lang="fr" sz="1200">
                <a:solidFill>
                  <a:schemeClr val="dk1"/>
                </a:solidFill>
              </a:rPr>
              <a:t>&gt; Les trames jaunes et violettes, situées à l’extérieur de ce fossé de ceinture, procèdent selon toute vraisemblance d’une mise en valeur plus tardive de nouvelles terres.</a:t>
            </a:r>
            <a:endParaRPr sz="1200">
              <a:solidFill>
                <a:schemeClr val="dk1"/>
              </a:solidFill>
            </a:endParaRPr>
          </a:p>
        </p:txBody>
      </p:sp>
      <p:sp>
        <p:nvSpPr>
          <p:cNvPr id="646" name="Google Shape;646;p20"/>
          <p:cNvSpPr txBox="1"/>
          <p:nvPr/>
        </p:nvSpPr>
        <p:spPr>
          <a:xfrm>
            <a:off x="152325" y="4862200"/>
            <a:ext cx="6299100" cy="28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000"/>
              <a:buFont typeface="Arial"/>
              <a:buNone/>
            </a:pPr>
            <a:r>
              <a:rPr b="1" lang="fr" sz="1000">
                <a:solidFill>
                  <a:schemeClr val="dk1"/>
                </a:solidFill>
              </a:rPr>
              <a:t>Rapport du fossé de ceinture aux trames agraires, d’après le plan cadastral de 1844</a:t>
            </a:r>
            <a:endParaRPr b="1" sz="1000">
              <a:solidFill>
                <a:schemeClr val="dk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21"/>
          <p:cNvSpPr txBox="1"/>
          <p:nvPr/>
        </p:nvSpPr>
        <p:spPr>
          <a:xfrm>
            <a:off x="40625" y="4862200"/>
            <a:ext cx="31941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i="1" lang="fr" sz="1000" u="none" cap="none" strike="noStrike">
                <a:solidFill>
                  <a:srgbClr val="000000"/>
                </a:solidFill>
                <a:latin typeface="Arial"/>
                <a:ea typeface="Arial"/>
                <a:cs typeface="Arial"/>
                <a:sym typeface="Arial"/>
              </a:rPr>
              <a:t>Les variétés bordelaises</a:t>
            </a:r>
            <a:r>
              <a:rPr b="1" i="0" lang="fr" sz="1000" u="none" cap="none" strike="noStrike">
                <a:solidFill>
                  <a:srgbClr val="000000"/>
                </a:solidFill>
                <a:latin typeface="Arial"/>
                <a:ea typeface="Arial"/>
                <a:cs typeface="Arial"/>
                <a:sym typeface="Arial"/>
              </a:rPr>
              <a:t> de l’abbé Baurein, 1876.</a:t>
            </a:r>
            <a:endParaRPr b="1" i="0" sz="1000" u="none" cap="none" strike="noStrike">
              <a:solidFill>
                <a:srgbClr val="000000"/>
              </a:solidFill>
              <a:latin typeface="Arial"/>
              <a:ea typeface="Arial"/>
              <a:cs typeface="Arial"/>
              <a:sym typeface="Arial"/>
            </a:endParaRPr>
          </a:p>
        </p:txBody>
      </p:sp>
      <p:sp>
        <p:nvSpPr>
          <p:cNvPr id="652" name="Google Shape;652;p21"/>
          <p:cNvSpPr txBox="1"/>
          <p:nvPr/>
        </p:nvSpPr>
        <p:spPr>
          <a:xfrm>
            <a:off x="3234725" y="400200"/>
            <a:ext cx="5787000" cy="22884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&gt; Cette analyse du réseau de drainage peut être utilement mise en regard de la notice que l’abbé Baurein (1713-1790) a consacrée à la paroisse de Martignas dans le tome 1 de ses </a:t>
            </a:r>
            <a:r>
              <a:rPr b="0" i="1" lang="fr" sz="1200" u="none" cap="none" strike="noStrike">
                <a:solidFill>
                  <a:schemeClr val="dk1"/>
                </a:solidFill>
                <a:latin typeface="Arial"/>
                <a:ea typeface="Arial"/>
                <a:cs typeface="Arial"/>
                <a:sym typeface="Arial"/>
              </a:rPr>
              <a:t>Variétés bordelaises</a:t>
            </a:r>
            <a:r>
              <a:rPr b="0" i="0" lang="fr" sz="1200" u="none" cap="none" strike="noStrike">
                <a:solidFill>
                  <a:schemeClr val="dk1"/>
                </a:solidFill>
                <a:latin typeface="Arial"/>
                <a:ea typeface="Arial"/>
                <a:cs typeface="Arial"/>
                <a:sym typeface="Arial"/>
              </a:rPr>
              <a:t> (1784). Un passage y fait allusion :</a:t>
            </a:r>
            <a:endParaRPr b="0" i="0" sz="1200" u="none" cap="none" strike="noStrike">
              <a:solidFill>
                <a:schemeClr val="dk1"/>
              </a:solidFill>
              <a:latin typeface="Arial"/>
              <a:ea typeface="Arial"/>
              <a:cs typeface="Arial"/>
              <a:sym typeface="Arial"/>
            </a:endParaRPr>
          </a:p>
          <a:p>
            <a:pPr indent="0" lvl="0" marL="0" marR="0" rtl="0" algn="just">
              <a:lnSpc>
                <a:spcPct val="100000"/>
              </a:lnSpc>
              <a:spcBef>
                <a:spcPts val="100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a:t>
            </a:r>
            <a:r>
              <a:rPr b="0" i="1" lang="fr" sz="1200" u="none" cap="none" strike="noStrike">
                <a:solidFill>
                  <a:schemeClr val="dk1"/>
                </a:solidFill>
                <a:latin typeface="Arial"/>
                <a:ea typeface="Arial"/>
                <a:cs typeface="Arial"/>
                <a:sym typeface="Arial"/>
              </a:rPr>
              <a:t>Dans le plus fort de l’hiver, et même après les pluies les plus abondantes, on marche, pour ainsi dire, à pied sec dans ce bourg, et même à plus d’un quart de lieu au-delà, en allant vers le Nord. Quand on a traversé cinq quarts de lieue de landes qui existent entre Mérignac et Martignas, on est surpris agréablement en arrivant dans ce bourg</a:t>
            </a:r>
            <a:r>
              <a:rPr b="0" i="0" lang="fr" sz="1200" u="none" cap="none" strike="noStrike">
                <a:solidFill>
                  <a:schemeClr val="dk1"/>
                </a:solidFill>
                <a:latin typeface="Arial"/>
                <a:ea typeface="Arial"/>
                <a:cs typeface="Arial"/>
                <a:sym typeface="Arial"/>
              </a:rPr>
              <a:t>” ; </a:t>
            </a:r>
            <a:endParaRPr b="0" i="0" sz="1200" u="none" cap="none" strike="noStrike">
              <a:solidFill>
                <a:schemeClr val="dk1"/>
              </a:solidFill>
              <a:latin typeface="Arial"/>
              <a:ea typeface="Arial"/>
              <a:cs typeface="Arial"/>
              <a:sym typeface="Arial"/>
            </a:endParaRPr>
          </a:p>
          <a:p>
            <a:pPr indent="0" lvl="0" marL="0" marR="0" rtl="0" algn="just">
              <a:lnSpc>
                <a:spcPct val="100000"/>
              </a:lnSpc>
              <a:spcBef>
                <a:spcPts val="1000"/>
              </a:spcBef>
              <a:spcAft>
                <a:spcPts val="1000"/>
              </a:spcAft>
              <a:buClr>
                <a:srgbClr val="000000"/>
              </a:buClr>
              <a:buSzPts val="1200"/>
              <a:buFont typeface="Arial"/>
              <a:buNone/>
            </a:pPr>
            <a:r>
              <a:rPr b="0" i="0" lang="fr" sz="1200" u="none" cap="none" strike="noStrike">
                <a:solidFill>
                  <a:schemeClr val="dk1"/>
                </a:solidFill>
                <a:latin typeface="Arial"/>
                <a:ea typeface="Arial"/>
                <a:cs typeface="Arial"/>
                <a:sym typeface="Arial"/>
              </a:rPr>
              <a:t>&gt; Partant, on peut supposer que ce réseau de drainage existait au moment où Baurein a visité la commune (soit avant 1784).</a:t>
            </a:r>
            <a:endParaRPr b="0" i="0" sz="1200" u="none" cap="none" strike="noStrike">
              <a:solidFill>
                <a:schemeClr val="dk1"/>
              </a:solidFill>
              <a:latin typeface="Arial"/>
              <a:ea typeface="Arial"/>
              <a:cs typeface="Arial"/>
              <a:sym typeface="Arial"/>
            </a:endParaRPr>
          </a:p>
        </p:txBody>
      </p:sp>
      <p:pic>
        <p:nvPicPr>
          <p:cNvPr id="653" name="Google Shape;653;p21"/>
          <p:cNvPicPr preferRelativeResize="0"/>
          <p:nvPr/>
        </p:nvPicPr>
        <p:blipFill rotWithShape="1">
          <a:blip r:embed="rId3">
            <a:alphaModFix/>
          </a:blip>
          <a:srcRect b="0" l="0" r="0" t="0"/>
          <a:stretch/>
        </p:blipFill>
        <p:spPr>
          <a:xfrm>
            <a:off x="152500" y="400200"/>
            <a:ext cx="2930362" cy="4462000"/>
          </a:xfrm>
          <a:prstGeom prst="rect">
            <a:avLst/>
          </a:prstGeom>
          <a:noFill/>
          <a:ln>
            <a:noFill/>
          </a:ln>
        </p:spPr>
      </p:pic>
      <p:sp>
        <p:nvSpPr>
          <p:cNvPr id="654" name="Google Shape;654;p21"/>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I</a:t>
            </a:r>
            <a:r>
              <a:rPr b="1" lang="fr" sz="1600">
                <a:solidFill>
                  <a:schemeClr val="dk1"/>
                </a:solidFill>
              </a:rPr>
              <a:t>V</a:t>
            </a:r>
            <a:r>
              <a:rPr b="1" i="0" lang="fr" sz="1600" u="none" cap="none" strike="noStrike">
                <a:solidFill>
                  <a:schemeClr val="dk1"/>
                </a:solidFill>
                <a:latin typeface="Arial"/>
                <a:ea typeface="Arial"/>
                <a:cs typeface="Arial"/>
                <a:sym typeface="Arial"/>
              </a:rPr>
              <a:t>- ASSAINIR LA LANDE : </a:t>
            </a:r>
            <a:r>
              <a:rPr b="1" lang="fr" sz="1600">
                <a:solidFill>
                  <a:schemeClr val="dk1"/>
                </a:solidFill>
              </a:rPr>
              <a:t>L’ÉVOLUTION </a:t>
            </a:r>
            <a:r>
              <a:rPr b="1" i="0" lang="fr" sz="1600" u="none" cap="none" strike="noStrike">
                <a:solidFill>
                  <a:schemeClr val="dk1"/>
                </a:solidFill>
                <a:latin typeface="Arial"/>
                <a:ea typeface="Arial"/>
                <a:cs typeface="Arial"/>
                <a:sym typeface="Arial"/>
              </a:rPr>
              <a:t>DU RÉSEAU DES CRASTES DANS LE TEMPS</a:t>
            </a:r>
            <a:endParaRPr b="1" i="0" sz="1600" u="none" cap="none" strike="noStrike">
              <a:solidFill>
                <a:schemeClr val="dk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g20258c8dbc4_0_1763"/>
          <p:cNvSpPr txBox="1"/>
          <p:nvPr/>
        </p:nvSpPr>
        <p:spPr>
          <a:xfrm>
            <a:off x="3420000" y="400200"/>
            <a:ext cx="5601600" cy="14775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&gt; </a:t>
            </a:r>
            <a:r>
              <a:rPr lang="fr" sz="1200">
                <a:solidFill>
                  <a:schemeClr val="dk1"/>
                </a:solidFill>
              </a:rPr>
              <a:t>La promulgation de la loi du 19 juin 1857 relative à l’assainissement et à la mise en culture des Landes de Gascogne va changer fondamentalement les paysages du plateau landais (et ceux de Martignas).</a:t>
            </a:r>
            <a:endParaRPr sz="1200">
              <a:solidFill>
                <a:schemeClr val="dk1"/>
              </a:solidFill>
            </a:endParaRPr>
          </a:p>
          <a:p>
            <a:pPr indent="0" lvl="0" marL="0" marR="0" rtl="0" algn="just">
              <a:lnSpc>
                <a:spcPct val="100000"/>
              </a:lnSpc>
              <a:spcBef>
                <a:spcPts val="0"/>
              </a:spcBef>
              <a:spcAft>
                <a:spcPts val="0"/>
              </a:spcAft>
              <a:buClr>
                <a:srgbClr val="000000"/>
              </a:buClr>
              <a:buSzPts val="1200"/>
              <a:buFont typeface="Arial"/>
              <a:buNone/>
            </a:pPr>
            <a:r>
              <a:t/>
            </a:r>
            <a:endParaRPr sz="1200">
              <a:solidFill>
                <a:schemeClr val="dk1"/>
              </a:solidFill>
            </a:endParaRPr>
          </a:p>
          <a:p>
            <a:pPr indent="0" lvl="0" marL="0" rtl="0" algn="just">
              <a:spcBef>
                <a:spcPts val="0"/>
              </a:spcBef>
              <a:spcAft>
                <a:spcPts val="1000"/>
              </a:spcAft>
              <a:buClr>
                <a:schemeClr val="dk1"/>
              </a:buClr>
              <a:buSzPts val="1200"/>
              <a:buFont typeface="Arial"/>
              <a:buNone/>
            </a:pPr>
            <a:r>
              <a:rPr lang="fr" sz="1200">
                <a:solidFill>
                  <a:schemeClr val="dk1"/>
                </a:solidFill>
              </a:rPr>
              <a:t>&gt; Fort du drainage généralisé de la Lande, le boisement progresse de manière spectaculaire à l’échelle des landes de Gascogne qu’il couvre de forêts de pins en seulement une quarantaine d’années.</a:t>
            </a:r>
            <a:endParaRPr sz="1200">
              <a:solidFill>
                <a:schemeClr val="dk1"/>
              </a:solidFill>
            </a:endParaRPr>
          </a:p>
        </p:txBody>
      </p:sp>
      <p:sp>
        <p:nvSpPr>
          <p:cNvPr id="660" name="Google Shape;660;g20258c8dbc4_0_1763"/>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I</a:t>
            </a:r>
            <a:r>
              <a:rPr b="1" lang="fr" sz="1600">
                <a:solidFill>
                  <a:schemeClr val="dk1"/>
                </a:solidFill>
              </a:rPr>
              <a:t>V</a:t>
            </a:r>
            <a:r>
              <a:rPr b="1" i="0" lang="fr" sz="1600" u="none" cap="none" strike="noStrike">
                <a:solidFill>
                  <a:schemeClr val="dk1"/>
                </a:solidFill>
                <a:latin typeface="Arial"/>
                <a:ea typeface="Arial"/>
                <a:cs typeface="Arial"/>
                <a:sym typeface="Arial"/>
              </a:rPr>
              <a:t>- ASSAINIR LA LANDE : </a:t>
            </a:r>
            <a:r>
              <a:rPr b="1" lang="fr" sz="1600">
                <a:solidFill>
                  <a:schemeClr val="dk1"/>
                </a:solidFill>
              </a:rPr>
              <a:t>L’ÉVOLUTION </a:t>
            </a:r>
            <a:r>
              <a:rPr b="1" i="0" lang="fr" sz="1600" u="none" cap="none" strike="noStrike">
                <a:solidFill>
                  <a:schemeClr val="dk1"/>
                </a:solidFill>
                <a:latin typeface="Arial"/>
                <a:ea typeface="Arial"/>
                <a:cs typeface="Arial"/>
                <a:sym typeface="Arial"/>
              </a:rPr>
              <a:t>DU RÉSEAU DES CRASTES DANS LE TEMPS</a:t>
            </a:r>
            <a:endParaRPr b="1" i="0" sz="1600" u="none" cap="none" strike="noStrike">
              <a:solidFill>
                <a:schemeClr val="dk1"/>
              </a:solidFill>
              <a:latin typeface="Arial"/>
              <a:ea typeface="Arial"/>
              <a:cs typeface="Arial"/>
              <a:sym typeface="Arial"/>
            </a:endParaRPr>
          </a:p>
        </p:txBody>
      </p:sp>
      <p:pic>
        <p:nvPicPr>
          <p:cNvPr id="661" name="Google Shape;661;g20258c8dbc4_0_1763"/>
          <p:cNvPicPr preferRelativeResize="0"/>
          <p:nvPr/>
        </p:nvPicPr>
        <p:blipFill>
          <a:blip r:embed="rId3">
            <a:alphaModFix/>
          </a:blip>
          <a:stretch>
            <a:fillRect/>
          </a:stretch>
        </p:blipFill>
        <p:spPr>
          <a:xfrm>
            <a:off x="152400" y="400200"/>
            <a:ext cx="3267600" cy="4471069"/>
          </a:xfrm>
          <a:prstGeom prst="rect">
            <a:avLst/>
          </a:prstGeom>
          <a:noFill/>
          <a:ln cap="flat" cmpd="sng" w="9525">
            <a:solidFill>
              <a:schemeClr val="dk2"/>
            </a:solidFill>
            <a:prstDash val="solid"/>
            <a:round/>
            <a:headEnd len="sm" w="sm" type="none"/>
            <a:tailEnd len="sm" w="sm" type="none"/>
          </a:ln>
        </p:spPr>
      </p:pic>
      <p:pic>
        <p:nvPicPr>
          <p:cNvPr id="662" name="Google Shape;662;g20258c8dbc4_0_1763"/>
          <p:cNvPicPr preferRelativeResize="0"/>
          <p:nvPr/>
        </p:nvPicPr>
        <p:blipFill rotWithShape="1">
          <a:blip r:embed="rId4">
            <a:alphaModFix/>
          </a:blip>
          <a:srcRect b="0" l="0" r="0" t="0"/>
          <a:stretch/>
        </p:blipFill>
        <p:spPr>
          <a:xfrm>
            <a:off x="3508653" y="1965287"/>
            <a:ext cx="1770073" cy="2629987"/>
          </a:xfrm>
          <a:prstGeom prst="rect">
            <a:avLst/>
          </a:prstGeom>
          <a:noFill/>
          <a:ln cap="flat" cmpd="sng" w="9525">
            <a:solidFill>
              <a:schemeClr val="dk1"/>
            </a:solidFill>
            <a:prstDash val="solid"/>
            <a:round/>
            <a:headEnd len="sm" w="sm" type="none"/>
            <a:tailEnd len="sm" w="sm" type="none"/>
          </a:ln>
        </p:spPr>
      </p:pic>
      <p:pic>
        <p:nvPicPr>
          <p:cNvPr id="663" name="Google Shape;663;g20258c8dbc4_0_1763"/>
          <p:cNvPicPr preferRelativeResize="0"/>
          <p:nvPr/>
        </p:nvPicPr>
        <p:blipFill rotWithShape="1">
          <a:blip r:embed="rId5">
            <a:alphaModFix/>
          </a:blip>
          <a:srcRect b="0" l="0" r="0" t="0"/>
          <a:stretch/>
        </p:blipFill>
        <p:spPr>
          <a:xfrm>
            <a:off x="5380095" y="1965275"/>
            <a:ext cx="1770074" cy="2629988"/>
          </a:xfrm>
          <a:prstGeom prst="rect">
            <a:avLst/>
          </a:prstGeom>
          <a:noFill/>
          <a:ln cap="flat" cmpd="sng" w="9525">
            <a:solidFill>
              <a:schemeClr val="dk1"/>
            </a:solidFill>
            <a:prstDash val="solid"/>
            <a:round/>
            <a:headEnd len="sm" w="sm" type="none"/>
            <a:tailEnd len="sm" w="sm" type="none"/>
          </a:ln>
        </p:spPr>
      </p:pic>
      <p:pic>
        <p:nvPicPr>
          <p:cNvPr id="664" name="Google Shape;664;g20258c8dbc4_0_1763"/>
          <p:cNvPicPr preferRelativeResize="0"/>
          <p:nvPr/>
        </p:nvPicPr>
        <p:blipFill>
          <a:blip r:embed="rId6">
            <a:alphaModFix/>
          </a:blip>
          <a:stretch>
            <a:fillRect/>
          </a:stretch>
        </p:blipFill>
        <p:spPr>
          <a:xfrm>
            <a:off x="7251526" y="1965279"/>
            <a:ext cx="1770074" cy="2629989"/>
          </a:xfrm>
          <a:prstGeom prst="rect">
            <a:avLst/>
          </a:prstGeom>
          <a:noFill/>
          <a:ln cap="flat" cmpd="sng" w="9525">
            <a:solidFill>
              <a:schemeClr val="dk1"/>
            </a:solidFill>
            <a:prstDash val="solid"/>
            <a:round/>
            <a:headEnd len="sm" w="sm" type="none"/>
            <a:tailEnd len="sm" w="sm" type="none"/>
          </a:ln>
        </p:spPr>
      </p:pic>
      <p:sp>
        <p:nvSpPr>
          <p:cNvPr id="665" name="Google Shape;665;g20258c8dbc4_0_1763"/>
          <p:cNvSpPr txBox="1"/>
          <p:nvPr/>
        </p:nvSpPr>
        <p:spPr>
          <a:xfrm>
            <a:off x="152325" y="4862200"/>
            <a:ext cx="8869200" cy="28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000"/>
              <a:buFont typeface="Arial"/>
              <a:buNone/>
            </a:pPr>
            <a:r>
              <a:rPr b="1" lang="fr" sz="1000">
                <a:solidFill>
                  <a:schemeClr val="dk1"/>
                </a:solidFill>
              </a:rPr>
              <a:t>Loi relative à l’assainissement et à la mise en culture des Landes de Gascogne (1857) et évolution du boisement de résineux entre 1859 et 1936</a:t>
            </a:r>
            <a:endParaRPr b="1" sz="1000">
              <a:solidFill>
                <a:schemeClr val="dk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pic>
        <p:nvPicPr>
          <p:cNvPr id="670" name="Google Shape;670;p22"/>
          <p:cNvPicPr preferRelativeResize="0"/>
          <p:nvPr/>
        </p:nvPicPr>
        <p:blipFill rotWithShape="1">
          <a:blip r:embed="rId3">
            <a:alphaModFix/>
          </a:blip>
          <a:srcRect b="0" l="0" r="0" t="0"/>
          <a:stretch/>
        </p:blipFill>
        <p:spPr>
          <a:xfrm>
            <a:off x="152500" y="400200"/>
            <a:ext cx="6306925" cy="4461999"/>
          </a:xfrm>
          <a:prstGeom prst="rect">
            <a:avLst/>
          </a:prstGeom>
          <a:noFill/>
          <a:ln cap="flat" cmpd="sng" w="9525">
            <a:solidFill>
              <a:schemeClr val="dk1"/>
            </a:solidFill>
            <a:prstDash val="solid"/>
            <a:round/>
            <a:headEnd len="sm" w="sm" type="none"/>
            <a:tailEnd len="sm" w="sm" type="none"/>
          </a:ln>
        </p:spPr>
      </p:pic>
      <p:pic>
        <p:nvPicPr>
          <p:cNvPr id="671" name="Google Shape;671;p22"/>
          <p:cNvPicPr preferRelativeResize="0"/>
          <p:nvPr/>
        </p:nvPicPr>
        <p:blipFill rotWithShape="1">
          <a:blip r:embed="rId4">
            <a:alphaModFix/>
          </a:blip>
          <a:srcRect b="0" l="0" r="0" t="0"/>
          <a:stretch/>
        </p:blipFill>
        <p:spPr>
          <a:xfrm>
            <a:off x="6549400" y="4492658"/>
            <a:ext cx="2293799" cy="369542"/>
          </a:xfrm>
          <a:prstGeom prst="rect">
            <a:avLst/>
          </a:prstGeom>
          <a:noFill/>
          <a:ln cap="flat" cmpd="sng" w="9525">
            <a:solidFill>
              <a:schemeClr val="dk1"/>
            </a:solidFill>
            <a:prstDash val="solid"/>
            <a:round/>
            <a:headEnd len="sm" w="sm" type="none"/>
            <a:tailEnd len="sm" w="sm" type="none"/>
          </a:ln>
        </p:spPr>
      </p:pic>
      <p:pic>
        <p:nvPicPr>
          <p:cNvPr id="672" name="Google Shape;672;p22"/>
          <p:cNvPicPr preferRelativeResize="0"/>
          <p:nvPr/>
        </p:nvPicPr>
        <p:blipFill rotWithShape="1">
          <a:blip r:embed="rId5">
            <a:alphaModFix/>
          </a:blip>
          <a:srcRect b="0" l="0" r="0" t="0"/>
          <a:stretch/>
        </p:blipFill>
        <p:spPr>
          <a:xfrm>
            <a:off x="200317" y="685435"/>
            <a:ext cx="207833" cy="425300"/>
          </a:xfrm>
          <a:prstGeom prst="rect">
            <a:avLst/>
          </a:prstGeom>
          <a:noFill/>
          <a:ln>
            <a:noFill/>
          </a:ln>
        </p:spPr>
      </p:pic>
      <p:sp>
        <p:nvSpPr>
          <p:cNvPr id="673" name="Google Shape;673;p22"/>
          <p:cNvSpPr/>
          <p:nvPr/>
        </p:nvSpPr>
        <p:spPr>
          <a:xfrm>
            <a:off x="200219" y="500433"/>
            <a:ext cx="207900" cy="185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p22"/>
          <p:cNvSpPr txBox="1"/>
          <p:nvPr/>
        </p:nvSpPr>
        <p:spPr>
          <a:xfrm>
            <a:off x="161225" y="400200"/>
            <a:ext cx="2859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rgbClr val="000000"/>
                </a:solidFill>
                <a:latin typeface="Arial"/>
                <a:ea typeface="Arial"/>
                <a:cs typeface="Arial"/>
                <a:sym typeface="Arial"/>
              </a:rPr>
              <a:t>N</a:t>
            </a:r>
            <a:endParaRPr b="0" i="0" sz="1200" u="none" cap="none" strike="noStrike">
              <a:solidFill>
                <a:srgbClr val="000000"/>
              </a:solidFill>
              <a:latin typeface="Arial"/>
              <a:ea typeface="Arial"/>
              <a:cs typeface="Arial"/>
              <a:sym typeface="Arial"/>
            </a:endParaRPr>
          </a:p>
        </p:txBody>
      </p:sp>
      <p:sp>
        <p:nvSpPr>
          <p:cNvPr id="675" name="Google Shape;675;p22"/>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I</a:t>
            </a:r>
            <a:r>
              <a:rPr b="1" lang="fr" sz="1600">
                <a:solidFill>
                  <a:schemeClr val="dk1"/>
                </a:solidFill>
              </a:rPr>
              <a:t>V</a:t>
            </a:r>
            <a:r>
              <a:rPr b="1" i="0" lang="fr" sz="1600" u="none" cap="none" strike="noStrike">
                <a:solidFill>
                  <a:schemeClr val="dk1"/>
                </a:solidFill>
                <a:latin typeface="Arial"/>
                <a:ea typeface="Arial"/>
                <a:cs typeface="Arial"/>
                <a:sym typeface="Arial"/>
              </a:rPr>
              <a:t>- ASSAINIR LA LANDE : </a:t>
            </a:r>
            <a:r>
              <a:rPr b="1" lang="fr" sz="1600">
                <a:solidFill>
                  <a:schemeClr val="dk1"/>
                </a:solidFill>
              </a:rPr>
              <a:t>L’ÉVOLUTION </a:t>
            </a:r>
            <a:r>
              <a:rPr b="1" i="0" lang="fr" sz="1600" u="none" cap="none" strike="noStrike">
                <a:solidFill>
                  <a:schemeClr val="dk1"/>
                </a:solidFill>
                <a:latin typeface="Arial"/>
                <a:ea typeface="Arial"/>
                <a:cs typeface="Arial"/>
                <a:sym typeface="Arial"/>
              </a:rPr>
              <a:t>DU RÉSEAU DES CRASTES DANS LE TEMPS</a:t>
            </a:r>
            <a:endParaRPr b="1" i="0" sz="1600" u="none" cap="none" strike="noStrike">
              <a:solidFill>
                <a:schemeClr val="dk1"/>
              </a:solidFill>
              <a:latin typeface="Arial"/>
              <a:ea typeface="Arial"/>
              <a:cs typeface="Arial"/>
              <a:sym typeface="Arial"/>
            </a:endParaRPr>
          </a:p>
        </p:txBody>
      </p:sp>
      <p:sp>
        <p:nvSpPr>
          <p:cNvPr id="676" name="Google Shape;676;p22"/>
          <p:cNvSpPr txBox="1"/>
          <p:nvPr/>
        </p:nvSpPr>
        <p:spPr>
          <a:xfrm>
            <a:off x="6541800" y="407900"/>
            <a:ext cx="2479800" cy="9234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1000"/>
              </a:spcAft>
              <a:buClr>
                <a:srgbClr val="000000"/>
              </a:buClr>
              <a:buSzPts val="1200"/>
              <a:buFont typeface="Arial"/>
              <a:buNone/>
            </a:pPr>
            <a:r>
              <a:rPr b="0" i="0" lang="fr" sz="1200" u="none" cap="none" strike="noStrike">
                <a:solidFill>
                  <a:schemeClr val="dk1"/>
                </a:solidFill>
                <a:latin typeface="Arial"/>
                <a:ea typeface="Arial"/>
                <a:cs typeface="Arial"/>
                <a:sym typeface="Arial"/>
              </a:rPr>
              <a:t>&gt;</a:t>
            </a:r>
            <a:r>
              <a:rPr lang="fr" sz="1200">
                <a:solidFill>
                  <a:schemeClr val="dk1"/>
                </a:solidFill>
              </a:rPr>
              <a:t> A Martignas, l</a:t>
            </a:r>
            <a:r>
              <a:rPr lang="fr" sz="1200">
                <a:solidFill>
                  <a:schemeClr val="dk1"/>
                </a:solidFill>
              </a:rPr>
              <a:t>a loi du 19 juin 1857 va conduire à étendre le réseau de crastes hérité des siècles passés.</a:t>
            </a:r>
            <a:endParaRPr sz="1200">
              <a:solidFill>
                <a:schemeClr val="dk1"/>
              </a:solidFill>
            </a:endParaRPr>
          </a:p>
        </p:txBody>
      </p:sp>
      <p:sp>
        <p:nvSpPr>
          <p:cNvPr id="677" name="Google Shape;677;p22"/>
          <p:cNvSpPr txBox="1"/>
          <p:nvPr/>
        </p:nvSpPr>
        <p:spPr>
          <a:xfrm>
            <a:off x="152325" y="4862200"/>
            <a:ext cx="6299100" cy="28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000"/>
              <a:buFont typeface="Arial"/>
              <a:buNone/>
            </a:pPr>
            <a:r>
              <a:rPr b="1" lang="fr" sz="1000">
                <a:solidFill>
                  <a:schemeClr val="dk1"/>
                </a:solidFill>
              </a:rPr>
              <a:t>Le réseau des crastes (en bleu foncé), d’après la carte d’Etat-Major de 1848</a:t>
            </a:r>
            <a:endParaRPr b="1" sz="1000">
              <a:solidFill>
                <a:schemeClr val="dk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pic>
        <p:nvPicPr>
          <p:cNvPr id="682" name="Google Shape;682;p23"/>
          <p:cNvPicPr preferRelativeResize="0"/>
          <p:nvPr/>
        </p:nvPicPr>
        <p:blipFill rotWithShape="1">
          <a:blip r:embed="rId3">
            <a:alphaModFix/>
          </a:blip>
          <a:srcRect b="0" l="0" r="0" t="0"/>
          <a:stretch/>
        </p:blipFill>
        <p:spPr>
          <a:xfrm>
            <a:off x="152500" y="400200"/>
            <a:ext cx="6306925" cy="4461999"/>
          </a:xfrm>
          <a:prstGeom prst="rect">
            <a:avLst/>
          </a:prstGeom>
          <a:noFill/>
          <a:ln cap="flat" cmpd="sng" w="9525">
            <a:solidFill>
              <a:schemeClr val="dk1"/>
            </a:solidFill>
            <a:prstDash val="solid"/>
            <a:round/>
            <a:headEnd len="sm" w="sm" type="none"/>
            <a:tailEnd len="sm" w="sm" type="none"/>
          </a:ln>
        </p:spPr>
      </p:pic>
      <p:pic>
        <p:nvPicPr>
          <p:cNvPr id="683" name="Google Shape;683;p23"/>
          <p:cNvPicPr preferRelativeResize="0"/>
          <p:nvPr/>
        </p:nvPicPr>
        <p:blipFill rotWithShape="1">
          <a:blip r:embed="rId4">
            <a:alphaModFix/>
          </a:blip>
          <a:srcRect b="0" l="0" r="0" t="0"/>
          <a:stretch/>
        </p:blipFill>
        <p:spPr>
          <a:xfrm>
            <a:off x="6541800" y="4365750"/>
            <a:ext cx="2293799" cy="496450"/>
          </a:xfrm>
          <a:prstGeom prst="rect">
            <a:avLst/>
          </a:prstGeom>
          <a:noFill/>
          <a:ln cap="flat" cmpd="sng" w="9525">
            <a:solidFill>
              <a:schemeClr val="dk1"/>
            </a:solidFill>
            <a:prstDash val="solid"/>
            <a:round/>
            <a:headEnd len="sm" w="sm" type="none"/>
            <a:tailEnd len="sm" w="sm" type="none"/>
          </a:ln>
        </p:spPr>
      </p:pic>
      <p:pic>
        <p:nvPicPr>
          <p:cNvPr id="684" name="Google Shape;684;p23"/>
          <p:cNvPicPr preferRelativeResize="0"/>
          <p:nvPr/>
        </p:nvPicPr>
        <p:blipFill rotWithShape="1">
          <a:blip r:embed="rId5">
            <a:alphaModFix/>
          </a:blip>
          <a:srcRect b="0" l="0" r="0" t="0"/>
          <a:stretch/>
        </p:blipFill>
        <p:spPr>
          <a:xfrm>
            <a:off x="200317" y="685435"/>
            <a:ext cx="207833" cy="425300"/>
          </a:xfrm>
          <a:prstGeom prst="rect">
            <a:avLst/>
          </a:prstGeom>
          <a:noFill/>
          <a:ln>
            <a:noFill/>
          </a:ln>
        </p:spPr>
      </p:pic>
      <p:sp>
        <p:nvSpPr>
          <p:cNvPr id="685" name="Google Shape;685;p23"/>
          <p:cNvSpPr/>
          <p:nvPr/>
        </p:nvSpPr>
        <p:spPr>
          <a:xfrm>
            <a:off x="200219" y="500433"/>
            <a:ext cx="207900" cy="185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 name="Google Shape;686;p23"/>
          <p:cNvSpPr txBox="1"/>
          <p:nvPr/>
        </p:nvSpPr>
        <p:spPr>
          <a:xfrm>
            <a:off x="161225" y="400200"/>
            <a:ext cx="2859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rgbClr val="000000"/>
                </a:solidFill>
                <a:latin typeface="Arial"/>
                <a:ea typeface="Arial"/>
                <a:cs typeface="Arial"/>
                <a:sym typeface="Arial"/>
              </a:rPr>
              <a:t>N</a:t>
            </a:r>
            <a:endParaRPr b="0" i="0" sz="1200" u="none" cap="none" strike="noStrike">
              <a:solidFill>
                <a:srgbClr val="000000"/>
              </a:solidFill>
              <a:latin typeface="Arial"/>
              <a:ea typeface="Arial"/>
              <a:cs typeface="Arial"/>
              <a:sym typeface="Arial"/>
            </a:endParaRPr>
          </a:p>
        </p:txBody>
      </p:sp>
      <p:sp>
        <p:nvSpPr>
          <p:cNvPr id="687" name="Google Shape;687;p23"/>
          <p:cNvSpPr/>
          <p:nvPr/>
        </p:nvSpPr>
        <p:spPr>
          <a:xfrm>
            <a:off x="5221925" y="1280550"/>
            <a:ext cx="86400" cy="864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 name="Google Shape;688;p23"/>
          <p:cNvSpPr/>
          <p:nvPr/>
        </p:nvSpPr>
        <p:spPr>
          <a:xfrm>
            <a:off x="5703625" y="2334650"/>
            <a:ext cx="86400" cy="864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 name="Google Shape;689;p23"/>
          <p:cNvSpPr/>
          <p:nvPr/>
        </p:nvSpPr>
        <p:spPr>
          <a:xfrm>
            <a:off x="4528800" y="3545525"/>
            <a:ext cx="86400" cy="864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 name="Google Shape;690;p23"/>
          <p:cNvSpPr/>
          <p:nvPr/>
        </p:nvSpPr>
        <p:spPr>
          <a:xfrm>
            <a:off x="3844400" y="1486850"/>
            <a:ext cx="86400" cy="864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 name="Google Shape;691;p23"/>
          <p:cNvSpPr/>
          <p:nvPr/>
        </p:nvSpPr>
        <p:spPr>
          <a:xfrm>
            <a:off x="3758000" y="3740550"/>
            <a:ext cx="86400" cy="864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 name="Google Shape;692;p23"/>
          <p:cNvSpPr/>
          <p:nvPr/>
        </p:nvSpPr>
        <p:spPr>
          <a:xfrm>
            <a:off x="3153425" y="3916475"/>
            <a:ext cx="86400" cy="864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 name="Google Shape;693;p23"/>
          <p:cNvSpPr/>
          <p:nvPr/>
        </p:nvSpPr>
        <p:spPr>
          <a:xfrm>
            <a:off x="1722000" y="3459125"/>
            <a:ext cx="86400" cy="864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 name="Google Shape;694;p23"/>
          <p:cNvSpPr/>
          <p:nvPr/>
        </p:nvSpPr>
        <p:spPr>
          <a:xfrm>
            <a:off x="972725" y="2292475"/>
            <a:ext cx="86400" cy="864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 name="Google Shape;695;p23"/>
          <p:cNvSpPr/>
          <p:nvPr/>
        </p:nvSpPr>
        <p:spPr>
          <a:xfrm>
            <a:off x="1722000" y="1848975"/>
            <a:ext cx="86400" cy="864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 name="Google Shape;696;p23"/>
          <p:cNvSpPr/>
          <p:nvPr/>
        </p:nvSpPr>
        <p:spPr>
          <a:xfrm>
            <a:off x="2657500" y="1573250"/>
            <a:ext cx="86400" cy="864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 name="Google Shape;697;p23"/>
          <p:cNvSpPr/>
          <p:nvPr/>
        </p:nvSpPr>
        <p:spPr>
          <a:xfrm>
            <a:off x="5308313" y="1447650"/>
            <a:ext cx="86400" cy="864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 name="Google Shape;698;p23"/>
          <p:cNvSpPr/>
          <p:nvPr/>
        </p:nvSpPr>
        <p:spPr>
          <a:xfrm>
            <a:off x="5483700" y="1935375"/>
            <a:ext cx="86400" cy="864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 name="Google Shape;699;p23"/>
          <p:cNvSpPr/>
          <p:nvPr/>
        </p:nvSpPr>
        <p:spPr>
          <a:xfrm>
            <a:off x="5394725" y="1659650"/>
            <a:ext cx="86400" cy="864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 name="Google Shape;700;p23"/>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I</a:t>
            </a:r>
            <a:r>
              <a:rPr b="1" lang="fr" sz="1600">
                <a:solidFill>
                  <a:schemeClr val="dk1"/>
                </a:solidFill>
              </a:rPr>
              <a:t>V</a:t>
            </a:r>
            <a:r>
              <a:rPr b="1" i="0" lang="fr" sz="1600" u="none" cap="none" strike="noStrike">
                <a:solidFill>
                  <a:schemeClr val="dk1"/>
                </a:solidFill>
                <a:latin typeface="Arial"/>
                <a:ea typeface="Arial"/>
                <a:cs typeface="Arial"/>
                <a:sym typeface="Arial"/>
              </a:rPr>
              <a:t>- ASSAINIR LA LANDE : </a:t>
            </a:r>
            <a:r>
              <a:rPr b="1" lang="fr" sz="1600">
                <a:solidFill>
                  <a:schemeClr val="dk1"/>
                </a:solidFill>
              </a:rPr>
              <a:t>L’ÉVOLUTION </a:t>
            </a:r>
            <a:r>
              <a:rPr b="1" i="0" lang="fr" sz="1600" u="none" cap="none" strike="noStrike">
                <a:solidFill>
                  <a:schemeClr val="dk1"/>
                </a:solidFill>
                <a:latin typeface="Arial"/>
                <a:ea typeface="Arial"/>
                <a:cs typeface="Arial"/>
                <a:sym typeface="Arial"/>
              </a:rPr>
              <a:t>DU RÉSEAU DES CRASTES DANS LE TEMPS</a:t>
            </a:r>
            <a:endParaRPr b="1" i="0" sz="1600" u="none" cap="none" strike="noStrike">
              <a:solidFill>
                <a:schemeClr val="dk1"/>
              </a:solidFill>
              <a:latin typeface="Arial"/>
              <a:ea typeface="Arial"/>
              <a:cs typeface="Arial"/>
              <a:sym typeface="Arial"/>
            </a:endParaRPr>
          </a:p>
        </p:txBody>
      </p:sp>
      <p:sp>
        <p:nvSpPr>
          <p:cNvPr id="701" name="Google Shape;701;p23"/>
          <p:cNvSpPr txBox="1"/>
          <p:nvPr/>
        </p:nvSpPr>
        <p:spPr>
          <a:xfrm>
            <a:off x="6541800" y="407900"/>
            <a:ext cx="2479800" cy="1847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1000"/>
              </a:spcAft>
              <a:buClr>
                <a:srgbClr val="000000"/>
              </a:buClr>
              <a:buSzPts val="1200"/>
              <a:buFont typeface="Arial"/>
              <a:buNone/>
            </a:pPr>
            <a:r>
              <a:rPr b="0" i="0" lang="fr" sz="1200" u="none" cap="none" strike="noStrike">
                <a:solidFill>
                  <a:schemeClr val="dk1"/>
                </a:solidFill>
                <a:latin typeface="Arial"/>
                <a:ea typeface="Arial"/>
                <a:cs typeface="Arial"/>
                <a:sym typeface="Arial"/>
              </a:rPr>
              <a:t>&gt;</a:t>
            </a:r>
            <a:r>
              <a:rPr lang="fr" sz="1200">
                <a:solidFill>
                  <a:schemeClr val="dk1"/>
                </a:solidFill>
              </a:rPr>
              <a:t> </a:t>
            </a:r>
            <a:r>
              <a:rPr lang="fr" sz="1200">
                <a:solidFill>
                  <a:schemeClr val="dk1"/>
                </a:solidFill>
              </a:rPr>
              <a:t>En une trentaine d’années, de nouvelles crastes sont creusées sur le plateau (particulièrement au sud-ouest de la commune de Martignas) et raccordées aux têtes de bassin versant de la Jalle et de ses affluents, donnant aux paysages une géométrie nouvelle.</a:t>
            </a:r>
            <a:endParaRPr sz="1200">
              <a:solidFill>
                <a:schemeClr val="dk1"/>
              </a:solidFill>
            </a:endParaRPr>
          </a:p>
        </p:txBody>
      </p:sp>
      <p:sp>
        <p:nvSpPr>
          <p:cNvPr id="702" name="Google Shape;702;p23"/>
          <p:cNvSpPr txBox="1"/>
          <p:nvPr/>
        </p:nvSpPr>
        <p:spPr>
          <a:xfrm>
            <a:off x="152325" y="4862200"/>
            <a:ext cx="6299100" cy="28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000"/>
              <a:buFont typeface="Arial"/>
              <a:buNone/>
            </a:pPr>
            <a:r>
              <a:rPr b="1" lang="fr" sz="1000">
                <a:solidFill>
                  <a:schemeClr val="dk1"/>
                </a:solidFill>
              </a:rPr>
              <a:t>Le réseau des crastes creusées après la loi de 1857 (en bleu clair), d’après la carte de 1880</a:t>
            </a:r>
            <a:endParaRPr b="1" sz="1000">
              <a:solidFill>
                <a:schemeClr val="dk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pic>
        <p:nvPicPr>
          <p:cNvPr id="707" name="Google Shape;707;g2048f4eb65e_0_0"/>
          <p:cNvPicPr preferRelativeResize="0"/>
          <p:nvPr/>
        </p:nvPicPr>
        <p:blipFill rotWithShape="1">
          <a:blip r:embed="rId3">
            <a:alphaModFix/>
          </a:blip>
          <a:srcRect b="0" l="0" r="0" t="0"/>
          <a:stretch/>
        </p:blipFill>
        <p:spPr>
          <a:xfrm>
            <a:off x="152500" y="400200"/>
            <a:ext cx="6306925" cy="4461999"/>
          </a:xfrm>
          <a:prstGeom prst="rect">
            <a:avLst/>
          </a:prstGeom>
          <a:noFill/>
          <a:ln cap="flat" cmpd="sng" w="9525">
            <a:solidFill>
              <a:schemeClr val="dk1"/>
            </a:solidFill>
            <a:prstDash val="solid"/>
            <a:round/>
            <a:headEnd len="sm" w="sm" type="none"/>
            <a:tailEnd len="sm" w="sm" type="none"/>
          </a:ln>
        </p:spPr>
      </p:pic>
      <p:pic>
        <p:nvPicPr>
          <p:cNvPr id="708" name="Google Shape;708;g2048f4eb65e_0_0"/>
          <p:cNvPicPr preferRelativeResize="0"/>
          <p:nvPr/>
        </p:nvPicPr>
        <p:blipFill rotWithShape="1">
          <a:blip r:embed="rId4">
            <a:alphaModFix/>
          </a:blip>
          <a:srcRect b="0" l="0" r="0" t="0"/>
          <a:stretch/>
        </p:blipFill>
        <p:spPr>
          <a:xfrm>
            <a:off x="200317" y="685435"/>
            <a:ext cx="207833" cy="425300"/>
          </a:xfrm>
          <a:prstGeom prst="rect">
            <a:avLst/>
          </a:prstGeom>
          <a:noFill/>
          <a:ln>
            <a:noFill/>
          </a:ln>
        </p:spPr>
      </p:pic>
      <p:sp>
        <p:nvSpPr>
          <p:cNvPr id="709" name="Google Shape;709;g2048f4eb65e_0_0"/>
          <p:cNvSpPr/>
          <p:nvPr/>
        </p:nvSpPr>
        <p:spPr>
          <a:xfrm>
            <a:off x="200219" y="500433"/>
            <a:ext cx="207900" cy="185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 name="Google Shape;710;g2048f4eb65e_0_0"/>
          <p:cNvSpPr txBox="1"/>
          <p:nvPr/>
        </p:nvSpPr>
        <p:spPr>
          <a:xfrm>
            <a:off x="161225" y="400200"/>
            <a:ext cx="2859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rgbClr val="000000"/>
                </a:solidFill>
                <a:latin typeface="Arial"/>
                <a:ea typeface="Arial"/>
                <a:cs typeface="Arial"/>
                <a:sym typeface="Arial"/>
              </a:rPr>
              <a:t>N</a:t>
            </a:r>
            <a:endParaRPr b="0" i="0" sz="1200" u="none" cap="none" strike="noStrike">
              <a:solidFill>
                <a:srgbClr val="000000"/>
              </a:solidFill>
              <a:latin typeface="Arial"/>
              <a:ea typeface="Arial"/>
              <a:cs typeface="Arial"/>
              <a:sym typeface="Arial"/>
            </a:endParaRPr>
          </a:p>
        </p:txBody>
      </p:sp>
      <p:pic>
        <p:nvPicPr>
          <p:cNvPr id="711" name="Google Shape;711;g2048f4eb65e_0_0"/>
          <p:cNvPicPr preferRelativeResize="0"/>
          <p:nvPr/>
        </p:nvPicPr>
        <p:blipFill rotWithShape="1">
          <a:blip r:embed="rId5">
            <a:alphaModFix/>
          </a:blip>
          <a:srcRect b="0" l="0" r="0" t="0"/>
          <a:stretch/>
        </p:blipFill>
        <p:spPr>
          <a:xfrm>
            <a:off x="6541800" y="4431100"/>
            <a:ext cx="1810174" cy="431100"/>
          </a:xfrm>
          <a:prstGeom prst="rect">
            <a:avLst/>
          </a:prstGeom>
          <a:noFill/>
          <a:ln cap="flat" cmpd="sng" w="9525">
            <a:solidFill>
              <a:schemeClr val="dk1"/>
            </a:solidFill>
            <a:prstDash val="solid"/>
            <a:round/>
            <a:headEnd len="sm" w="sm" type="none"/>
            <a:tailEnd len="sm" w="sm" type="none"/>
          </a:ln>
        </p:spPr>
      </p:pic>
      <p:sp>
        <p:nvSpPr>
          <p:cNvPr id="712" name="Google Shape;712;g2048f4eb65e_0_0"/>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I</a:t>
            </a:r>
            <a:r>
              <a:rPr b="1" lang="fr" sz="1600">
                <a:solidFill>
                  <a:schemeClr val="dk1"/>
                </a:solidFill>
              </a:rPr>
              <a:t>V</a:t>
            </a:r>
            <a:r>
              <a:rPr b="1" i="0" lang="fr" sz="1600" u="none" cap="none" strike="noStrike">
                <a:solidFill>
                  <a:schemeClr val="dk1"/>
                </a:solidFill>
                <a:latin typeface="Arial"/>
                <a:ea typeface="Arial"/>
                <a:cs typeface="Arial"/>
                <a:sym typeface="Arial"/>
              </a:rPr>
              <a:t>- ASSAINIR LA LANDE : </a:t>
            </a:r>
            <a:r>
              <a:rPr b="1" lang="fr" sz="1600">
                <a:solidFill>
                  <a:schemeClr val="dk1"/>
                </a:solidFill>
              </a:rPr>
              <a:t>L’ÉVOLUTION </a:t>
            </a:r>
            <a:r>
              <a:rPr b="1" i="0" lang="fr" sz="1600" u="none" cap="none" strike="noStrike">
                <a:solidFill>
                  <a:schemeClr val="dk1"/>
                </a:solidFill>
                <a:latin typeface="Arial"/>
                <a:ea typeface="Arial"/>
                <a:cs typeface="Arial"/>
                <a:sym typeface="Arial"/>
              </a:rPr>
              <a:t>DU RÉSEAU DES CRASTES DANS LE TEMPS</a:t>
            </a:r>
            <a:endParaRPr b="1" i="0" sz="1600" u="none" cap="none" strike="noStrike">
              <a:solidFill>
                <a:schemeClr val="dk1"/>
              </a:solidFill>
              <a:latin typeface="Arial"/>
              <a:ea typeface="Arial"/>
              <a:cs typeface="Arial"/>
              <a:sym typeface="Arial"/>
            </a:endParaRPr>
          </a:p>
        </p:txBody>
      </p:sp>
      <p:sp>
        <p:nvSpPr>
          <p:cNvPr id="713" name="Google Shape;713;g2048f4eb65e_0_0"/>
          <p:cNvSpPr txBox="1"/>
          <p:nvPr/>
        </p:nvSpPr>
        <p:spPr>
          <a:xfrm>
            <a:off x="6541800" y="407900"/>
            <a:ext cx="2479800" cy="26577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&gt;</a:t>
            </a:r>
            <a:r>
              <a:rPr lang="fr" sz="1200">
                <a:solidFill>
                  <a:schemeClr val="dk1"/>
                </a:solidFill>
              </a:rPr>
              <a:t> Ce réseau de crastes a continué de s’étendre jusqu’à aujourd’hui ;</a:t>
            </a:r>
            <a:endParaRPr sz="1200">
              <a:solidFill>
                <a:schemeClr val="dk1"/>
              </a:solidFill>
            </a:endParaRPr>
          </a:p>
          <a:p>
            <a:pPr indent="0" lvl="0" marL="0" marR="0" rtl="0" algn="just">
              <a:lnSpc>
                <a:spcPct val="100000"/>
              </a:lnSpc>
              <a:spcBef>
                <a:spcPts val="1000"/>
              </a:spcBef>
              <a:spcAft>
                <a:spcPts val="0"/>
              </a:spcAft>
              <a:buClr>
                <a:srgbClr val="000000"/>
              </a:buClr>
              <a:buSzPts val="1200"/>
              <a:buFont typeface="Arial"/>
              <a:buNone/>
            </a:pPr>
            <a:r>
              <a:rPr lang="fr" sz="1200">
                <a:solidFill>
                  <a:schemeClr val="dk1"/>
                </a:solidFill>
              </a:rPr>
              <a:t>&gt; Au sud de la commune, les fossés de circuit ont tendance à s’effacer — sinon  à disparaître ; </a:t>
            </a:r>
            <a:endParaRPr sz="1200">
              <a:solidFill>
                <a:schemeClr val="dk1"/>
              </a:solidFill>
            </a:endParaRPr>
          </a:p>
          <a:p>
            <a:pPr indent="0" lvl="0" marL="0" marR="0" rtl="0" algn="just">
              <a:lnSpc>
                <a:spcPct val="100000"/>
              </a:lnSpc>
              <a:spcBef>
                <a:spcPts val="1000"/>
              </a:spcBef>
              <a:spcAft>
                <a:spcPts val="1000"/>
              </a:spcAft>
              <a:buClr>
                <a:srgbClr val="000000"/>
              </a:buClr>
              <a:buSzPts val="1200"/>
              <a:buFont typeface="Arial"/>
              <a:buNone/>
            </a:pPr>
            <a:r>
              <a:rPr lang="fr" sz="1200">
                <a:solidFill>
                  <a:schemeClr val="dk1"/>
                </a:solidFill>
              </a:rPr>
              <a:t>&gt; L’entretien de ce réseau de crastes mériterait une attention particulière au regard du cycle de l’eau qui sera (qui est déjà) une des conséquences majeures du changement climatique.</a:t>
            </a:r>
            <a:endParaRPr sz="1200">
              <a:solidFill>
                <a:schemeClr val="dk1"/>
              </a:solidFill>
            </a:endParaRPr>
          </a:p>
        </p:txBody>
      </p:sp>
      <p:sp>
        <p:nvSpPr>
          <p:cNvPr id="714" name="Google Shape;714;g2048f4eb65e_0_0"/>
          <p:cNvSpPr txBox="1"/>
          <p:nvPr/>
        </p:nvSpPr>
        <p:spPr>
          <a:xfrm>
            <a:off x="152325" y="4862200"/>
            <a:ext cx="6299100" cy="28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000"/>
              <a:buFont typeface="Arial"/>
              <a:buNone/>
            </a:pPr>
            <a:r>
              <a:rPr b="1" lang="fr" sz="1000">
                <a:solidFill>
                  <a:schemeClr val="dk1"/>
                </a:solidFill>
              </a:rPr>
              <a:t>Le réseau des crastes aujourd’hui (en bleu clair), d’après le Scan 25 et la BD hydro de l’IGN</a:t>
            </a:r>
            <a:endParaRPr b="1" sz="1000">
              <a:solidFill>
                <a:schemeClr val="dk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pic>
        <p:nvPicPr>
          <p:cNvPr id="719" name="Google Shape;719;p27"/>
          <p:cNvPicPr preferRelativeResize="0"/>
          <p:nvPr/>
        </p:nvPicPr>
        <p:blipFill rotWithShape="1">
          <a:blip r:embed="rId3">
            <a:alphaModFix/>
          </a:blip>
          <a:srcRect b="0" l="0" r="0" t="0"/>
          <a:stretch/>
        </p:blipFill>
        <p:spPr>
          <a:xfrm>
            <a:off x="152400" y="400050"/>
            <a:ext cx="6307025" cy="4462149"/>
          </a:xfrm>
          <a:prstGeom prst="rect">
            <a:avLst/>
          </a:prstGeom>
          <a:noFill/>
          <a:ln cap="flat" cmpd="sng" w="9525">
            <a:solidFill>
              <a:schemeClr val="dk1"/>
            </a:solidFill>
            <a:prstDash val="solid"/>
            <a:round/>
            <a:headEnd len="sm" w="sm" type="none"/>
            <a:tailEnd len="sm" w="sm" type="none"/>
          </a:ln>
        </p:spPr>
      </p:pic>
      <p:pic>
        <p:nvPicPr>
          <p:cNvPr id="720" name="Google Shape;720;p27"/>
          <p:cNvPicPr preferRelativeResize="0"/>
          <p:nvPr/>
        </p:nvPicPr>
        <p:blipFill rotWithShape="1">
          <a:blip r:embed="rId4">
            <a:alphaModFix/>
          </a:blip>
          <a:srcRect b="0" l="0" r="0" t="0"/>
          <a:stretch/>
        </p:blipFill>
        <p:spPr>
          <a:xfrm>
            <a:off x="200185" y="685098"/>
            <a:ext cx="207692" cy="425020"/>
          </a:xfrm>
          <a:prstGeom prst="rect">
            <a:avLst/>
          </a:prstGeom>
          <a:noFill/>
          <a:ln>
            <a:noFill/>
          </a:ln>
        </p:spPr>
      </p:pic>
      <p:sp>
        <p:nvSpPr>
          <p:cNvPr id="721" name="Google Shape;721;p27"/>
          <p:cNvSpPr txBox="1"/>
          <p:nvPr/>
        </p:nvSpPr>
        <p:spPr>
          <a:xfrm>
            <a:off x="161120" y="400050"/>
            <a:ext cx="2859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rgbClr val="000000"/>
                </a:solidFill>
                <a:latin typeface="Arial"/>
                <a:ea typeface="Arial"/>
                <a:cs typeface="Arial"/>
                <a:sym typeface="Arial"/>
              </a:rPr>
              <a:t>N</a:t>
            </a:r>
            <a:endParaRPr b="0" i="0" sz="1200" u="none" cap="none" strike="noStrike">
              <a:solidFill>
                <a:srgbClr val="000000"/>
              </a:solidFill>
              <a:latin typeface="Arial"/>
              <a:ea typeface="Arial"/>
              <a:cs typeface="Arial"/>
              <a:sym typeface="Arial"/>
            </a:endParaRPr>
          </a:p>
        </p:txBody>
      </p:sp>
      <p:sp>
        <p:nvSpPr>
          <p:cNvPr id="722" name="Google Shape;722;p27"/>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lang="fr" sz="1600">
                <a:solidFill>
                  <a:schemeClr val="dk1"/>
                </a:solidFill>
              </a:rPr>
              <a:t>V</a:t>
            </a:r>
            <a:r>
              <a:rPr b="1" i="0" lang="fr" sz="1600" u="none" cap="none" strike="noStrike">
                <a:solidFill>
                  <a:schemeClr val="dk1"/>
                </a:solidFill>
                <a:latin typeface="Arial"/>
                <a:ea typeface="Arial"/>
                <a:cs typeface="Arial"/>
                <a:sym typeface="Arial"/>
              </a:rPr>
              <a:t>-</a:t>
            </a:r>
            <a:r>
              <a:rPr b="1" lang="fr" sz="1600">
                <a:solidFill>
                  <a:schemeClr val="dk1"/>
                </a:solidFill>
              </a:rPr>
              <a:t> L’ÉVOLUTION DES USAGES DES SOLS DEPUIS LE MILIEU DU XIX</a:t>
            </a:r>
            <a:r>
              <a:rPr b="1" baseline="30000" lang="fr" sz="1600">
                <a:solidFill>
                  <a:schemeClr val="dk1"/>
                </a:solidFill>
              </a:rPr>
              <a:t>e</a:t>
            </a:r>
            <a:r>
              <a:rPr b="1" lang="fr" sz="1600">
                <a:solidFill>
                  <a:schemeClr val="dk1"/>
                </a:solidFill>
              </a:rPr>
              <a:t> SIÈCLE</a:t>
            </a:r>
            <a:endParaRPr b="1" i="0" sz="1600" u="none" cap="none" strike="noStrike">
              <a:solidFill>
                <a:schemeClr val="dk1"/>
              </a:solidFill>
              <a:latin typeface="Arial"/>
              <a:ea typeface="Arial"/>
              <a:cs typeface="Arial"/>
              <a:sym typeface="Arial"/>
            </a:endParaRPr>
          </a:p>
        </p:txBody>
      </p:sp>
      <p:sp>
        <p:nvSpPr>
          <p:cNvPr id="723" name="Google Shape;723;p27"/>
          <p:cNvSpPr txBox="1"/>
          <p:nvPr/>
        </p:nvSpPr>
        <p:spPr>
          <a:xfrm>
            <a:off x="6541800" y="407900"/>
            <a:ext cx="2479800" cy="1108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1000"/>
              </a:spcAft>
              <a:buClr>
                <a:srgbClr val="000000"/>
              </a:buClr>
              <a:buSzPts val="1200"/>
              <a:buFont typeface="Arial"/>
              <a:buNone/>
            </a:pPr>
            <a:r>
              <a:rPr b="0" i="0" lang="fr" sz="1200" u="none" cap="none" strike="noStrike">
                <a:solidFill>
                  <a:schemeClr val="dk1"/>
                </a:solidFill>
                <a:latin typeface="Arial"/>
                <a:ea typeface="Arial"/>
                <a:cs typeface="Arial"/>
                <a:sym typeface="Arial"/>
              </a:rPr>
              <a:t>&gt;</a:t>
            </a:r>
            <a:r>
              <a:rPr lang="fr" sz="1200">
                <a:solidFill>
                  <a:schemeClr val="dk1"/>
                </a:solidFill>
              </a:rPr>
              <a:t> Ce réseau de crastes accompagne la mise en culture des pins sur la lande qui couvraient 80% du territoire en 1844.</a:t>
            </a:r>
            <a:endParaRPr sz="1200">
              <a:solidFill>
                <a:schemeClr val="dk1"/>
              </a:solidFill>
            </a:endParaRPr>
          </a:p>
        </p:txBody>
      </p:sp>
      <p:pic>
        <p:nvPicPr>
          <p:cNvPr id="724" name="Google Shape;724;p27"/>
          <p:cNvPicPr preferRelativeResize="0"/>
          <p:nvPr/>
        </p:nvPicPr>
        <p:blipFill rotWithShape="1">
          <a:blip r:embed="rId5">
            <a:alphaModFix/>
          </a:blip>
          <a:srcRect b="0" l="0" r="0" t="0"/>
          <a:stretch/>
        </p:blipFill>
        <p:spPr>
          <a:xfrm>
            <a:off x="6541800" y="1762200"/>
            <a:ext cx="2479798" cy="1619088"/>
          </a:xfrm>
          <a:prstGeom prst="rect">
            <a:avLst/>
          </a:prstGeom>
          <a:noFill/>
          <a:ln cap="flat" cmpd="sng" w="9525">
            <a:solidFill>
              <a:schemeClr val="dk1"/>
            </a:solidFill>
            <a:prstDash val="solid"/>
            <a:round/>
            <a:headEnd len="sm" w="sm" type="none"/>
            <a:tailEnd len="sm" w="sm" type="none"/>
          </a:ln>
        </p:spPr>
      </p:pic>
      <p:sp>
        <p:nvSpPr>
          <p:cNvPr id="725" name="Google Shape;725;p27"/>
          <p:cNvSpPr txBox="1"/>
          <p:nvPr/>
        </p:nvSpPr>
        <p:spPr>
          <a:xfrm>
            <a:off x="152325" y="4862200"/>
            <a:ext cx="6299100" cy="28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000"/>
              <a:buFont typeface="Arial"/>
              <a:buNone/>
            </a:pPr>
            <a:r>
              <a:rPr b="1" lang="fr" sz="1000">
                <a:solidFill>
                  <a:schemeClr val="dk1"/>
                </a:solidFill>
              </a:rPr>
              <a:t>L’occupation du sol de Martignas, d’après les plans et états de section du cadastre de 1844</a:t>
            </a:r>
            <a:endParaRPr b="1" sz="1000">
              <a:solidFill>
                <a:schemeClr val="dk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pic>
        <p:nvPicPr>
          <p:cNvPr id="730" name="Google Shape;730;p29"/>
          <p:cNvPicPr preferRelativeResize="0"/>
          <p:nvPr/>
        </p:nvPicPr>
        <p:blipFill>
          <a:blip r:embed="rId3">
            <a:alphaModFix/>
          </a:blip>
          <a:stretch>
            <a:fillRect/>
          </a:stretch>
        </p:blipFill>
        <p:spPr>
          <a:xfrm>
            <a:off x="152400" y="400200"/>
            <a:ext cx="6310897" cy="4462001"/>
          </a:xfrm>
          <a:prstGeom prst="rect">
            <a:avLst/>
          </a:prstGeom>
          <a:noFill/>
          <a:ln cap="flat" cmpd="sng" w="9525">
            <a:solidFill>
              <a:schemeClr val="dk1"/>
            </a:solidFill>
            <a:prstDash val="solid"/>
            <a:round/>
            <a:headEnd len="sm" w="sm" type="none"/>
            <a:tailEnd len="sm" w="sm" type="none"/>
          </a:ln>
        </p:spPr>
      </p:pic>
      <p:pic>
        <p:nvPicPr>
          <p:cNvPr id="731" name="Google Shape;731;p29"/>
          <p:cNvPicPr preferRelativeResize="0"/>
          <p:nvPr/>
        </p:nvPicPr>
        <p:blipFill>
          <a:blip r:embed="rId4">
            <a:alphaModFix/>
          </a:blip>
          <a:stretch>
            <a:fillRect/>
          </a:stretch>
        </p:blipFill>
        <p:spPr>
          <a:xfrm>
            <a:off x="6541800" y="1950575"/>
            <a:ext cx="2479800" cy="1242330"/>
          </a:xfrm>
          <a:prstGeom prst="rect">
            <a:avLst/>
          </a:prstGeom>
          <a:noFill/>
          <a:ln cap="flat" cmpd="sng" w="9525">
            <a:solidFill>
              <a:schemeClr val="dk1"/>
            </a:solidFill>
            <a:prstDash val="solid"/>
            <a:round/>
            <a:headEnd len="sm" w="sm" type="none"/>
            <a:tailEnd len="sm" w="sm" type="none"/>
          </a:ln>
        </p:spPr>
      </p:pic>
      <p:sp>
        <p:nvSpPr>
          <p:cNvPr id="732" name="Google Shape;732;p29"/>
          <p:cNvSpPr txBox="1"/>
          <p:nvPr/>
        </p:nvSpPr>
        <p:spPr>
          <a:xfrm>
            <a:off x="6541800" y="428525"/>
            <a:ext cx="2479800" cy="1108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1000"/>
              </a:spcAft>
              <a:buNone/>
            </a:pPr>
            <a:r>
              <a:rPr lang="fr" sz="1200">
                <a:solidFill>
                  <a:schemeClr val="dk1"/>
                </a:solidFill>
              </a:rPr>
              <a:t>&gt; Les landes n’occupent plus aujourd’hui que 12% du territoire, remplacées par les pins (36%), le camp de Souge (32%) et l’espace urbain de Martignas (18%).</a:t>
            </a:r>
            <a:endParaRPr/>
          </a:p>
        </p:txBody>
      </p:sp>
      <p:pic>
        <p:nvPicPr>
          <p:cNvPr id="733" name="Google Shape;733;p29"/>
          <p:cNvPicPr preferRelativeResize="0"/>
          <p:nvPr/>
        </p:nvPicPr>
        <p:blipFill rotWithShape="1">
          <a:blip r:embed="rId5">
            <a:alphaModFix/>
          </a:blip>
          <a:srcRect b="0" l="0" r="0" t="0"/>
          <a:stretch/>
        </p:blipFill>
        <p:spPr>
          <a:xfrm>
            <a:off x="200185" y="685098"/>
            <a:ext cx="207692" cy="425020"/>
          </a:xfrm>
          <a:prstGeom prst="rect">
            <a:avLst/>
          </a:prstGeom>
          <a:noFill/>
          <a:ln>
            <a:noFill/>
          </a:ln>
        </p:spPr>
      </p:pic>
      <p:sp>
        <p:nvSpPr>
          <p:cNvPr id="734" name="Google Shape;734;p29"/>
          <p:cNvSpPr txBox="1"/>
          <p:nvPr/>
        </p:nvSpPr>
        <p:spPr>
          <a:xfrm>
            <a:off x="161120" y="400050"/>
            <a:ext cx="2859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rgbClr val="000000"/>
                </a:solidFill>
                <a:latin typeface="Arial"/>
                <a:ea typeface="Arial"/>
                <a:cs typeface="Arial"/>
                <a:sym typeface="Arial"/>
              </a:rPr>
              <a:t>N</a:t>
            </a:r>
            <a:endParaRPr b="0" i="0" sz="1200" u="none" cap="none" strike="noStrike">
              <a:solidFill>
                <a:srgbClr val="000000"/>
              </a:solidFill>
              <a:latin typeface="Arial"/>
              <a:ea typeface="Arial"/>
              <a:cs typeface="Arial"/>
              <a:sym typeface="Arial"/>
            </a:endParaRPr>
          </a:p>
        </p:txBody>
      </p:sp>
      <p:sp>
        <p:nvSpPr>
          <p:cNvPr id="735" name="Google Shape;735;p29"/>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lang="fr" sz="1600">
                <a:solidFill>
                  <a:schemeClr val="dk1"/>
                </a:solidFill>
              </a:rPr>
              <a:t>V</a:t>
            </a:r>
            <a:r>
              <a:rPr b="1" i="0" lang="fr" sz="1600" u="none" cap="none" strike="noStrike">
                <a:solidFill>
                  <a:schemeClr val="dk1"/>
                </a:solidFill>
                <a:latin typeface="Arial"/>
                <a:ea typeface="Arial"/>
                <a:cs typeface="Arial"/>
                <a:sym typeface="Arial"/>
              </a:rPr>
              <a:t>-</a:t>
            </a:r>
            <a:r>
              <a:rPr b="1" lang="fr" sz="1600">
                <a:solidFill>
                  <a:schemeClr val="dk1"/>
                </a:solidFill>
              </a:rPr>
              <a:t> L’ÉVOLUTION DES USAGES DES SOLS DEPUIS LE MILIEU DU XIX</a:t>
            </a:r>
            <a:r>
              <a:rPr b="1" baseline="30000" lang="fr" sz="1600">
                <a:solidFill>
                  <a:schemeClr val="dk1"/>
                </a:solidFill>
              </a:rPr>
              <a:t>e</a:t>
            </a:r>
            <a:r>
              <a:rPr b="1" lang="fr" sz="1600">
                <a:solidFill>
                  <a:schemeClr val="dk1"/>
                </a:solidFill>
              </a:rPr>
              <a:t> SIÈCLE</a:t>
            </a:r>
            <a:endParaRPr b="1" i="0" sz="1600" u="none" cap="none" strike="noStrike">
              <a:solidFill>
                <a:schemeClr val="dk1"/>
              </a:solidFill>
              <a:latin typeface="Arial"/>
              <a:ea typeface="Arial"/>
              <a:cs typeface="Arial"/>
              <a:sym typeface="Arial"/>
            </a:endParaRPr>
          </a:p>
        </p:txBody>
      </p:sp>
      <p:sp>
        <p:nvSpPr>
          <p:cNvPr id="736" name="Google Shape;736;p29"/>
          <p:cNvSpPr txBox="1"/>
          <p:nvPr/>
        </p:nvSpPr>
        <p:spPr>
          <a:xfrm>
            <a:off x="152325" y="4862200"/>
            <a:ext cx="6299100" cy="28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000"/>
              <a:buFont typeface="Arial"/>
              <a:buNone/>
            </a:pPr>
            <a:r>
              <a:rPr b="1" lang="fr" sz="1000">
                <a:solidFill>
                  <a:schemeClr val="dk1"/>
                </a:solidFill>
              </a:rPr>
              <a:t>Le territoire de Martignas aujourd’hui, d’après le RPG de l’IGN et la photo-interprétation</a:t>
            </a:r>
            <a:endParaRPr b="1" sz="1000">
              <a:solidFill>
                <a:schemeClr val="dk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pic>
        <p:nvPicPr>
          <p:cNvPr id="741" name="Google Shape;741;g20258c8dbc4_0_1782"/>
          <p:cNvPicPr preferRelativeResize="0"/>
          <p:nvPr/>
        </p:nvPicPr>
        <p:blipFill>
          <a:blip r:embed="rId3">
            <a:alphaModFix/>
          </a:blip>
          <a:stretch>
            <a:fillRect/>
          </a:stretch>
        </p:blipFill>
        <p:spPr>
          <a:xfrm>
            <a:off x="144588" y="400200"/>
            <a:ext cx="8854825" cy="4461999"/>
          </a:xfrm>
          <a:prstGeom prst="rect">
            <a:avLst/>
          </a:prstGeom>
          <a:noFill/>
          <a:ln>
            <a:noFill/>
          </a:ln>
        </p:spPr>
      </p:pic>
      <p:sp>
        <p:nvSpPr>
          <p:cNvPr id="742" name="Google Shape;742;g20258c8dbc4_0_1782"/>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lang="fr" sz="1600">
                <a:solidFill>
                  <a:schemeClr val="dk1"/>
                </a:solidFill>
              </a:rPr>
              <a:t>V</a:t>
            </a:r>
            <a:r>
              <a:rPr b="1" i="0" lang="fr" sz="1600" u="none" cap="none" strike="noStrike">
                <a:solidFill>
                  <a:schemeClr val="dk1"/>
                </a:solidFill>
                <a:latin typeface="Arial"/>
                <a:ea typeface="Arial"/>
                <a:cs typeface="Arial"/>
                <a:sym typeface="Arial"/>
              </a:rPr>
              <a:t>-</a:t>
            </a:r>
            <a:r>
              <a:rPr b="1" lang="fr" sz="1600">
                <a:solidFill>
                  <a:schemeClr val="dk1"/>
                </a:solidFill>
              </a:rPr>
              <a:t> L’ÉVOLUTION DES USAGES DES SOLS DEPUIS LE MILIEU DU XIX</a:t>
            </a:r>
            <a:r>
              <a:rPr b="1" baseline="30000" lang="fr" sz="1600">
                <a:solidFill>
                  <a:schemeClr val="dk1"/>
                </a:solidFill>
              </a:rPr>
              <a:t>e</a:t>
            </a:r>
            <a:r>
              <a:rPr b="1" lang="fr" sz="1600">
                <a:solidFill>
                  <a:schemeClr val="dk1"/>
                </a:solidFill>
              </a:rPr>
              <a:t> SIÈCLE</a:t>
            </a:r>
            <a:endParaRPr b="1" i="0" sz="1600" u="none" cap="none" strike="noStrike">
              <a:solidFill>
                <a:schemeClr val="dk1"/>
              </a:solidFill>
              <a:latin typeface="Arial"/>
              <a:ea typeface="Arial"/>
              <a:cs typeface="Arial"/>
              <a:sym typeface="Arial"/>
            </a:endParaRPr>
          </a:p>
        </p:txBody>
      </p:sp>
      <p:sp>
        <p:nvSpPr>
          <p:cNvPr id="743" name="Google Shape;743;g20258c8dbc4_0_1782"/>
          <p:cNvSpPr txBox="1"/>
          <p:nvPr/>
        </p:nvSpPr>
        <p:spPr>
          <a:xfrm>
            <a:off x="152325" y="4862200"/>
            <a:ext cx="8869200" cy="28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000"/>
              <a:buFont typeface="Arial"/>
              <a:buNone/>
            </a:pPr>
            <a:r>
              <a:rPr b="1" lang="fr" sz="1000">
                <a:solidFill>
                  <a:schemeClr val="dk1"/>
                </a:solidFill>
              </a:rPr>
              <a:t>Evolution des usages des sols du territoire de Martignas entre 1844 et 2021</a:t>
            </a:r>
            <a:endParaRPr b="1" sz="10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4"/>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I- MARTIGNAS JUSQU’AU MILIEU DU XIX</a:t>
            </a:r>
            <a:r>
              <a:rPr b="1" baseline="30000" i="0" lang="fr" sz="1600" u="none" cap="none" strike="noStrike">
                <a:solidFill>
                  <a:schemeClr val="dk1"/>
                </a:solidFill>
                <a:latin typeface="Arial"/>
                <a:ea typeface="Arial"/>
                <a:cs typeface="Arial"/>
                <a:sym typeface="Arial"/>
              </a:rPr>
              <a:t>e</a:t>
            </a:r>
            <a:r>
              <a:rPr b="1" i="0" lang="fr" sz="1600" u="none" cap="none" strike="noStrike">
                <a:solidFill>
                  <a:schemeClr val="dk1"/>
                </a:solidFill>
                <a:latin typeface="Arial"/>
                <a:ea typeface="Arial"/>
                <a:cs typeface="Arial"/>
                <a:sym typeface="Arial"/>
              </a:rPr>
              <a:t> S. : UN TERRITOIRE DE BOIS ET DE LANDES</a:t>
            </a:r>
            <a:endParaRPr b="1" i="0" sz="1400" u="none" cap="none" strike="noStrike">
              <a:solidFill>
                <a:srgbClr val="000000"/>
              </a:solidFill>
              <a:latin typeface="Arial"/>
              <a:ea typeface="Arial"/>
              <a:cs typeface="Arial"/>
              <a:sym typeface="Arial"/>
            </a:endParaRPr>
          </a:p>
        </p:txBody>
      </p:sp>
      <p:pic>
        <p:nvPicPr>
          <p:cNvPr id="142" name="Google Shape;142;p4"/>
          <p:cNvPicPr preferRelativeResize="0"/>
          <p:nvPr/>
        </p:nvPicPr>
        <p:blipFill rotWithShape="1">
          <a:blip r:embed="rId3">
            <a:alphaModFix/>
          </a:blip>
          <a:srcRect b="0" l="0" r="0" t="0"/>
          <a:stretch/>
        </p:blipFill>
        <p:spPr>
          <a:xfrm>
            <a:off x="152400" y="400050"/>
            <a:ext cx="6198775" cy="4461999"/>
          </a:xfrm>
          <a:prstGeom prst="rect">
            <a:avLst/>
          </a:prstGeom>
          <a:noFill/>
          <a:ln cap="flat" cmpd="sng" w="9525">
            <a:solidFill>
              <a:schemeClr val="dk1"/>
            </a:solidFill>
            <a:prstDash val="solid"/>
            <a:round/>
            <a:headEnd len="sm" w="sm" type="none"/>
            <a:tailEnd len="sm" w="sm" type="none"/>
          </a:ln>
        </p:spPr>
      </p:pic>
      <p:sp>
        <p:nvSpPr>
          <p:cNvPr id="143" name="Google Shape;143;p4"/>
          <p:cNvSpPr txBox="1"/>
          <p:nvPr/>
        </p:nvSpPr>
        <p:spPr>
          <a:xfrm>
            <a:off x="2283429" y="1492280"/>
            <a:ext cx="10365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1" i="0" lang="fr" sz="800" u="none" cap="none" strike="noStrike">
                <a:solidFill>
                  <a:srgbClr val="000000"/>
                </a:solidFill>
                <a:latin typeface="Arial"/>
                <a:ea typeface="Arial"/>
                <a:cs typeface="Arial"/>
                <a:sym typeface="Arial"/>
              </a:rPr>
              <a:t>Bois de </a:t>
            </a:r>
            <a:endParaRPr b="1" i="0" sz="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rPr b="1" i="0" lang="fr" sz="800" u="none" cap="none" strike="noStrike">
                <a:solidFill>
                  <a:srgbClr val="000000"/>
                </a:solidFill>
                <a:latin typeface="Arial"/>
                <a:ea typeface="Arial"/>
                <a:cs typeface="Arial"/>
                <a:sym typeface="Arial"/>
              </a:rPr>
              <a:t>Captieux</a:t>
            </a:r>
            <a:endParaRPr b="1" i="0" sz="800" u="none" cap="none" strike="noStrike">
              <a:solidFill>
                <a:srgbClr val="000000"/>
              </a:solidFill>
              <a:latin typeface="Arial"/>
              <a:ea typeface="Arial"/>
              <a:cs typeface="Arial"/>
              <a:sym typeface="Arial"/>
            </a:endParaRPr>
          </a:p>
        </p:txBody>
      </p:sp>
      <p:sp>
        <p:nvSpPr>
          <p:cNvPr id="144" name="Google Shape;144;p4"/>
          <p:cNvSpPr txBox="1"/>
          <p:nvPr/>
        </p:nvSpPr>
        <p:spPr>
          <a:xfrm>
            <a:off x="4673143" y="2418388"/>
            <a:ext cx="8454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1" i="0" lang="fr" sz="800" u="none" cap="none" strike="noStrike">
                <a:solidFill>
                  <a:srgbClr val="000000"/>
                </a:solidFill>
                <a:latin typeface="Arial"/>
                <a:ea typeface="Arial"/>
                <a:cs typeface="Arial"/>
                <a:sym typeface="Arial"/>
              </a:rPr>
              <a:t>Bois   </a:t>
            </a:r>
            <a:endParaRPr b="1" i="0" sz="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rPr b="1" i="0" lang="fr" sz="800" u="none" cap="none" strike="noStrike">
                <a:solidFill>
                  <a:srgbClr val="000000"/>
                </a:solidFill>
                <a:latin typeface="Arial"/>
                <a:ea typeface="Arial"/>
                <a:cs typeface="Arial"/>
                <a:sym typeface="Arial"/>
              </a:rPr>
              <a:t>d’Estigeac</a:t>
            </a:r>
            <a:endParaRPr b="1" i="0" sz="800" u="none" cap="none" strike="noStrike">
              <a:solidFill>
                <a:srgbClr val="000000"/>
              </a:solidFill>
              <a:latin typeface="Arial"/>
              <a:ea typeface="Arial"/>
              <a:cs typeface="Arial"/>
              <a:sym typeface="Arial"/>
            </a:endParaRPr>
          </a:p>
        </p:txBody>
      </p:sp>
      <p:sp>
        <p:nvSpPr>
          <p:cNvPr id="145" name="Google Shape;145;p4"/>
          <p:cNvSpPr txBox="1"/>
          <p:nvPr/>
        </p:nvSpPr>
        <p:spPr>
          <a:xfrm>
            <a:off x="152400" y="4862200"/>
            <a:ext cx="6198900" cy="281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fr" sz="1000" u="none" cap="none" strike="noStrike">
                <a:solidFill>
                  <a:srgbClr val="000000"/>
                </a:solidFill>
                <a:latin typeface="Arial"/>
                <a:ea typeface="Arial"/>
                <a:cs typeface="Arial"/>
                <a:sym typeface="Arial"/>
              </a:rPr>
              <a:t>Le territoire de Martignas, d’après la carte de </a:t>
            </a:r>
            <a:r>
              <a:rPr b="1" lang="fr" sz="1000"/>
              <a:t>Cassini</a:t>
            </a:r>
            <a:r>
              <a:rPr b="1" i="0" lang="fr" sz="1000" u="none" cap="none" strike="noStrike">
                <a:solidFill>
                  <a:srgbClr val="000000"/>
                </a:solidFill>
                <a:latin typeface="Arial"/>
                <a:ea typeface="Arial"/>
                <a:cs typeface="Arial"/>
                <a:sym typeface="Arial"/>
              </a:rPr>
              <a:t> (17</a:t>
            </a:r>
            <a:r>
              <a:rPr b="1" lang="fr" sz="1000"/>
              <a:t>7</a:t>
            </a:r>
            <a:r>
              <a:rPr b="1" i="0" lang="fr" sz="1000" u="none" cap="none" strike="noStrike">
                <a:solidFill>
                  <a:srgbClr val="000000"/>
                </a:solidFill>
                <a:latin typeface="Arial"/>
                <a:ea typeface="Arial"/>
                <a:cs typeface="Arial"/>
                <a:sym typeface="Arial"/>
              </a:rPr>
              <a:t>4)</a:t>
            </a:r>
            <a:endParaRPr b="1" i="0" sz="1000" u="none" cap="none" strike="noStrike">
              <a:solidFill>
                <a:srgbClr val="000000"/>
              </a:solidFill>
              <a:latin typeface="Arial"/>
              <a:ea typeface="Arial"/>
              <a:cs typeface="Arial"/>
              <a:sym typeface="Arial"/>
            </a:endParaRPr>
          </a:p>
        </p:txBody>
      </p:sp>
      <p:sp>
        <p:nvSpPr>
          <p:cNvPr id="146" name="Google Shape;146;p4"/>
          <p:cNvSpPr txBox="1"/>
          <p:nvPr/>
        </p:nvSpPr>
        <p:spPr>
          <a:xfrm>
            <a:off x="6541800" y="400200"/>
            <a:ext cx="2479800" cy="45765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rPr lang="fr" sz="1200">
                <a:solidFill>
                  <a:schemeClr val="dk1"/>
                </a:solidFill>
              </a:rPr>
              <a:t>&gt; Cinquante ans après, la </a:t>
            </a:r>
            <a:r>
              <a:rPr b="1" lang="fr" sz="1200">
                <a:solidFill>
                  <a:schemeClr val="dk1"/>
                </a:solidFill>
              </a:rPr>
              <a:t>carte de Cassini</a:t>
            </a:r>
            <a:r>
              <a:rPr lang="fr" sz="1200">
                <a:solidFill>
                  <a:schemeClr val="dk1"/>
                </a:solidFill>
              </a:rPr>
              <a:t> (1774) ne montre pas autre chose :</a:t>
            </a:r>
            <a:endParaRPr sz="1200">
              <a:solidFill>
                <a:schemeClr val="dk1"/>
              </a:solidFill>
            </a:endParaRPr>
          </a:p>
          <a:p>
            <a:pPr indent="0" lvl="0" marL="0" rtl="0" algn="just">
              <a:spcBef>
                <a:spcPts val="1000"/>
              </a:spcBef>
              <a:spcAft>
                <a:spcPts val="0"/>
              </a:spcAft>
              <a:buClr>
                <a:schemeClr val="dk1"/>
              </a:buClr>
              <a:buSzPts val="1100"/>
              <a:buFont typeface="Arial"/>
              <a:buNone/>
            </a:pPr>
            <a:r>
              <a:rPr lang="fr" sz="1200">
                <a:solidFill>
                  <a:schemeClr val="dk1"/>
                </a:solidFill>
              </a:rPr>
              <a:t>1- Les immenses surfaces de landes sont ponctuées de bois situés sur les têtes de vallon et le long des cours d’eau ;</a:t>
            </a:r>
            <a:endParaRPr sz="1200">
              <a:solidFill>
                <a:schemeClr val="dk1"/>
              </a:solidFill>
            </a:endParaRPr>
          </a:p>
          <a:p>
            <a:pPr indent="0" lvl="0" marL="0" rtl="0" algn="just">
              <a:spcBef>
                <a:spcPts val="1000"/>
              </a:spcBef>
              <a:spcAft>
                <a:spcPts val="0"/>
              </a:spcAft>
              <a:buClr>
                <a:schemeClr val="dk1"/>
              </a:buClr>
              <a:buSzPts val="1100"/>
              <a:buFont typeface="Arial"/>
              <a:buNone/>
            </a:pPr>
            <a:r>
              <a:rPr lang="fr" sz="1200">
                <a:solidFill>
                  <a:schemeClr val="dk1"/>
                </a:solidFill>
              </a:rPr>
              <a:t>2- Les champs situés à l’ouest du bourg sont représentés par un aplat blanc ;</a:t>
            </a:r>
            <a:endParaRPr sz="1200">
              <a:solidFill>
                <a:schemeClr val="dk1"/>
              </a:solidFill>
            </a:endParaRPr>
          </a:p>
          <a:p>
            <a:pPr indent="0" lvl="0" marL="0" rtl="0" algn="just">
              <a:spcBef>
                <a:spcPts val="1000"/>
              </a:spcBef>
              <a:spcAft>
                <a:spcPts val="0"/>
              </a:spcAft>
              <a:buClr>
                <a:schemeClr val="dk1"/>
              </a:buClr>
              <a:buSzPts val="1100"/>
              <a:buFont typeface="Arial"/>
              <a:buNone/>
            </a:pPr>
            <a:r>
              <a:rPr lang="fr" sz="1200">
                <a:solidFill>
                  <a:schemeClr val="dk1"/>
                </a:solidFill>
              </a:rPr>
              <a:t>3- La figuration du réseau viaire est en revanche réduite à deux voies, celles qui relient Bordeaux à Lège et Le Temple par Martignas ; </a:t>
            </a:r>
            <a:endParaRPr sz="1200">
              <a:solidFill>
                <a:schemeClr val="dk1"/>
              </a:solidFill>
            </a:endParaRPr>
          </a:p>
          <a:p>
            <a:pPr indent="0" lvl="0" marL="0" rtl="0" algn="just">
              <a:spcBef>
                <a:spcPts val="1000"/>
              </a:spcBef>
              <a:spcAft>
                <a:spcPts val="0"/>
              </a:spcAft>
              <a:buClr>
                <a:schemeClr val="dk1"/>
              </a:buClr>
              <a:buSzPts val="1100"/>
              <a:buFont typeface="Arial"/>
              <a:buNone/>
            </a:pPr>
            <a:r>
              <a:rPr lang="fr" sz="1200">
                <a:solidFill>
                  <a:schemeClr val="dk1"/>
                </a:solidFill>
              </a:rPr>
              <a:t>4- Un fossé de dessèchement draine le territoire de Saint-Jean- d’Illac et vient se raccorder à la Jalle de Martignas. Il rend compte de la problématique de l’assainissement des landes.</a:t>
            </a:r>
            <a:endParaRPr sz="1100">
              <a:solidFill>
                <a:schemeClr val="dk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g20258c8dbc4_0_1790"/>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VI- DU BOURG RURAL À L’URBAIN PAVILLONNAIRE (ANNÉES 19</a:t>
            </a:r>
            <a:r>
              <a:rPr b="1" lang="fr" sz="1600">
                <a:solidFill>
                  <a:schemeClr val="dk1"/>
                </a:solidFill>
              </a:rPr>
              <a:t>5</a:t>
            </a:r>
            <a:r>
              <a:rPr b="1" i="0" lang="fr" sz="1600" u="none" cap="none" strike="noStrike">
                <a:solidFill>
                  <a:schemeClr val="dk1"/>
                </a:solidFill>
                <a:latin typeface="Arial"/>
                <a:ea typeface="Arial"/>
                <a:cs typeface="Arial"/>
                <a:sym typeface="Arial"/>
              </a:rPr>
              <a:t>0 À 2020)</a:t>
            </a:r>
            <a:endParaRPr b="1" i="0" sz="1600" u="none" cap="none" strike="noStrike">
              <a:solidFill>
                <a:schemeClr val="dk1"/>
              </a:solidFill>
              <a:latin typeface="Arial"/>
              <a:ea typeface="Arial"/>
              <a:cs typeface="Arial"/>
              <a:sym typeface="Arial"/>
            </a:endParaRPr>
          </a:p>
        </p:txBody>
      </p:sp>
      <p:pic>
        <p:nvPicPr>
          <p:cNvPr id="749" name="Google Shape;749;g20258c8dbc4_0_1790"/>
          <p:cNvPicPr preferRelativeResize="0"/>
          <p:nvPr/>
        </p:nvPicPr>
        <p:blipFill>
          <a:blip r:embed="rId3">
            <a:alphaModFix/>
          </a:blip>
          <a:stretch>
            <a:fillRect/>
          </a:stretch>
        </p:blipFill>
        <p:spPr>
          <a:xfrm>
            <a:off x="152403" y="400200"/>
            <a:ext cx="6307026" cy="4459239"/>
          </a:xfrm>
          <a:prstGeom prst="rect">
            <a:avLst/>
          </a:prstGeom>
          <a:noFill/>
          <a:ln cap="flat" cmpd="sng" w="9525">
            <a:solidFill>
              <a:schemeClr val="dk1"/>
            </a:solidFill>
            <a:prstDash val="solid"/>
            <a:round/>
            <a:headEnd len="sm" w="sm" type="none"/>
            <a:tailEnd len="sm" w="sm" type="none"/>
          </a:ln>
        </p:spPr>
      </p:pic>
      <p:sp>
        <p:nvSpPr>
          <p:cNvPr id="750" name="Google Shape;750;g20258c8dbc4_0_1790"/>
          <p:cNvSpPr txBox="1"/>
          <p:nvPr/>
        </p:nvSpPr>
        <p:spPr>
          <a:xfrm>
            <a:off x="6541800" y="407900"/>
            <a:ext cx="2479800" cy="34530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&gt; </a:t>
            </a:r>
            <a:r>
              <a:rPr lang="fr" sz="1200">
                <a:solidFill>
                  <a:schemeClr val="dk1"/>
                </a:solidFill>
              </a:rPr>
              <a:t>C’est dans les années 1970 que débute un processus d’étalement de l’habitat qui fait passer Martignas de l’état de bourg rural d’environ 1.000 habitants dans les années 1950 à celui d’espace urbain pavillonnaire de 7.500 habitants aujourd’hui ;</a:t>
            </a:r>
            <a:endParaRPr sz="1200">
              <a:solidFill>
                <a:schemeClr val="dk1"/>
              </a:solidFill>
            </a:endParaRPr>
          </a:p>
          <a:p>
            <a:pPr indent="0" lvl="0" marL="0" marR="0" rtl="0" algn="just">
              <a:lnSpc>
                <a:spcPct val="100000"/>
              </a:lnSpc>
              <a:spcBef>
                <a:spcPts val="1000"/>
              </a:spcBef>
              <a:spcAft>
                <a:spcPts val="1000"/>
              </a:spcAft>
              <a:buClr>
                <a:srgbClr val="000000"/>
              </a:buClr>
              <a:buSzPts val="1200"/>
              <a:buFont typeface="Arial"/>
              <a:buNone/>
            </a:pPr>
            <a:r>
              <a:rPr lang="fr" sz="1200">
                <a:solidFill>
                  <a:schemeClr val="dk1"/>
                </a:solidFill>
              </a:rPr>
              <a:t>&gt; En 1950, l’habitat reste concentré autour du bourg ancien, se développant en fuseau le long des voies les plus importantes, particulièrement au Sud et au Sud-Ouest, mais en nombre, toutefois, relativement limité.</a:t>
            </a:r>
            <a:endParaRPr sz="1200">
              <a:solidFill>
                <a:schemeClr val="dk1"/>
              </a:solidFill>
            </a:endParaRPr>
          </a:p>
        </p:txBody>
      </p:sp>
      <p:sp>
        <p:nvSpPr>
          <p:cNvPr id="751" name="Google Shape;751;g20258c8dbc4_0_1790"/>
          <p:cNvSpPr txBox="1"/>
          <p:nvPr/>
        </p:nvSpPr>
        <p:spPr>
          <a:xfrm>
            <a:off x="152325" y="4862200"/>
            <a:ext cx="6299100" cy="28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000"/>
              <a:buFont typeface="Arial"/>
              <a:buNone/>
            </a:pPr>
            <a:r>
              <a:rPr b="1" lang="fr" sz="1000">
                <a:solidFill>
                  <a:schemeClr val="dk1"/>
                </a:solidFill>
              </a:rPr>
              <a:t>Carte du bâti de Martignas en 1950</a:t>
            </a:r>
            <a:endParaRPr b="1" sz="1000">
              <a:solidFill>
                <a:schemeClr val="dk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g20258c8dbc4_0_1797"/>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VI- DU BOURG RURAL À L’URBAIN PAVILLONNAIRE (ANNÉES 1970 À 2020)</a:t>
            </a:r>
            <a:endParaRPr b="1" i="0" sz="1600" u="none" cap="none" strike="noStrike">
              <a:solidFill>
                <a:schemeClr val="dk1"/>
              </a:solidFill>
              <a:latin typeface="Arial"/>
              <a:ea typeface="Arial"/>
              <a:cs typeface="Arial"/>
              <a:sym typeface="Arial"/>
            </a:endParaRPr>
          </a:p>
        </p:txBody>
      </p:sp>
      <p:pic>
        <p:nvPicPr>
          <p:cNvPr id="757" name="Google Shape;757;g20258c8dbc4_0_1797"/>
          <p:cNvPicPr preferRelativeResize="0"/>
          <p:nvPr/>
        </p:nvPicPr>
        <p:blipFill>
          <a:blip r:embed="rId3">
            <a:alphaModFix/>
          </a:blip>
          <a:stretch>
            <a:fillRect/>
          </a:stretch>
        </p:blipFill>
        <p:spPr>
          <a:xfrm>
            <a:off x="152400" y="400200"/>
            <a:ext cx="6310897" cy="4462001"/>
          </a:xfrm>
          <a:prstGeom prst="rect">
            <a:avLst/>
          </a:prstGeom>
          <a:noFill/>
          <a:ln cap="flat" cmpd="sng" w="9525">
            <a:solidFill>
              <a:schemeClr val="dk1"/>
            </a:solidFill>
            <a:prstDash val="solid"/>
            <a:round/>
            <a:headEnd len="sm" w="sm" type="none"/>
            <a:tailEnd len="sm" w="sm" type="none"/>
          </a:ln>
        </p:spPr>
      </p:pic>
      <p:sp>
        <p:nvSpPr>
          <p:cNvPr id="758" name="Google Shape;758;g20258c8dbc4_0_1797"/>
          <p:cNvSpPr txBox="1"/>
          <p:nvPr/>
        </p:nvSpPr>
        <p:spPr>
          <a:xfrm>
            <a:off x="6541800" y="407900"/>
            <a:ext cx="2479800" cy="25296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&gt; </a:t>
            </a:r>
            <a:r>
              <a:rPr lang="fr" sz="1200">
                <a:solidFill>
                  <a:schemeClr val="dk1"/>
                </a:solidFill>
              </a:rPr>
              <a:t>Vingt-cinq ans plus tard (1976), ce développement de l’habitat en fuseau le long des voies importantes s’est affirmé, privilégiant plutôt les axes orientés au nord-ouest et au nord-est ; </a:t>
            </a:r>
            <a:endParaRPr sz="1200">
              <a:solidFill>
                <a:schemeClr val="dk1"/>
              </a:solidFill>
            </a:endParaRPr>
          </a:p>
          <a:p>
            <a:pPr indent="0" lvl="0" marL="0" marR="0" rtl="0" algn="just">
              <a:lnSpc>
                <a:spcPct val="100000"/>
              </a:lnSpc>
              <a:spcBef>
                <a:spcPts val="1000"/>
              </a:spcBef>
              <a:spcAft>
                <a:spcPts val="1000"/>
              </a:spcAft>
              <a:buClr>
                <a:srgbClr val="000000"/>
              </a:buClr>
              <a:buSzPts val="1200"/>
              <a:buFont typeface="Arial"/>
              <a:buNone/>
            </a:pPr>
            <a:r>
              <a:rPr lang="fr" sz="1200">
                <a:solidFill>
                  <a:schemeClr val="dk1"/>
                </a:solidFill>
              </a:rPr>
              <a:t>&gt; Apparaissent, également à cette époque-là, les premiers lotissements pavillonnaires, déconnectés, au nord, de l’espace déjà urbanisé</a:t>
            </a:r>
            <a:endParaRPr sz="1200">
              <a:solidFill>
                <a:schemeClr val="dk1"/>
              </a:solidFill>
            </a:endParaRPr>
          </a:p>
        </p:txBody>
      </p:sp>
      <p:sp>
        <p:nvSpPr>
          <p:cNvPr id="759" name="Google Shape;759;g20258c8dbc4_0_1797"/>
          <p:cNvSpPr txBox="1"/>
          <p:nvPr/>
        </p:nvSpPr>
        <p:spPr>
          <a:xfrm>
            <a:off x="152325" y="4862200"/>
            <a:ext cx="6299100" cy="28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000"/>
              <a:buFont typeface="Arial"/>
              <a:buNone/>
            </a:pPr>
            <a:r>
              <a:rPr b="1" lang="fr" sz="1000">
                <a:solidFill>
                  <a:schemeClr val="dk1"/>
                </a:solidFill>
              </a:rPr>
              <a:t>Carte du bâti de Martignas en 1976</a:t>
            </a:r>
            <a:endParaRPr b="1" sz="1000">
              <a:solidFill>
                <a:schemeClr val="dk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g20258c8dbc4_0_1810"/>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VI- DU BOURG RURAL À L’URBAIN PAVILLONNAIRE (ANNÉES 1970 À 2020)</a:t>
            </a:r>
            <a:endParaRPr b="1" i="0" sz="1600" u="none" cap="none" strike="noStrike">
              <a:solidFill>
                <a:schemeClr val="dk1"/>
              </a:solidFill>
              <a:latin typeface="Arial"/>
              <a:ea typeface="Arial"/>
              <a:cs typeface="Arial"/>
              <a:sym typeface="Arial"/>
            </a:endParaRPr>
          </a:p>
        </p:txBody>
      </p:sp>
      <p:pic>
        <p:nvPicPr>
          <p:cNvPr id="765" name="Google Shape;765;g20258c8dbc4_0_1810"/>
          <p:cNvPicPr preferRelativeResize="0"/>
          <p:nvPr/>
        </p:nvPicPr>
        <p:blipFill>
          <a:blip r:embed="rId3">
            <a:alphaModFix/>
          </a:blip>
          <a:stretch>
            <a:fillRect/>
          </a:stretch>
        </p:blipFill>
        <p:spPr>
          <a:xfrm>
            <a:off x="152400" y="400200"/>
            <a:ext cx="6310897" cy="4462001"/>
          </a:xfrm>
          <a:prstGeom prst="rect">
            <a:avLst/>
          </a:prstGeom>
          <a:noFill/>
          <a:ln cap="flat" cmpd="sng" w="9525">
            <a:solidFill>
              <a:schemeClr val="dk1"/>
            </a:solidFill>
            <a:prstDash val="solid"/>
            <a:round/>
            <a:headEnd len="sm" w="sm" type="none"/>
            <a:tailEnd len="sm" w="sm" type="none"/>
          </a:ln>
        </p:spPr>
      </p:pic>
      <p:sp>
        <p:nvSpPr>
          <p:cNvPr id="766" name="Google Shape;766;g20258c8dbc4_0_1810"/>
          <p:cNvSpPr txBox="1"/>
          <p:nvPr/>
        </p:nvSpPr>
        <p:spPr>
          <a:xfrm>
            <a:off x="6541800" y="407900"/>
            <a:ext cx="2479800" cy="45048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&gt; </a:t>
            </a:r>
            <a:r>
              <a:rPr lang="fr" sz="1200">
                <a:solidFill>
                  <a:schemeClr val="dk1"/>
                </a:solidFill>
              </a:rPr>
              <a:t>A la fin du XX</a:t>
            </a:r>
            <a:r>
              <a:rPr baseline="30000" lang="fr" sz="1200">
                <a:solidFill>
                  <a:schemeClr val="dk1"/>
                </a:solidFill>
              </a:rPr>
              <a:t>e</a:t>
            </a:r>
            <a:r>
              <a:rPr lang="fr" sz="1200">
                <a:solidFill>
                  <a:schemeClr val="dk1"/>
                </a:solidFill>
              </a:rPr>
              <a:t> siècle (1998), la construction de maisons individuelles dans le cadre de lotissements s’est poursuivie et amplifiée, ceux-ci dessinant une couronne à l’ouest, au nord et à l’est du bourg primitif ; </a:t>
            </a:r>
            <a:endParaRPr sz="1200">
              <a:solidFill>
                <a:schemeClr val="dk1"/>
              </a:solidFill>
            </a:endParaRPr>
          </a:p>
          <a:p>
            <a:pPr indent="0" lvl="0" marL="0" marR="0" rtl="0" algn="just">
              <a:lnSpc>
                <a:spcPct val="100000"/>
              </a:lnSpc>
              <a:spcBef>
                <a:spcPts val="1000"/>
              </a:spcBef>
              <a:spcAft>
                <a:spcPts val="0"/>
              </a:spcAft>
              <a:buClr>
                <a:srgbClr val="000000"/>
              </a:buClr>
              <a:buSzPts val="1200"/>
              <a:buFont typeface="Arial"/>
              <a:buNone/>
            </a:pPr>
            <a:r>
              <a:rPr lang="fr" sz="1200">
                <a:solidFill>
                  <a:schemeClr val="dk1"/>
                </a:solidFill>
              </a:rPr>
              <a:t>&gt; Cette urbanisation par plaques de lotissements pavillonnaires se caractérise par une morphologie spécifique, en coquille d'escargot, qui se développe à l’intérieur de grandes parcelles de pins qui ont été défrichées ; </a:t>
            </a:r>
            <a:endParaRPr sz="1200">
              <a:solidFill>
                <a:schemeClr val="dk1"/>
              </a:solidFill>
            </a:endParaRPr>
          </a:p>
          <a:p>
            <a:pPr indent="0" lvl="0" marL="0" marR="0" rtl="0" algn="just">
              <a:lnSpc>
                <a:spcPct val="100000"/>
              </a:lnSpc>
              <a:spcBef>
                <a:spcPts val="1000"/>
              </a:spcBef>
              <a:spcAft>
                <a:spcPts val="1000"/>
              </a:spcAft>
              <a:buClr>
                <a:srgbClr val="000000"/>
              </a:buClr>
              <a:buSzPts val="1200"/>
              <a:buFont typeface="Arial"/>
              <a:buNone/>
            </a:pPr>
            <a:r>
              <a:rPr lang="fr" sz="1200">
                <a:solidFill>
                  <a:schemeClr val="dk1"/>
                </a:solidFill>
              </a:rPr>
              <a:t>&gt; Au nord-ouest du bourg, plusieurs équipements publics ont été construits (école, collège, salles et terrains de sport, école de musique, bibliothèque, etc.) qui se caractérisent par des surfaces bâties nettement plus importantes. </a:t>
            </a:r>
            <a:endParaRPr sz="1200">
              <a:solidFill>
                <a:schemeClr val="dk1"/>
              </a:solidFill>
            </a:endParaRPr>
          </a:p>
        </p:txBody>
      </p:sp>
      <p:sp>
        <p:nvSpPr>
          <p:cNvPr id="767" name="Google Shape;767;g20258c8dbc4_0_1810"/>
          <p:cNvSpPr txBox="1"/>
          <p:nvPr/>
        </p:nvSpPr>
        <p:spPr>
          <a:xfrm>
            <a:off x="152325" y="4862200"/>
            <a:ext cx="6299100" cy="28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000"/>
              <a:buFont typeface="Arial"/>
              <a:buNone/>
            </a:pPr>
            <a:r>
              <a:rPr b="1" lang="fr" sz="1000">
                <a:solidFill>
                  <a:schemeClr val="dk1"/>
                </a:solidFill>
              </a:rPr>
              <a:t>Carte du bâti de Martignas en 1998</a:t>
            </a:r>
            <a:endParaRPr b="1" sz="1000">
              <a:solidFill>
                <a:schemeClr val="dk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g20258c8dbc4_0_1817"/>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VI- DU BOURG RURAL À L’URBAIN PAVILLONNAIRE (ANNÉES 1970 À 2020)</a:t>
            </a:r>
            <a:endParaRPr b="1" i="0" sz="1600" u="none" cap="none" strike="noStrike">
              <a:solidFill>
                <a:schemeClr val="dk1"/>
              </a:solidFill>
              <a:latin typeface="Arial"/>
              <a:ea typeface="Arial"/>
              <a:cs typeface="Arial"/>
              <a:sym typeface="Arial"/>
            </a:endParaRPr>
          </a:p>
        </p:txBody>
      </p:sp>
      <p:pic>
        <p:nvPicPr>
          <p:cNvPr id="773" name="Google Shape;773;g20258c8dbc4_0_1817"/>
          <p:cNvPicPr preferRelativeResize="0"/>
          <p:nvPr/>
        </p:nvPicPr>
        <p:blipFill>
          <a:blip r:embed="rId3">
            <a:alphaModFix/>
          </a:blip>
          <a:stretch>
            <a:fillRect/>
          </a:stretch>
        </p:blipFill>
        <p:spPr>
          <a:xfrm>
            <a:off x="152400" y="400200"/>
            <a:ext cx="6306898" cy="4459174"/>
          </a:xfrm>
          <a:prstGeom prst="rect">
            <a:avLst/>
          </a:prstGeom>
          <a:noFill/>
          <a:ln cap="flat" cmpd="sng" w="9525">
            <a:solidFill>
              <a:schemeClr val="dk1"/>
            </a:solidFill>
            <a:prstDash val="solid"/>
            <a:round/>
            <a:headEnd len="sm" w="sm" type="none"/>
            <a:tailEnd len="sm" w="sm" type="none"/>
          </a:ln>
        </p:spPr>
      </p:pic>
      <p:sp>
        <p:nvSpPr>
          <p:cNvPr id="774" name="Google Shape;774;g20258c8dbc4_0_1817"/>
          <p:cNvSpPr txBox="1"/>
          <p:nvPr/>
        </p:nvSpPr>
        <p:spPr>
          <a:xfrm>
            <a:off x="6541800" y="407900"/>
            <a:ext cx="2479800" cy="46896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&gt; </a:t>
            </a:r>
            <a:r>
              <a:rPr lang="fr" sz="1200">
                <a:solidFill>
                  <a:schemeClr val="dk1"/>
                </a:solidFill>
              </a:rPr>
              <a:t>Le dernier jalon (2021) montre que la dynamique d’extension urbaine a un peu ralentie sur les vingt dernières, la commune gagnant 2050 habitants entre 1999 et 2019, alors qu’elle en avait gagné 4150 entre 1975 et 1999 ; </a:t>
            </a:r>
            <a:endParaRPr sz="1200">
              <a:solidFill>
                <a:schemeClr val="dk1"/>
              </a:solidFill>
            </a:endParaRPr>
          </a:p>
          <a:p>
            <a:pPr indent="0" lvl="0" marL="0" marR="0" rtl="0" algn="just">
              <a:lnSpc>
                <a:spcPct val="100000"/>
              </a:lnSpc>
              <a:spcBef>
                <a:spcPts val="1000"/>
              </a:spcBef>
              <a:spcAft>
                <a:spcPts val="0"/>
              </a:spcAft>
              <a:buClr>
                <a:srgbClr val="000000"/>
              </a:buClr>
              <a:buSzPts val="1200"/>
              <a:buFont typeface="Arial"/>
              <a:buNone/>
            </a:pPr>
            <a:r>
              <a:rPr lang="fr" sz="1200">
                <a:solidFill>
                  <a:schemeClr val="dk1"/>
                </a:solidFill>
              </a:rPr>
              <a:t>&gt; De nouveaux lotissements ont été construits au contact de lotissements plus anciens, comblant quelques espaces laissés vides, au nord-ouest du bourg ancien, ainsi qu’au sud ;</a:t>
            </a:r>
            <a:endParaRPr sz="1200">
              <a:solidFill>
                <a:schemeClr val="dk1"/>
              </a:solidFill>
            </a:endParaRPr>
          </a:p>
          <a:p>
            <a:pPr indent="0" lvl="0" marL="0" marR="0" rtl="0" algn="just">
              <a:lnSpc>
                <a:spcPct val="100000"/>
              </a:lnSpc>
              <a:spcBef>
                <a:spcPts val="1000"/>
              </a:spcBef>
              <a:spcAft>
                <a:spcPts val="1000"/>
              </a:spcAft>
              <a:buClr>
                <a:srgbClr val="000000"/>
              </a:buClr>
              <a:buSzPts val="1200"/>
              <a:buFont typeface="Arial"/>
              <a:buNone/>
            </a:pPr>
            <a:r>
              <a:rPr lang="fr" sz="1200">
                <a:solidFill>
                  <a:schemeClr val="dk1"/>
                </a:solidFill>
              </a:rPr>
              <a:t>&gt; Au nord-ouest, le camp de Souge bloque désormais l’urbanisation. Ceci explique que c’est sur la rive droite de la Jalle qu’un front d’urbanisation a été ouvert. Il ne s’agit plus désormais uniquement de maisons individuelles mais aussi de petits immeubles collectifs.</a:t>
            </a:r>
            <a:endParaRPr sz="1200">
              <a:solidFill>
                <a:schemeClr val="dk1"/>
              </a:solidFill>
            </a:endParaRPr>
          </a:p>
        </p:txBody>
      </p:sp>
      <p:sp>
        <p:nvSpPr>
          <p:cNvPr id="775" name="Google Shape;775;g20258c8dbc4_0_1817"/>
          <p:cNvSpPr txBox="1"/>
          <p:nvPr/>
        </p:nvSpPr>
        <p:spPr>
          <a:xfrm>
            <a:off x="152325" y="4862200"/>
            <a:ext cx="6299100" cy="28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000"/>
              <a:buFont typeface="Arial"/>
              <a:buNone/>
            </a:pPr>
            <a:r>
              <a:rPr b="1" lang="fr" sz="1000">
                <a:solidFill>
                  <a:schemeClr val="dk1"/>
                </a:solidFill>
              </a:rPr>
              <a:t>Carte du bâti de Martignas en 2021</a:t>
            </a:r>
            <a:endParaRPr b="1" sz="1000">
              <a:solidFill>
                <a:schemeClr val="dk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79" name="Shape 779"/>
        <p:cNvGrpSpPr/>
        <p:nvPr/>
      </p:nvGrpSpPr>
      <p:grpSpPr>
        <a:xfrm>
          <a:off x="0" y="0"/>
          <a:ext cx="0" cy="0"/>
          <a:chOff x="0" y="0"/>
          <a:chExt cx="0" cy="0"/>
        </a:xfrm>
      </p:grpSpPr>
      <p:sp>
        <p:nvSpPr>
          <p:cNvPr id="780" name="Google Shape;780;g2048f4eb65e_0_28"/>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VI- DU BOURG RURAL À L’URBAIN PAVILLONNAIRE (ANNÉES 1970 À 2020)</a:t>
            </a:r>
            <a:endParaRPr b="1" i="0" sz="1600" u="none" cap="none" strike="noStrike">
              <a:solidFill>
                <a:schemeClr val="dk1"/>
              </a:solidFill>
              <a:latin typeface="Arial"/>
              <a:ea typeface="Arial"/>
              <a:cs typeface="Arial"/>
              <a:sym typeface="Arial"/>
            </a:endParaRPr>
          </a:p>
        </p:txBody>
      </p:sp>
      <p:sp>
        <p:nvSpPr>
          <p:cNvPr id="781" name="Google Shape;781;g2048f4eb65e_0_28"/>
          <p:cNvSpPr txBox="1"/>
          <p:nvPr/>
        </p:nvSpPr>
        <p:spPr>
          <a:xfrm>
            <a:off x="6541800" y="407900"/>
            <a:ext cx="2479800" cy="43920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&gt; </a:t>
            </a:r>
            <a:r>
              <a:rPr lang="fr" sz="1200">
                <a:solidFill>
                  <a:schemeClr val="dk1"/>
                </a:solidFill>
              </a:rPr>
              <a:t>L’extension de l’espace urbain autour du bourg ont provoqué des transformations importantes du réseau viaire :</a:t>
            </a:r>
            <a:endParaRPr sz="1200">
              <a:solidFill>
                <a:schemeClr val="dk1"/>
              </a:solidFill>
            </a:endParaRPr>
          </a:p>
          <a:p>
            <a:pPr indent="0" lvl="0" marL="0" marR="0" rtl="0" algn="just">
              <a:lnSpc>
                <a:spcPct val="100000"/>
              </a:lnSpc>
              <a:spcBef>
                <a:spcPts val="1000"/>
              </a:spcBef>
              <a:spcAft>
                <a:spcPts val="0"/>
              </a:spcAft>
              <a:buClr>
                <a:srgbClr val="000000"/>
              </a:buClr>
              <a:buSzPts val="1200"/>
              <a:buFont typeface="Arial"/>
              <a:buNone/>
            </a:pPr>
            <a:r>
              <a:rPr lang="fr" sz="1200">
                <a:solidFill>
                  <a:schemeClr val="dk1"/>
                </a:solidFill>
              </a:rPr>
              <a:t>1- Plusieurs voies ont disparu (en violet), au nord-ouest du territoire où le camp de Souge a imposé sa logique d’espace enclos ;</a:t>
            </a:r>
            <a:endParaRPr sz="1200">
              <a:solidFill>
                <a:schemeClr val="dk1"/>
              </a:solidFill>
            </a:endParaRPr>
          </a:p>
          <a:p>
            <a:pPr indent="0" lvl="0" marL="0" marR="0" rtl="0" algn="just">
              <a:lnSpc>
                <a:spcPct val="100000"/>
              </a:lnSpc>
              <a:spcBef>
                <a:spcPts val="1000"/>
              </a:spcBef>
              <a:spcAft>
                <a:spcPts val="0"/>
              </a:spcAft>
              <a:buClr>
                <a:srgbClr val="000000"/>
              </a:buClr>
              <a:buSzPts val="1200"/>
              <a:buFont typeface="Arial"/>
              <a:buNone/>
            </a:pPr>
            <a:r>
              <a:rPr lang="fr" sz="1200">
                <a:solidFill>
                  <a:schemeClr val="dk1"/>
                </a:solidFill>
              </a:rPr>
              <a:t>2- De nombreuses transmissions s’observent en revanche dans le bourg (en bleu) ; </a:t>
            </a:r>
            <a:endParaRPr sz="1200">
              <a:solidFill>
                <a:schemeClr val="dk1"/>
              </a:solidFill>
            </a:endParaRPr>
          </a:p>
          <a:p>
            <a:pPr indent="0" lvl="0" marL="0" marR="0" rtl="0" algn="just">
              <a:lnSpc>
                <a:spcPct val="100000"/>
              </a:lnSpc>
              <a:spcBef>
                <a:spcPts val="1000"/>
              </a:spcBef>
              <a:spcAft>
                <a:spcPts val="0"/>
              </a:spcAft>
              <a:buClr>
                <a:srgbClr val="000000"/>
              </a:buClr>
              <a:buSzPts val="1200"/>
              <a:buFont typeface="Arial"/>
              <a:buNone/>
            </a:pPr>
            <a:r>
              <a:rPr lang="fr" sz="1200">
                <a:solidFill>
                  <a:schemeClr val="dk1"/>
                </a:solidFill>
              </a:rPr>
              <a:t>3- Les voies de liaison du bourg avec Lège, Saint-Jean-d’Illac, Mérignac et Magudas ont été re-profilées (en vert) ;</a:t>
            </a:r>
            <a:endParaRPr sz="1200">
              <a:solidFill>
                <a:schemeClr val="dk1"/>
              </a:solidFill>
            </a:endParaRPr>
          </a:p>
          <a:p>
            <a:pPr indent="0" lvl="0" marL="0" marR="0" rtl="0" algn="just">
              <a:lnSpc>
                <a:spcPct val="100000"/>
              </a:lnSpc>
              <a:spcBef>
                <a:spcPts val="1000"/>
              </a:spcBef>
              <a:spcAft>
                <a:spcPts val="1000"/>
              </a:spcAft>
              <a:buClr>
                <a:srgbClr val="000000"/>
              </a:buClr>
              <a:buSzPts val="1200"/>
              <a:buFont typeface="Arial"/>
              <a:buNone/>
            </a:pPr>
            <a:r>
              <a:rPr lang="fr" sz="1200">
                <a:solidFill>
                  <a:schemeClr val="dk1"/>
                </a:solidFill>
              </a:rPr>
              <a:t>4- Les créations de voies concernent surtout des voies de desserte locale, particulièrement celle de lotissements en impasse (en rose). </a:t>
            </a:r>
            <a:endParaRPr sz="1200">
              <a:solidFill>
                <a:schemeClr val="dk1"/>
              </a:solidFill>
            </a:endParaRPr>
          </a:p>
        </p:txBody>
      </p:sp>
      <p:pic>
        <p:nvPicPr>
          <p:cNvPr id="782" name="Google Shape;782;g2048f4eb65e_0_28"/>
          <p:cNvPicPr preferRelativeResize="0"/>
          <p:nvPr/>
        </p:nvPicPr>
        <p:blipFill>
          <a:blip r:embed="rId3">
            <a:alphaModFix/>
          </a:blip>
          <a:stretch>
            <a:fillRect/>
          </a:stretch>
        </p:blipFill>
        <p:spPr>
          <a:xfrm>
            <a:off x="152400" y="407900"/>
            <a:ext cx="6300006" cy="4454301"/>
          </a:xfrm>
          <a:prstGeom prst="rect">
            <a:avLst/>
          </a:prstGeom>
          <a:noFill/>
          <a:ln cap="flat" cmpd="sng" w="9525">
            <a:solidFill>
              <a:schemeClr val="dk1"/>
            </a:solidFill>
            <a:prstDash val="solid"/>
            <a:round/>
            <a:headEnd len="sm" w="sm" type="none"/>
            <a:tailEnd len="sm" w="sm" type="none"/>
          </a:ln>
        </p:spPr>
      </p:pic>
      <p:sp>
        <p:nvSpPr>
          <p:cNvPr id="783" name="Google Shape;783;g2048f4eb65e_0_28"/>
          <p:cNvSpPr txBox="1"/>
          <p:nvPr/>
        </p:nvSpPr>
        <p:spPr>
          <a:xfrm>
            <a:off x="152325" y="4862200"/>
            <a:ext cx="6299100" cy="28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000"/>
              <a:buFont typeface="Arial"/>
              <a:buNone/>
            </a:pPr>
            <a:r>
              <a:rPr b="1" lang="fr" sz="1000">
                <a:solidFill>
                  <a:schemeClr val="dk1"/>
                </a:solidFill>
              </a:rPr>
              <a:t>Le réseau des voies de Martignas en 2021, entre disparitions, transmissions et transformations </a:t>
            </a:r>
            <a:endParaRPr b="1" sz="1000">
              <a:solidFill>
                <a:schemeClr val="dk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87" name="Shape 787"/>
        <p:cNvGrpSpPr/>
        <p:nvPr/>
      </p:nvGrpSpPr>
      <p:grpSpPr>
        <a:xfrm>
          <a:off x="0" y="0"/>
          <a:ext cx="0" cy="0"/>
          <a:chOff x="0" y="0"/>
          <a:chExt cx="0" cy="0"/>
        </a:xfrm>
      </p:grpSpPr>
      <p:sp>
        <p:nvSpPr>
          <p:cNvPr id="788" name="Google Shape;788;g2048f4eb65e_0_36"/>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VI- DU BOURG RURAL À L’URBAIN PAVILLONNAIRE (ANNÉES 1970 À 2020)</a:t>
            </a:r>
            <a:endParaRPr b="1" i="0" sz="1600" u="none" cap="none" strike="noStrike">
              <a:solidFill>
                <a:schemeClr val="dk1"/>
              </a:solidFill>
              <a:latin typeface="Arial"/>
              <a:ea typeface="Arial"/>
              <a:cs typeface="Arial"/>
              <a:sym typeface="Arial"/>
            </a:endParaRPr>
          </a:p>
        </p:txBody>
      </p:sp>
      <p:sp>
        <p:nvSpPr>
          <p:cNvPr id="789" name="Google Shape;789;g2048f4eb65e_0_36"/>
          <p:cNvSpPr txBox="1"/>
          <p:nvPr/>
        </p:nvSpPr>
        <p:spPr>
          <a:xfrm>
            <a:off x="6541800" y="407900"/>
            <a:ext cx="2479800" cy="1847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1000"/>
              </a:spcAft>
              <a:buClr>
                <a:srgbClr val="000000"/>
              </a:buClr>
              <a:buSzPts val="1200"/>
              <a:buFont typeface="Arial"/>
              <a:buNone/>
            </a:pPr>
            <a:r>
              <a:rPr b="0" i="0" lang="fr" sz="1200" u="none" cap="none" strike="noStrike">
                <a:solidFill>
                  <a:schemeClr val="dk1"/>
                </a:solidFill>
                <a:latin typeface="Arial"/>
                <a:ea typeface="Arial"/>
                <a:cs typeface="Arial"/>
                <a:sym typeface="Arial"/>
              </a:rPr>
              <a:t>&gt; </a:t>
            </a:r>
            <a:r>
              <a:rPr lang="fr" sz="1200">
                <a:solidFill>
                  <a:schemeClr val="dk1"/>
                </a:solidFill>
              </a:rPr>
              <a:t>Au terme de plus d’un siècle et demi de dynamique, il ressort un renforcement de la liaison est-ouest entre Bordeaux et le bassin d’Arcachon, au détriment des liaisons locales de Martignas avec les communes environnantes (particulièrement au nord et nord-ouest).</a:t>
            </a:r>
            <a:endParaRPr sz="1200">
              <a:solidFill>
                <a:schemeClr val="dk1"/>
              </a:solidFill>
            </a:endParaRPr>
          </a:p>
        </p:txBody>
      </p:sp>
      <p:pic>
        <p:nvPicPr>
          <p:cNvPr id="790" name="Google Shape;790;g2048f4eb65e_0_36"/>
          <p:cNvPicPr preferRelativeResize="0"/>
          <p:nvPr/>
        </p:nvPicPr>
        <p:blipFill>
          <a:blip r:embed="rId3">
            <a:alphaModFix/>
          </a:blip>
          <a:stretch>
            <a:fillRect/>
          </a:stretch>
        </p:blipFill>
        <p:spPr>
          <a:xfrm>
            <a:off x="152400" y="407900"/>
            <a:ext cx="6300006" cy="4454301"/>
          </a:xfrm>
          <a:prstGeom prst="rect">
            <a:avLst/>
          </a:prstGeom>
          <a:noFill/>
          <a:ln cap="flat" cmpd="sng" w="9525">
            <a:solidFill>
              <a:schemeClr val="dk1"/>
            </a:solidFill>
            <a:prstDash val="solid"/>
            <a:round/>
            <a:headEnd len="sm" w="sm" type="none"/>
            <a:tailEnd len="sm" w="sm" type="none"/>
          </a:ln>
        </p:spPr>
      </p:pic>
      <p:sp>
        <p:nvSpPr>
          <p:cNvPr id="791" name="Google Shape;791;g2048f4eb65e_0_36"/>
          <p:cNvSpPr txBox="1"/>
          <p:nvPr/>
        </p:nvSpPr>
        <p:spPr>
          <a:xfrm>
            <a:off x="152325" y="4862200"/>
            <a:ext cx="6299100" cy="28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000"/>
              <a:buFont typeface="Arial"/>
              <a:buNone/>
            </a:pPr>
            <a:r>
              <a:rPr b="1" lang="fr" sz="1000">
                <a:solidFill>
                  <a:schemeClr val="dk1"/>
                </a:solidFill>
              </a:rPr>
              <a:t>Le réseau des voies de Martignas en 2021, entre disparitions, transmissions et transformations </a:t>
            </a:r>
            <a:endParaRPr b="1" sz="1000">
              <a:solidFill>
                <a:schemeClr val="dk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g2048f4eb65e_0_48"/>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VI- DU BOURG RURAL À L’URBAIN PAVILLONNAIRE (ANNÉES 1970 À 2020)</a:t>
            </a:r>
            <a:endParaRPr b="1" i="0" sz="1600" u="none" cap="none" strike="noStrike">
              <a:solidFill>
                <a:schemeClr val="dk1"/>
              </a:solidFill>
              <a:latin typeface="Arial"/>
              <a:ea typeface="Arial"/>
              <a:cs typeface="Arial"/>
              <a:sym typeface="Arial"/>
            </a:endParaRPr>
          </a:p>
        </p:txBody>
      </p:sp>
      <p:sp>
        <p:nvSpPr>
          <p:cNvPr id="797" name="Google Shape;797;g2048f4eb65e_0_48"/>
          <p:cNvSpPr txBox="1"/>
          <p:nvPr/>
        </p:nvSpPr>
        <p:spPr>
          <a:xfrm>
            <a:off x="152475" y="4862200"/>
            <a:ext cx="6306900" cy="28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000"/>
              <a:buFont typeface="Arial"/>
              <a:buNone/>
            </a:pPr>
            <a:r>
              <a:rPr b="1" lang="fr" sz="1000">
                <a:solidFill>
                  <a:schemeClr val="dk1"/>
                </a:solidFill>
              </a:rPr>
              <a:t>Les terres agricoles du milieu du XIX</a:t>
            </a:r>
            <a:r>
              <a:rPr b="1" baseline="30000" lang="fr" sz="1000">
                <a:solidFill>
                  <a:schemeClr val="dk1"/>
                </a:solidFill>
              </a:rPr>
              <a:t>e</a:t>
            </a:r>
            <a:r>
              <a:rPr b="1" lang="fr" sz="1000">
                <a:solidFill>
                  <a:schemeClr val="dk1"/>
                </a:solidFill>
              </a:rPr>
              <a:t> siècle au regard de l’espace urbain actuel</a:t>
            </a:r>
            <a:endParaRPr b="1" sz="1000">
              <a:solidFill>
                <a:schemeClr val="dk1"/>
              </a:solidFill>
            </a:endParaRPr>
          </a:p>
        </p:txBody>
      </p:sp>
      <p:sp>
        <p:nvSpPr>
          <p:cNvPr id="798" name="Google Shape;798;g2048f4eb65e_0_48"/>
          <p:cNvSpPr txBox="1"/>
          <p:nvPr/>
        </p:nvSpPr>
        <p:spPr>
          <a:xfrm>
            <a:off x="6541800" y="407900"/>
            <a:ext cx="2479800" cy="2714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&gt; </a:t>
            </a:r>
            <a:r>
              <a:rPr lang="fr" sz="1200">
                <a:solidFill>
                  <a:schemeClr val="dk1"/>
                </a:solidFill>
              </a:rPr>
              <a:t>L’extension de l’espace urbain depuis les années 1970 s’est réalisée majoritairement sur des espaces autrefois dévolus à la lande (en vert), ainsi que sur les parcelles de terres agricoles (en marron) ;</a:t>
            </a:r>
            <a:endParaRPr sz="1200">
              <a:solidFill>
                <a:schemeClr val="dk1"/>
              </a:solidFill>
            </a:endParaRPr>
          </a:p>
          <a:p>
            <a:pPr indent="0" lvl="0" marL="0" marR="0" rtl="0" algn="just">
              <a:lnSpc>
                <a:spcPct val="100000"/>
              </a:lnSpc>
              <a:spcBef>
                <a:spcPts val="1000"/>
              </a:spcBef>
              <a:spcAft>
                <a:spcPts val="1000"/>
              </a:spcAft>
              <a:buClr>
                <a:srgbClr val="000000"/>
              </a:buClr>
              <a:buSzPts val="1200"/>
              <a:buFont typeface="Arial"/>
              <a:buNone/>
            </a:pPr>
            <a:r>
              <a:rPr lang="fr" sz="1200">
                <a:solidFill>
                  <a:schemeClr val="dk1"/>
                </a:solidFill>
              </a:rPr>
              <a:t>&gt; Ces parcelles de terres agricoles, les seules de la commune, constituent un capital nourricier dont le devenir pose question, compte tenu de l’extension du bâti depuis 50 ans.</a:t>
            </a:r>
            <a:endParaRPr sz="1200">
              <a:solidFill>
                <a:schemeClr val="dk1"/>
              </a:solidFill>
            </a:endParaRPr>
          </a:p>
        </p:txBody>
      </p:sp>
      <p:pic>
        <p:nvPicPr>
          <p:cNvPr id="799" name="Google Shape;799;g2048f4eb65e_0_48"/>
          <p:cNvPicPr preferRelativeResize="0"/>
          <p:nvPr/>
        </p:nvPicPr>
        <p:blipFill>
          <a:blip r:embed="rId3">
            <a:alphaModFix/>
          </a:blip>
          <a:stretch>
            <a:fillRect/>
          </a:stretch>
        </p:blipFill>
        <p:spPr>
          <a:xfrm>
            <a:off x="152475" y="407900"/>
            <a:ext cx="6300006" cy="4454301"/>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03" name="Shape 803"/>
        <p:cNvGrpSpPr/>
        <p:nvPr/>
      </p:nvGrpSpPr>
      <p:grpSpPr>
        <a:xfrm>
          <a:off x="0" y="0"/>
          <a:ext cx="0" cy="0"/>
          <a:chOff x="0" y="0"/>
          <a:chExt cx="0" cy="0"/>
        </a:xfrm>
      </p:grpSpPr>
      <p:pic>
        <p:nvPicPr>
          <p:cNvPr id="804" name="Google Shape;804;g20258c8dbc4_0_940"/>
          <p:cNvPicPr preferRelativeResize="0"/>
          <p:nvPr/>
        </p:nvPicPr>
        <p:blipFill rotWithShape="1">
          <a:blip r:embed="rId3">
            <a:alphaModFix/>
          </a:blip>
          <a:srcRect b="0" l="0" r="0" t="0"/>
          <a:stretch/>
        </p:blipFill>
        <p:spPr>
          <a:xfrm>
            <a:off x="851675" y="-90000"/>
            <a:ext cx="7440650" cy="5260776"/>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08" name="Shape 808"/>
        <p:cNvGrpSpPr/>
        <p:nvPr/>
      </p:nvGrpSpPr>
      <p:grpSpPr>
        <a:xfrm>
          <a:off x="0" y="0"/>
          <a:ext cx="0" cy="0"/>
          <a:chOff x="0" y="0"/>
          <a:chExt cx="0" cy="0"/>
        </a:xfrm>
      </p:grpSpPr>
      <p:pic>
        <p:nvPicPr>
          <p:cNvPr id="809" name="Google Shape;809;g20258c8dbc4_0_944"/>
          <p:cNvPicPr preferRelativeResize="0"/>
          <p:nvPr/>
        </p:nvPicPr>
        <p:blipFill rotWithShape="1">
          <a:blip r:embed="rId3">
            <a:alphaModFix/>
          </a:blip>
          <a:srcRect b="0" l="0" r="0" t="0"/>
          <a:stretch/>
        </p:blipFill>
        <p:spPr>
          <a:xfrm>
            <a:off x="-742500" y="-146475"/>
            <a:ext cx="7804298" cy="5517901"/>
          </a:xfrm>
          <a:prstGeom prst="rect">
            <a:avLst/>
          </a:prstGeom>
          <a:noFill/>
          <a:ln>
            <a:noFill/>
          </a:ln>
        </p:spPr>
      </p:pic>
      <p:pic>
        <p:nvPicPr>
          <p:cNvPr id="810" name="Google Shape;810;g20258c8dbc4_0_944"/>
          <p:cNvPicPr preferRelativeResize="0"/>
          <p:nvPr/>
        </p:nvPicPr>
        <p:blipFill rotWithShape="1">
          <a:blip r:embed="rId4">
            <a:alphaModFix/>
          </a:blip>
          <a:srcRect b="0" l="0" r="0" t="0"/>
          <a:stretch/>
        </p:blipFill>
        <p:spPr>
          <a:xfrm>
            <a:off x="4042050" y="869350"/>
            <a:ext cx="4930852" cy="3486248"/>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14" name="Shape 814"/>
        <p:cNvGrpSpPr/>
        <p:nvPr/>
      </p:nvGrpSpPr>
      <p:grpSpPr>
        <a:xfrm>
          <a:off x="0" y="0"/>
          <a:ext cx="0" cy="0"/>
          <a:chOff x="0" y="0"/>
          <a:chExt cx="0" cy="0"/>
        </a:xfrm>
      </p:grpSpPr>
      <p:pic>
        <p:nvPicPr>
          <p:cNvPr id="815" name="Google Shape;815;g20258c8dbc4_0_949"/>
          <p:cNvPicPr preferRelativeResize="0"/>
          <p:nvPr/>
        </p:nvPicPr>
        <p:blipFill rotWithShape="1">
          <a:blip r:embed="rId3">
            <a:alphaModFix/>
          </a:blip>
          <a:srcRect b="0" l="0" r="0" t="0"/>
          <a:stretch/>
        </p:blipFill>
        <p:spPr>
          <a:xfrm>
            <a:off x="-7" y="152400"/>
            <a:ext cx="7389962" cy="5224949"/>
          </a:xfrm>
          <a:prstGeom prst="rect">
            <a:avLst/>
          </a:prstGeom>
          <a:noFill/>
          <a:ln>
            <a:noFill/>
          </a:ln>
        </p:spPr>
      </p:pic>
      <p:pic>
        <p:nvPicPr>
          <p:cNvPr id="816" name="Google Shape;816;g20258c8dbc4_0_949"/>
          <p:cNvPicPr preferRelativeResize="0"/>
          <p:nvPr/>
        </p:nvPicPr>
        <p:blipFill rotWithShape="1">
          <a:blip r:embed="rId4">
            <a:alphaModFix/>
          </a:blip>
          <a:srcRect b="0" l="0" r="0" t="0"/>
          <a:stretch/>
        </p:blipFill>
        <p:spPr>
          <a:xfrm>
            <a:off x="5715325" y="1376625"/>
            <a:ext cx="3380751" cy="23902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5"/>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I- MARTIGNAS JUSQU’AU MILIEU DU XIX</a:t>
            </a:r>
            <a:r>
              <a:rPr b="1" baseline="30000" i="0" lang="fr" sz="1600" u="none" cap="none" strike="noStrike">
                <a:solidFill>
                  <a:schemeClr val="dk1"/>
                </a:solidFill>
                <a:latin typeface="Arial"/>
                <a:ea typeface="Arial"/>
                <a:cs typeface="Arial"/>
                <a:sym typeface="Arial"/>
              </a:rPr>
              <a:t>e</a:t>
            </a:r>
            <a:r>
              <a:rPr b="1" i="0" lang="fr" sz="1600" u="none" cap="none" strike="noStrike">
                <a:solidFill>
                  <a:schemeClr val="dk1"/>
                </a:solidFill>
                <a:latin typeface="Arial"/>
                <a:ea typeface="Arial"/>
                <a:cs typeface="Arial"/>
                <a:sym typeface="Arial"/>
              </a:rPr>
              <a:t> S. : UN TERRITOIRE DE BOIS ET DE LANDES</a:t>
            </a:r>
            <a:endParaRPr b="1" i="0" sz="1400" u="none" cap="none" strike="noStrike">
              <a:solidFill>
                <a:srgbClr val="000000"/>
              </a:solidFill>
              <a:latin typeface="Arial"/>
              <a:ea typeface="Arial"/>
              <a:cs typeface="Arial"/>
              <a:sym typeface="Arial"/>
            </a:endParaRPr>
          </a:p>
        </p:txBody>
      </p:sp>
      <p:pic>
        <p:nvPicPr>
          <p:cNvPr id="152" name="Google Shape;152;p5"/>
          <p:cNvPicPr preferRelativeResize="0"/>
          <p:nvPr/>
        </p:nvPicPr>
        <p:blipFill rotWithShape="1">
          <a:blip r:embed="rId3">
            <a:alphaModFix/>
          </a:blip>
          <a:srcRect b="0" l="0" r="0" t="0"/>
          <a:stretch/>
        </p:blipFill>
        <p:spPr>
          <a:xfrm>
            <a:off x="152400" y="400200"/>
            <a:ext cx="6298975" cy="4459149"/>
          </a:xfrm>
          <a:prstGeom prst="rect">
            <a:avLst/>
          </a:prstGeom>
          <a:noFill/>
          <a:ln cap="flat" cmpd="sng" w="9525">
            <a:solidFill>
              <a:schemeClr val="dk1"/>
            </a:solidFill>
            <a:prstDash val="solid"/>
            <a:round/>
            <a:headEnd len="sm" w="sm" type="none"/>
            <a:tailEnd len="sm" w="sm" type="none"/>
          </a:ln>
        </p:spPr>
      </p:pic>
      <p:sp>
        <p:nvSpPr>
          <p:cNvPr id="153" name="Google Shape;153;p5"/>
          <p:cNvSpPr txBox="1"/>
          <p:nvPr/>
        </p:nvSpPr>
        <p:spPr>
          <a:xfrm>
            <a:off x="2144705" y="1533620"/>
            <a:ext cx="10554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1" i="0" lang="fr" sz="800" u="none" cap="none" strike="noStrike">
                <a:solidFill>
                  <a:srgbClr val="000000"/>
                </a:solidFill>
                <a:latin typeface="Arial"/>
                <a:ea typeface="Arial"/>
                <a:cs typeface="Arial"/>
                <a:sym typeface="Arial"/>
              </a:rPr>
              <a:t>Bois de </a:t>
            </a:r>
            <a:endParaRPr b="1" i="0" sz="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rPr b="1" i="0" lang="fr" sz="800" u="none" cap="none" strike="noStrike">
                <a:solidFill>
                  <a:srgbClr val="000000"/>
                </a:solidFill>
                <a:latin typeface="Arial"/>
                <a:ea typeface="Arial"/>
                <a:cs typeface="Arial"/>
                <a:sym typeface="Arial"/>
              </a:rPr>
              <a:t>Captieux</a:t>
            </a:r>
            <a:endParaRPr b="1" i="0" sz="800" u="none" cap="none" strike="noStrike">
              <a:solidFill>
                <a:srgbClr val="000000"/>
              </a:solidFill>
              <a:latin typeface="Arial"/>
              <a:ea typeface="Arial"/>
              <a:cs typeface="Arial"/>
              <a:sym typeface="Arial"/>
            </a:endParaRPr>
          </a:p>
        </p:txBody>
      </p:sp>
      <p:sp>
        <p:nvSpPr>
          <p:cNvPr id="154" name="Google Shape;154;p5"/>
          <p:cNvSpPr txBox="1"/>
          <p:nvPr/>
        </p:nvSpPr>
        <p:spPr>
          <a:xfrm>
            <a:off x="4702662" y="2292602"/>
            <a:ext cx="8607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1" i="0" lang="fr" sz="800" u="none" cap="none" strike="noStrike">
                <a:solidFill>
                  <a:srgbClr val="000000"/>
                </a:solidFill>
                <a:latin typeface="Arial"/>
                <a:ea typeface="Arial"/>
                <a:cs typeface="Arial"/>
                <a:sym typeface="Arial"/>
              </a:rPr>
              <a:t>Bois   </a:t>
            </a:r>
            <a:endParaRPr b="1" i="0" sz="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rPr b="1" i="0" lang="fr" sz="800" u="none" cap="none" strike="noStrike">
                <a:solidFill>
                  <a:srgbClr val="000000"/>
                </a:solidFill>
                <a:latin typeface="Arial"/>
                <a:ea typeface="Arial"/>
                <a:cs typeface="Arial"/>
                <a:sym typeface="Arial"/>
              </a:rPr>
              <a:t>d’Estigeac</a:t>
            </a:r>
            <a:endParaRPr b="1" i="0" sz="800" u="none" cap="none" strike="noStrike">
              <a:solidFill>
                <a:srgbClr val="000000"/>
              </a:solidFill>
              <a:latin typeface="Arial"/>
              <a:ea typeface="Arial"/>
              <a:cs typeface="Arial"/>
              <a:sym typeface="Arial"/>
            </a:endParaRPr>
          </a:p>
        </p:txBody>
      </p:sp>
      <p:sp>
        <p:nvSpPr>
          <p:cNvPr id="155" name="Google Shape;155;p5"/>
          <p:cNvSpPr txBox="1"/>
          <p:nvPr/>
        </p:nvSpPr>
        <p:spPr>
          <a:xfrm>
            <a:off x="152325" y="4862200"/>
            <a:ext cx="6299100" cy="281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fr" sz="1000" u="none" cap="none" strike="noStrike">
                <a:solidFill>
                  <a:srgbClr val="000000"/>
                </a:solidFill>
                <a:latin typeface="Arial"/>
                <a:ea typeface="Arial"/>
                <a:cs typeface="Arial"/>
                <a:sym typeface="Arial"/>
              </a:rPr>
              <a:t>Le territoire de Martignas, d’après la carte de </a:t>
            </a:r>
            <a:r>
              <a:rPr b="1" lang="fr" sz="1000"/>
              <a:t>Belleyme </a:t>
            </a:r>
            <a:r>
              <a:rPr b="1" i="0" lang="fr" sz="1000" u="none" cap="none" strike="noStrike">
                <a:solidFill>
                  <a:srgbClr val="000000"/>
                </a:solidFill>
                <a:latin typeface="Arial"/>
                <a:ea typeface="Arial"/>
                <a:cs typeface="Arial"/>
                <a:sym typeface="Arial"/>
              </a:rPr>
              <a:t>(17</a:t>
            </a:r>
            <a:r>
              <a:rPr b="1" lang="fr" sz="1000"/>
              <a:t>85</a:t>
            </a:r>
            <a:r>
              <a:rPr b="1" i="0" lang="fr" sz="1000" u="none" cap="none" strike="noStrike">
                <a:solidFill>
                  <a:srgbClr val="000000"/>
                </a:solidFill>
                <a:latin typeface="Arial"/>
                <a:ea typeface="Arial"/>
                <a:cs typeface="Arial"/>
                <a:sym typeface="Arial"/>
              </a:rPr>
              <a:t>)</a:t>
            </a:r>
            <a:endParaRPr b="1" i="0" sz="1000" u="none" cap="none" strike="noStrike">
              <a:solidFill>
                <a:srgbClr val="000000"/>
              </a:solidFill>
              <a:latin typeface="Arial"/>
              <a:ea typeface="Arial"/>
              <a:cs typeface="Arial"/>
              <a:sym typeface="Arial"/>
            </a:endParaRPr>
          </a:p>
        </p:txBody>
      </p:sp>
      <p:sp>
        <p:nvSpPr>
          <p:cNvPr id="156" name="Google Shape;156;p5"/>
          <p:cNvSpPr txBox="1"/>
          <p:nvPr/>
        </p:nvSpPr>
        <p:spPr>
          <a:xfrm>
            <a:off x="6541800" y="400200"/>
            <a:ext cx="2479800" cy="2401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rPr lang="fr" sz="1200">
                <a:solidFill>
                  <a:schemeClr val="dk1"/>
                </a:solidFill>
              </a:rPr>
              <a:t>&gt; La </a:t>
            </a:r>
            <a:r>
              <a:rPr b="1" lang="fr" sz="1200">
                <a:solidFill>
                  <a:schemeClr val="dk1"/>
                </a:solidFill>
              </a:rPr>
              <a:t>carte de Belleyme</a:t>
            </a:r>
            <a:r>
              <a:rPr lang="fr" sz="1200">
                <a:solidFill>
                  <a:schemeClr val="dk1"/>
                </a:solidFill>
              </a:rPr>
              <a:t> (1785) donne les mêmes informations que celle de Cassini. Elle la complète par la figuration des limites de la paroisse (en pointillé noir), très géométriques à l’Ouest, ce qui tend à penser qu’elles ne sont pas clairement définies (Martignas étant à cheval sur deux feuilles de la carte, les limites ne sont pas figurées sur la feuille du Nord).</a:t>
            </a:r>
            <a:endParaRPr sz="1100">
              <a:solidFill>
                <a:schemeClr val="dk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20" name="Shape 820"/>
        <p:cNvGrpSpPr/>
        <p:nvPr/>
      </p:nvGrpSpPr>
      <p:grpSpPr>
        <a:xfrm>
          <a:off x="0" y="0"/>
          <a:ext cx="0" cy="0"/>
          <a:chOff x="0" y="0"/>
          <a:chExt cx="0" cy="0"/>
        </a:xfrm>
      </p:grpSpPr>
      <p:pic>
        <p:nvPicPr>
          <p:cNvPr id="821" name="Google Shape;821;g20258c8dbc4_0_954"/>
          <p:cNvPicPr preferRelativeResize="0"/>
          <p:nvPr/>
        </p:nvPicPr>
        <p:blipFill rotWithShape="1">
          <a:blip r:embed="rId3">
            <a:alphaModFix/>
          </a:blip>
          <a:srcRect b="0" l="0" r="0" t="0"/>
          <a:stretch/>
        </p:blipFill>
        <p:spPr>
          <a:xfrm>
            <a:off x="-742500" y="-146475"/>
            <a:ext cx="7804298" cy="5517901"/>
          </a:xfrm>
          <a:prstGeom prst="rect">
            <a:avLst/>
          </a:prstGeom>
          <a:noFill/>
          <a:ln>
            <a:noFill/>
          </a:ln>
        </p:spPr>
      </p:pic>
      <p:pic>
        <p:nvPicPr>
          <p:cNvPr id="822" name="Google Shape;822;g20258c8dbc4_0_954"/>
          <p:cNvPicPr preferRelativeResize="0"/>
          <p:nvPr/>
        </p:nvPicPr>
        <p:blipFill rotWithShape="1">
          <a:blip r:embed="rId4">
            <a:alphaModFix/>
          </a:blip>
          <a:srcRect b="0" l="0" r="0" t="0"/>
          <a:stretch/>
        </p:blipFill>
        <p:spPr>
          <a:xfrm>
            <a:off x="4042050" y="869350"/>
            <a:ext cx="4930852" cy="3486248"/>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26" name="Shape 826"/>
        <p:cNvGrpSpPr/>
        <p:nvPr/>
      </p:nvGrpSpPr>
      <p:grpSpPr>
        <a:xfrm>
          <a:off x="0" y="0"/>
          <a:ext cx="0" cy="0"/>
          <a:chOff x="0" y="0"/>
          <a:chExt cx="0" cy="0"/>
        </a:xfrm>
      </p:grpSpPr>
      <p:pic>
        <p:nvPicPr>
          <p:cNvPr id="827" name="Google Shape;827;g20258c8dbc4_0_959"/>
          <p:cNvPicPr preferRelativeResize="0"/>
          <p:nvPr/>
        </p:nvPicPr>
        <p:blipFill rotWithShape="1">
          <a:blip r:embed="rId3">
            <a:alphaModFix/>
          </a:blip>
          <a:srcRect b="0" l="0" r="0" t="0"/>
          <a:stretch/>
        </p:blipFill>
        <p:spPr>
          <a:xfrm>
            <a:off x="-742500" y="-146475"/>
            <a:ext cx="7804298" cy="5517901"/>
          </a:xfrm>
          <a:prstGeom prst="rect">
            <a:avLst/>
          </a:prstGeom>
          <a:noFill/>
          <a:ln>
            <a:noFill/>
          </a:ln>
        </p:spPr>
      </p:pic>
      <p:pic>
        <p:nvPicPr>
          <p:cNvPr id="828" name="Google Shape;828;g20258c8dbc4_0_959"/>
          <p:cNvPicPr preferRelativeResize="0"/>
          <p:nvPr/>
        </p:nvPicPr>
        <p:blipFill rotWithShape="1">
          <a:blip r:embed="rId4">
            <a:alphaModFix/>
          </a:blip>
          <a:srcRect b="0" l="0" r="0" t="0"/>
          <a:stretch/>
        </p:blipFill>
        <p:spPr>
          <a:xfrm>
            <a:off x="4042050" y="869350"/>
            <a:ext cx="4930852" cy="3486248"/>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32" name="Shape 832"/>
        <p:cNvGrpSpPr/>
        <p:nvPr/>
      </p:nvGrpSpPr>
      <p:grpSpPr>
        <a:xfrm>
          <a:off x="0" y="0"/>
          <a:ext cx="0" cy="0"/>
          <a:chOff x="0" y="0"/>
          <a:chExt cx="0" cy="0"/>
        </a:xfrm>
      </p:grpSpPr>
      <p:pic>
        <p:nvPicPr>
          <p:cNvPr id="833" name="Google Shape;833;g20258c8dbc4_0_964"/>
          <p:cNvPicPr preferRelativeResize="0"/>
          <p:nvPr/>
        </p:nvPicPr>
        <p:blipFill rotWithShape="1">
          <a:blip r:embed="rId3">
            <a:alphaModFix/>
          </a:blip>
          <a:srcRect b="0" l="0" r="0" t="0"/>
          <a:stretch/>
        </p:blipFill>
        <p:spPr>
          <a:xfrm>
            <a:off x="-742500" y="-146475"/>
            <a:ext cx="7804298" cy="5517901"/>
          </a:xfrm>
          <a:prstGeom prst="rect">
            <a:avLst/>
          </a:prstGeom>
          <a:noFill/>
          <a:ln>
            <a:noFill/>
          </a:ln>
        </p:spPr>
      </p:pic>
      <p:pic>
        <p:nvPicPr>
          <p:cNvPr id="834" name="Google Shape;834;g20258c8dbc4_0_964"/>
          <p:cNvPicPr preferRelativeResize="0"/>
          <p:nvPr/>
        </p:nvPicPr>
        <p:blipFill rotWithShape="1">
          <a:blip r:embed="rId4">
            <a:alphaModFix/>
          </a:blip>
          <a:srcRect b="0" l="0" r="0" t="0"/>
          <a:stretch/>
        </p:blipFill>
        <p:spPr>
          <a:xfrm>
            <a:off x="4042050" y="869350"/>
            <a:ext cx="4930852" cy="3486248"/>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38" name="Shape 838"/>
        <p:cNvGrpSpPr/>
        <p:nvPr/>
      </p:nvGrpSpPr>
      <p:grpSpPr>
        <a:xfrm>
          <a:off x="0" y="0"/>
          <a:ext cx="0" cy="0"/>
          <a:chOff x="0" y="0"/>
          <a:chExt cx="0" cy="0"/>
        </a:xfrm>
      </p:grpSpPr>
      <p:pic>
        <p:nvPicPr>
          <p:cNvPr id="839" name="Google Shape;839;g20258c8dbc4_0_969"/>
          <p:cNvPicPr preferRelativeResize="0"/>
          <p:nvPr/>
        </p:nvPicPr>
        <p:blipFill rotWithShape="1">
          <a:blip r:embed="rId3">
            <a:alphaModFix/>
          </a:blip>
          <a:srcRect b="0" l="0" r="0" t="0"/>
          <a:stretch/>
        </p:blipFill>
        <p:spPr>
          <a:xfrm>
            <a:off x="-7" y="152400"/>
            <a:ext cx="7389962" cy="5224949"/>
          </a:xfrm>
          <a:prstGeom prst="rect">
            <a:avLst/>
          </a:prstGeom>
          <a:noFill/>
          <a:ln>
            <a:noFill/>
          </a:ln>
        </p:spPr>
      </p:pic>
      <p:pic>
        <p:nvPicPr>
          <p:cNvPr id="840" name="Google Shape;840;g20258c8dbc4_0_969"/>
          <p:cNvPicPr preferRelativeResize="0"/>
          <p:nvPr/>
        </p:nvPicPr>
        <p:blipFill rotWithShape="1">
          <a:blip r:embed="rId4">
            <a:alphaModFix/>
          </a:blip>
          <a:srcRect b="0" l="0" r="0" t="0"/>
          <a:stretch/>
        </p:blipFill>
        <p:spPr>
          <a:xfrm>
            <a:off x="5715325" y="1376625"/>
            <a:ext cx="3380751" cy="23902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44" name="Shape 844"/>
        <p:cNvGrpSpPr/>
        <p:nvPr/>
      </p:nvGrpSpPr>
      <p:grpSpPr>
        <a:xfrm>
          <a:off x="0" y="0"/>
          <a:ext cx="0" cy="0"/>
          <a:chOff x="0" y="0"/>
          <a:chExt cx="0" cy="0"/>
        </a:xfrm>
      </p:grpSpPr>
      <p:pic>
        <p:nvPicPr>
          <p:cNvPr id="845" name="Google Shape;845;g20258c8dbc4_0_974"/>
          <p:cNvPicPr preferRelativeResize="0"/>
          <p:nvPr/>
        </p:nvPicPr>
        <p:blipFill rotWithShape="1">
          <a:blip r:embed="rId3">
            <a:alphaModFix/>
          </a:blip>
          <a:srcRect b="0" l="0" r="0" t="0"/>
          <a:stretch/>
        </p:blipFill>
        <p:spPr>
          <a:xfrm>
            <a:off x="-742500" y="-146475"/>
            <a:ext cx="7804298" cy="5517901"/>
          </a:xfrm>
          <a:prstGeom prst="rect">
            <a:avLst/>
          </a:prstGeom>
          <a:noFill/>
          <a:ln>
            <a:noFill/>
          </a:ln>
        </p:spPr>
      </p:pic>
      <p:pic>
        <p:nvPicPr>
          <p:cNvPr id="846" name="Google Shape;846;g20258c8dbc4_0_974"/>
          <p:cNvPicPr preferRelativeResize="0"/>
          <p:nvPr/>
        </p:nvPicPr>
        <p:blipFill rotWithShape="1">
          <a:blip r:embed="rId4">
            <a:alphaModFix/>
          </a:blip>
          <a:srcRect b="0" l="0" r="0" t="0"/>
          <a:stretch/>
        </p:blipFill>
        <p:spPr>
          <a:xfrm>
            <a:off x="4042050" y="869350"/>
            <a:ext cx="4930852" cy="3486248"/>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50" name="Shape 850"/>
        <p:cNvGrpSpPr/>
        <p:nvPr/>
      </p:nvGrpSpPr>
      <p:grpSpPr>
        <a:xfrm>
          <a:off x="0" y="0"/>
          <a:ext cx="0" cy="0"/>
          <a:chOff x="0" y="0"/>
          <a:chExt cx="0" cy="0"/>
        </a:xfrm>
      </p:grpSpPr>
      <p:pic>
        <p:nvPicPr>
          <p:cNvPr id="851" name="Google Shape;851;g20258c8dbc4_0_979"/>
          <p:cNvPicPr preferRelativeResize="0"/>
          <p:nvPr/>
        </p:nvPicPr>
        <p:blipFill rotWithShape="1">
          <a:blip r:embed="rId3">
            <a:alphaModFix/>
          </a:blip>
          <a:srcRect b="0" l="0" r="0" t="0"/>
          <a:stretch/>
        </p:blipFill>
        <p:spPr>
          <a:xfrm>
            <a:off x="-742500" y="-146475"/>
            <a:ext cx="7804298" cy="5517901"/>
          </a:xfrm>
          <a:prstGeom prst="rect">
            <a:avLst/>
          </a:prstGeom>
          <a:noFill/>
          <a:ln>
            <a:noFill/>
          </a:ln>
        </p:spPr>
      </p:pic>
      <p:pic>
        <p:nvPicPr>
          <p:cNvPr id="852" name="Google Shape;852;g20258c8dbc4_0_979"/>
          <p:cNvPicPr preferRelativeResize="0"/>
          <p:nvPr/>
        </p:nvPicPr>
        <p:blipFill rotWithShape="1">
          <a:blip r:embed="rId4">
            <a:alphaModFix/>
          </a:blip>
          <a:srcRect b="0" l="0" r="0" t="0"/>
          <a:stretch/>
        </p:blipFill>
        <p:spPr>
          <a:xfrm>
            <a:off x="4042050" y="869350"/>
            <a:ext cx="4930852" cy="3486248"/>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56" name="Shape 856"/>
        <p:cNvGrpSpPr/>
        <p:nvPr/>
      </p:nvGrpSpPr>
      <p:grpSpPr>
        <a:xfrm>
          <a:off x="0" y="0"/>
          <a:ext cx="0" cy="0"/>
          <a:chOff x="0" y="0"/>
          <a:chExt cx="0" cy="0"/>
        </a:xfrm>
      </p:grpSpPr>
      <p:pic>
        <p:nvPicPr>
          <p:cNvPr id="857" name="Google Shape;857;g20258c8dbc4_0_984"/>
          <p:cNvPicPr preferRelativeResize="0"/>
          <p:nvPr/>
        </p:nvPicPr>
        <p:blipFill rotWithShape="1">
          <a:blip r:embed="rId3">
            <a:alphaModFix/>
          </a:blip>
          <a:srcRect b="0" l="0" r="0" t="0"/>
          <a:stretch/>
        </p:blipFill>
        <p:spPr>
          <a:xfrm>
            <a:off x="-742500" y="-146475"/>
            <a:ext cx="7804298" cy="5517901"/>
          </a:xfrm>
          <a:prstGeom prst="rect">
            <a:avLst/>
          </a:prstGeom>
          <a:noFill/>
          <a:ln>
            <a:noFill/>
          </a:ln>
        </p:spPr>
      </p:pic>
      <p:pic>
        <p:nvPicPr>
          <p:cNvPr id="858" name="Google Shape;858;g20258c8dbc4_0_984"/>
          <p:cNvPicPr preferRelativeResize="0"/>
          <p:nvPr/>
        </p:nvPicPr>
        <p:blipFill rotWithShape="1">
          <a:blip r:embed="rId4">
            <a:alphaModFix/>
          </a:blip>
          <a:srcRect b="0" l="0" r="0" t="0"/>
          <a:stretch/>
        </p:blipFill>
        <p:spPr>
          <a:xfrm>
            <a:off x="4042050" y="869350"/>
            <a:ext cx="4930852" cy="3486248"/>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62" name="Shape 862"/>
        <p:cNvGrpSpPr/>
        <p:nvPr/>
      </p:nvGrpSpPr>
      <p:grpSpPr>
        <a:xfrm>
          <a:off x="0" y="0"/>
          <a:ext cx="0" cy="0"/>
          <a:chOff x="0" y="0"/>
          <a:chExt cx="0" cy="0"/>
        </a:xfrm>
      </p:grpSpPr>
      <p:pic>
        <p:nvPicPr>
          <p:cNvPr id="863" name="Google Shape;863;g20258c8dbc4_0_989"/>
          <p:cNvPicPr preferRelativeResize="0"/>
          <p:nvPr/>
        </p:nvPicPr>
        <p:blipFill rotWithShape="1">
          <a:blip r:embed="rId3">
            <a:alphaModFix/>
          </a:blip>
          <a:srcRect b="0" l="0" r="0" t="0"/>
          <a:stretch/>
        </p:blipFill>
        <p:spPr>
          <a:xfrm>
            <a:off x="-7" y="152400"/>
            <a:ext cx="7389962" cy="5224949"/>
          </a:xfrm>
          <a:prstGeom prst="rect">
            <a:avLst/>
          </a:prstGeom>
          <a:noFill/>
          <a:ln>
            <a:noFill/>
          </a:ln>
        </p:spPr>
      </p:pic>
      <p:pic>
        <p:nvPicPr>
          <p:cNvPr id="864" name="Google Shape;864;g20258c8dbc4_0_989"/>
          <p:cNvPicPr preferRelativeResize="0"/>
          <p:nvPr/>
        </p:nvPicPr>
        <p:blipFill rotWithShape="1">
          <a:blip r:embed="rId4">
            <a:alphaModFix/>
          </a:blip>
          <a:srcRect b="0" l="0" r="0" t="0"/>
          <a:stretch/>
        </p:blipFill>
        <p:spPr>
          <a:xfrm>
            <a:off x="5715325" y="1376625"/>
            <a:ext cx="3380751" cy="239025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68" name="Shape 868"/>
        <p:cNvGrpSpPr/>
        <p:nvPr/>
      </p:nvGrpSpPr>
      <p:grpSpPr>
        <a:xfrm>
          <a:off x="0" y="0"/>
          <a:ext cx="0" cy="0"/>
          <a:chOff x="0" y="0"/>
          <a:chExt cx="0" cy="0"/>
        </a:xfrm>
      </p:grpSpPr>
      <p:pic>
        <p:nvPicPr>
          <p:cNvPr id="869" name="Google Shape;869;g20258c8dbc4_0_994"/>
          <p:cNvPicPr preferRelativeResize="0"/>
          <p:nvPr/>
        </p:nvPicPr>
        <p:blipFill rotWithShape="1">
          <a:blip r:embed="rId3">
            <a:alphaModFix/>
          </a:blip>
          <a:srcRect b="0" l="0" r="0" t="0"/>
          <a:stretch/>
        </p:blipFill>
        <p:spPr>
          <a:xfrm>
            <a:off x="-742500" y="-146475"/>
            <a:ext cx="7804298" cy="5517901"/>
          </a:xfrm>
          <a:prstGeom prst="rect">
            <a:avLst/>
          </a:prstGeom>
          <a:noFill/>
          <a:ln>
            <a:noFill/>
          </a:ln>
        </p:spPr>
      </p:pic>
      <p:pic>
        <p:nvPicPr>
          <p:cNvPr id="870" name="Google Shape;870;g20258c8dbc4_0_994"/>
          <p:cNvPicPr preferRelativeResize="0"/>
          <p:nvPr/>
        </p:nvPicPr>
        <p:blipFill rotWithShape="1">
          <a:blip r:embed="rId4">
            <a:alphaModFix/>
          </a:blip>
          <a:srcRect b="0" l="0" r="0" t="0"/>
          <a:stretch/>
        </p:blipFill>
        <p:spPr>
          <a:xfrm>
            <a:off x="4042050" y="869350"/>
            <a:ext cx="4930852" cy="3486248"/>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74" name="Shape 874"/>
        <p:cNvGrpSpPr/>
        <p:nvPr/>
      </p:nvGrpSpPr>
      <p:grpSpPr>
        <a:xfrm>
          <a:off x="0" y="0"/>
          <a:ext cx="0" cy="0"/>
          <a:chOff x="0" y="0"/>
          <a:chExt cx="0" cy="0"/>
        </a:xfrm>
      </p:grpSpPr>
      <p:pic>
        <p:nvPicPr>
          <p:cNvPr id="875" name="Google Shape;875;g20258c8dbc4_0_999"/>
          <p:cNvPicPr preferRelativeResize="0"/>
          <p:nvPr/>
        </p:nvPicPr>
        <p:blipFill rotWithShape="1">
          <a:blip r:embed="rId3">
            <a:alphaModFix/>
          </a:blip>
          <a:srcRect b="0" l="0" r="0" t="0"/>
          <a:stretch/>
        </p:blipFill>
        <p:spPr>
          <a:xfrm>
            <a:off x="760500" y="-159038"/>
            <a:ext cx="7622999" cy="53897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6"/>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I- MARTIGNAS JUSQU’AU MILIEU DU XIX</a:t>
            </a:r>
            <a:r>
              <a:rPr b="1" baseline="30000" i="0" lang="fr" sz="1600" u="none" cap="none" strike="noStrike">
                <a:solidFill>
                  <a:schemeClr val="dk1"/>
                </a:solidFill>
                <a:latin typeface="Arial"/>
                <a:ea typeface="Arial"/>
                <a:cs typeface="Arial"/>
                <a:sym typeface="Arial"/>
              </a:rPr>
              <a:t>e</a:t>
            </a:r>
            <a:r>
              <a:rPr b="1" i="0" lang="fr" sz="1600" u="none" cap="none" strike="noStrike">
                <a:solidFill>
                  <a:schemeClr val="dk1"/>
                </a:solidFill>
                <a:latin typeface="Arial"/>
                <a:ea typeface="Arial"/>
                <a:cs typeface="Arial"/>
                <a:sym typeface="Arial"/>
              </a:rPr>
              <a:t> S. : UN TERRITOIRE DE BOIS ET DE LANDES</a:t>
            </a:r>
            <a:endParaRPr b="1" i="0" sz="1400" u="none" cap="none" strike="noStrike">
              <a:solidFill>
                <a:srgbClr val="000000"/>
              </a:solidFill>
              <a:latin typeface="Arial"/>
              <a:ea typeface="Arial"/>
              <a:cs typeface="Arial"/>
              <a:sym typeface="Arial"/>
            </a:endParaRPr>
          </a:p>
        </p:txBody>
      </p:sp>
      <p:pic>
        <p:nvPicPr>
          <p:cNvPr id="162" name="Google Shape;162;p6"/>
          <p:cNvPicPr preferRelativeResize="0"/>
          <p:nvPr/>
        </p:nvPicPr>
        <p:blipFill rotWithShape="1">
          <a:blip r:embed="rId3">
            <a:alphaModFix/>
          </a:blip>
          <a:srcRect b="0" l="0" r="0" t="0"/>
          <a:stretch/>
        </p:blipFill>
        <p:spPr>
          <a:xfrm>
            <a:off x="152400" y="400050"/>
            <a:ext cx="6310919" cy="4461999"/>
          </a:xfrm>
          <a:prstGeom prst="rect">
            <a:avLst/>
          </a:prstGeom>
          <a:noFill/>
          <a:ln cap="flat" cmpd="sng" w="9525">
            <a:solidFill>
              <a:schemeClr val="dk1"/>
            </a:solidFill>
            <a:prstDash val="solid"/>
            <a:round/>
            <a:headEnd len="sm" w="sm" type="none"/>
            <a:tailEnd len="sm" w="sm" type="none"/>
          </a:ln>
        </p:spPr>
      </p:pic>
      <p:pic>
        <p:nvPicPr>
          <p:cNvPr id="163" name="Google Shape;163;p6"/>
          <p:cNvPicPr preferRelativeResize="0"/>
          <p:nvPr/>
        </p:nvPicPr>
        <p:blipFill rotWithShape="1">
          <a:blip r:embed="rId4">
            <a:alphaModFix/>
          </a:blip>
          <a:srcRect b="0" l="0" r="0" t="0"/>
          <a:stretch/>
        </p:blipFill>
        <p:spPr>
          <a:xfrm>
            <a:off x="200214" y="685088"/>
            <a:ext cx="207820" cy="425006"/>
          </a:xfrm>
          <a:prstGeom prst="rect">
            <a:avLst/>
          </a:prstGeom>
          <a:noFill/>
          <a:ln>
            <a:noFill/>
          </a:ln>
        </p:spPr>
      </p:pic>
      <p:sp>
        <p:nvSpPr>
          <p:cNvPr id="164" name="Google Shape;164;p6"/>
          <p:cNvSpPr txBox="1"/>
          <p:nvPr/>
        </p:nvSpPr>
        <p:spPr>
          <a:xfrm>
            <a:off x="161125" y="400050"/>
            <a:ext cx="2859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rgbClr val="000000"/>
                </a:solidFill>
                <a:latin typeface="Arial"/>
                <a:ea typeface="Arial"/>
                <a:cs typeface="Arial"/>
                <a:sym typeface="Arial"/>
              </a:rPr>
              <a:t>N</a:t>
            </a:r>
            <a:endParaRPr b="0" i="0" sz="1200" u="none" cap="none" strike="noStrike">
              <a:solidFill>
                <a:srgbClr val="000000"/>
              </a:solidFill>
              <a:latin typeface="Arial"/>
              <a:ea typeface="Arial"/>
              <a:cs typeface="Arial"/>
              <a:sym typeface="Arial"/>
            </a:endParaRPr>
          </a:p>
        </p:txBody>
      </p:sp>
      <p:sp>
        <p:nvSpPr>
          <p:cNvPr id="165" name="Google Shape;165;p6"/>
          <p:cNvSpPr txBox="1"/>
          <p:nvPr/>
        </p:nvSpPr>
        <p:spPr>
          <a:xfrm>
            <a:off x="2008229" y="3766308"/>
            <a:ext cx="12603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fr" sz="700" u="none" cap="none" strike="noStrike">
                <a:solidFill>
                  <a:srgbClr val="000000"/>
                </a:solidFill>
                <a:latin typeface="Arial"/>
                <a:ea typeface="Arial"/>
                <a:cs typeface="Arial"/>
                <a:sym typeface="Arial"/>
              </a:rPr>
              <a:t>Lande de Gouteyrouse</a:t>
            </a:r>
            <a:endParaRPr b="0" i="0" sz="700" u="none" cap="none" strike="noStrike">
              <a:solidFill>
                <a:srgbClr val="000000"/>
              </a:solidFill>
              <a:latin typeface="Arial"/>
              <a:ea typeface="Arial"/>
              <a:cs typeface="Arial"/>
              <a:sym typeface="Arial"/>
            </a:endParaRPr>
          </a:p>
        </p:txBody>
      </p:sp>
      <p:sp>
        <p:nvSpPr>
          <p:cNvPr id="166" name="Google Shape;166;p6"/>
          <p:cNvSpPr txBox="1"/>
          <p:nvPr/>
        </p:nvSpPr>
        <p:spPr>
          <a:xfrm>
            <a:off x="872389" y="2345357"/>
            <a:ext cx="10572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fr" sz="700" u="none" cap="none" strike="noStrike">
                <a:solidFill>
                  <a:srgbClr val="000000"/>
                </a:solidFill>
                <a:latin typeface="Arial"/>
                <a:ea typeface="Arial"/>
                <a:cs typeface="Arial"/>
                <a:sym typeface="Arial"/>
              </a:rPr>
              <a:t>Lande de Roupites</a:t>
            </a:r>
            <a:endParaRPr b="0" i="0" sz="700" u="none" cap="none" strike="noStrike">
              <a:solidFill>
                <a:srgbClr val="000000"/>
              </a:solidFill>
              <a:latin typeface="Arial"/>
              <a:ea typeface="Arial"/>
              <a:cs typeface="Arial"/>
              <a:sym typeface="Arial"/>
            </a:endParaRPr>
          </a:p>
        </p:txBody>
      </p:sp>
      <p:sp>
        <p:nvSpPr>
          <p:cNvPr id="167" name="Google Shape;167;p6"/>
          <p:cNvSpPr txBox="1"/>
          <p:nvPr/>
        </p:nvSpPr>
        <p:spPr>
          <a:xfrm>
            <a:off x="2057497" y="2541544"/>
            <a:ext cx="12183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fr" sz="700" u="none" cap="none" strike="noStrike">
                <a:solidFill>
                  <a:srgbClr val="000000"/>
                </a:solidFill>
                <a:latin typeface="Arial"/>
                <a:ea typeface="Arial"/>
                <a:cs typeface="Arial"/>
                <a:sym typeface="Arial"/>
              </a:rPr>
              <a:t>Lande de Pasqueyre</a:t>
            </a:r>
            <a:endParaRPr b="0" i="0" sz="700" u="none" cap="none" strike="noStrike">
              <a:solidFill>
                <a:srgbClr val="000000"/>
              </a:solidFill>
              <a:latin typeface="Arial"/>
              <a:ea typeface="Arial"/>
              <a:cs typeface="Arial"/>
              <a:sym typeface="Arial"/>
            </a:endParaRPr>
          </a:p>
        </p:txBody>
      </p:sp>
      <p:sp>
        <p:nvSpPr>
          <p:cNvPr id="168" name="Google Shape;168;p6"/>
          <p:cNvSpPr txBox="1"/>
          <p:nvPr/>
        </p:nvSpPr>
        <p:spPr>
          <a:xfrm>
            <a:off x="2155985" y="1867115"/>
            <a:ext cx="12183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fr" sz="700" u="none" cap="none" strike="noStrike">
                <a:solidFill>
                  <a:srgbClr val="000000"/>
                </a:solidFill>
                <a:latin typeface="Arial"/>
                <a:ea typeface="Arial"/>
                <a:cs typeface="Arial"/>
                <a:sym typeface="Arial"/>
              </a:rPr>
              <a:t>Lande   de    Captieux</a:t>
            </a:r>
            <a:endParaRPr b="0" i="0" sz="700" u="none" cap="none" strike="noStrike">
              <a:solidFill>
                <a:srgbClr val="000000"/>
              </a:solidFill>
              <a:latin typeface="Arial"/>
              <a:ea typeface="Arial"/>
              <a:cs typeface="Arial"/>
              <a:sym typeface="Arial"/>
            </a:endParaRPr>
          </a:p>
        </p:txBody>
      </p:sp>
      <p:sp>
        <p:nvSpPr>
          <p:cNvPr id="169" name="Google Shape;169;p6"/>
          <p:cNvSpPr txBox="1"/>
          <p:nvPr/>
        </p:nvSpPr>
        <p:spPr>
          <a:xfrm>
            <a:off x="2810378" y="1331483"/>
            <a:ext cx="7878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fr" sz="700" u="none" cap="none" strike="noStrike">
                <a:solidFill>
                  <a:srgbClr val="000000"/>
                </a:solidFill>
                <a:latin typeface="Arial"/>
                <a:ea typeface="Arial"/>
                <a:cs typeface="Arial"/>
                <a:sym typeface="Arial"/>
              </a:rPr>
              <a:t>Les Leugeys</a:t>
            </a:r>
            <a:endParaRPr b="0" i="0" sz="700" u="none" cap="none" strike="noStrike">
              <a:solidFill>
                <a:srgbClr val="000000"/>
              </a:solidFill>
              <a:latin typeface="Arial"/>
              <a:ea typeface="Arial"/>
              <a:cs typeface="Arial"/>
              <a:sym typeface="Arial"/>
            </a:endParaRPr>
          </a:p>
        </p:txBody>
      </p:sp>
      <p:sp>
        <p:nvSpPr>
          <p:cNvPr id="170" name="Google Shape;170;p6"/>
          <p:cNvSpPr txBox="1"/>
          <p:nvPr/>
        </p:nvSpPr>
        <p:spPr>
          <a:xfrm>
            <a:off x="5340896" y="1867115"/>
            <a:ext cx="5778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700"/>
              <a:buFont typeface="Arial"/>
              <a:buNone/>
            </a:pPr>
            <a:r>
              <a:rPr b="0" i="0" lang="fr" sz="700" u="none" cap="none" strike="noStrike">
                <a:solidFill>
                  <a:srgbClr val="000000"/>
                </a:solidFill>
                <a:latin typeface="Arial"/>
                <a:ea typeface="Arial"/>
                <a:cs typeface="Arial"/>
                <a:sym typeface="Arial"/>
              </a:rPr>
              <a:t>Les </a:t>
            </a:r>
            <a:endParaRPr b="0" i="0" sz="7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700"/>
              <a:buFont typeface="Arial"/>
              <a:buNone/>
            </a:pPr>
            <a:r>
              <a:rPr b="0" i="0" lang="fr" sz="700" u="none" cap="none" strike="noStrike">
                <a:solidFill>
                  <a:srgbClr val="000000"/>
                </a:solidFill>
                <a:latin typeface="Arial"/>
                <a:ea typeface="Arial"/>
                <a:cs typeface="Arial"/>
                <a:sym typeface="Arial"/>
              </a:rPr>
              <a:t>Leugeys</a:t>
            </a:r>
            <a:endParaRPr b="0" i="0" sz="700" u="none" cap="none" strike="noStrike">
              <a:solidFill>
                <a:srgbClr val="000000"/>
              </a:solidFill>
              <a:latin typeface="Arial"/>
              <a:ea typeface="Arial"/>
              <a:cs typeface="Arial"/>
              <a:sym typeface="Arial"/>
            </a:endParaRPr>
          </a:p>
        </p:txBody>
      </p:sp>
      <p:sp>
        <p:nvSpPr>
          <p:cNvPr id="171" name="Google Shape;171;p6"/>
          <p:cNvSpPr txBox="1"/>
          <p:nvPr/>
        </p:nvSpPr>
        <p:spPr>
          <a:xfrm>
            <a:off x="5026060" y="3191648"/>
            <a:ext cx="10572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fr" sz="700" u="none" cap="none" strike="noStrike">
                <a:solidFill>
                  <a:srgbClr val="000000"/>
                </a:solidFill>
                <a:latin typeface="Arial"/>
                <a:ea typeface="Arial"/>
                <a:cs typeface="Arial"/>
                <a:sym typeface="Arial"/>
              </a:rPr>
              <a:t>Lande de Boulac</a:t>
            </a:r>
            <a:endParaRPr b="0" i="0" sz="700" u="none" cap="none" strike="noStrike">
              <a:solidFill>
                <a:srgbClr val="000000"/>
              </a:solidFill>
              <a:latin typeface="Arial"/>
              <a:ea typeface="Arial"/>
              <a:cs typeface="Arial"/>
              <a:sym typeface="Arial"/>
            </a:endParaRPr>
          </a:p>
        </p:txBody>
      </p:sp>
      <p:sp>
        <p:nvSpPr>
          <p:cNvPr id="172" name="Google Shape;172;p6"/>
          <p:cNvSpPr txBox="1"/>
          <p:nvPr/>
        </p:nvSpPr>
        <p:spPr>
          <a:xfrm>
            <a:off x="548570" y="2056992"/>
            <a:ext cx="10572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1" i="0" lang="fr" sz="700" u="none" cap="none" strike="noStrike">
                <a:solidFill>
                  <a:srgbClr val="000000"/>
                </a:solidFill>
                <a:latin typeface="Arial"/>
                <a:ea typeface="Arial"/>
                <a:cs typeface="Arial"/>
                <a:sym typeface="Arial"/>
              </a:rPr>
              <a:t>Bois de Roupites</a:t>
            </a:r>
            <a:endParaRPr b="1" i="0" sz="700" u="none" cap="none" strike="noStrike">
              <a:solidFill>
                <a:srgbClr val="000000"/>
              </a:solidFill>
              <a:latin typeface="Arial"/>
              <a:ea typeface="Arial"/>
              <a:cs typeface="Arial"/>
              <a:sym typeface="Arial"/>
            </a:endParaRPr>
          </a:p>
        </p:txBody>
      </p:sp>
      <p:sp>
        <p:nvSpPr>
          <p:cNvPr id="173" name="Google Shape;173;p6"/>
          <p:cNvSpPr txBox="1"/>
          <p:nvPr/>
        </p:nvSpPr>
        <p:spPr>
          <a:xfrm>
            <a:off x="447124" y="3766296"/>
            <a:ext cx="12603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700"/>
              <a:buFont typeface="Arial"/>
              <a:buNone/>
            </a:pPr>
            <a:r>
              <a:rPr b="1" i="0" lang="fr" sz="700" u="none" cap="none" strike="noStrike">
                <a:solidFill>
                  <a:srgbClr val="000000"/>
                </a:solidFill>
                <a:latin typeface="Arial"/>
                <a:ea typeface="Arial"/>
                <a:cs typeface="Arial"/>
                <a:sym typeface="Arial"/>
              </a:rPr>
              <a:t>Bois de </a:t>
            </a:r>
            <a:endParaRPr b="1" i="0" sz="7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700"/>
              <a:buFont typeface="Arial"/>
              <a:buNone/>
            </a:pPr>
            <a:r>
              <a:rPr b="1" i="0" lang="fr" sz="700" u="none" cap="none" strike="noStrike">
                <a:solidFill>
                  <a:srgbClr val="000000"/>
                </a:solidFill>
                <a:latin typeface="Arial"/>
                <a:ea typeface="Arial"/>
                <a:cs typeface="Arial"/>
                <a:sym typeface="Arial"/>
              </a:rPr>
              <a:t>Gouteyrouse</a:t>
            </a:r>
            <a:endParaRPr b="1" i="0" sz="700" u="none" cap="none" strike="noStrike">
              <a:solidFill>
                <a:srgbClr val="000000"/>
              </a:solidFill>
              <a:latin typeface="Arial"/>
              <a:ea typeface="Arial"/>
              <a:cs typeface="Arial"/>
              <a:sym typeface="Arial"/>
            </a:endParaRPr>
          </a:p>
        </p:txBody>
      </p:sp>
      <p:sp>
        <p:nvSpPr>
          <p:cNvPr id="174" name="Google Shape;174;p6"/>
          <p:cNvSpPr txBox="1"/>
          <p:nvPr/>
        </p:nvSpPr>
        <p:spPr>
          <a:xfrm>
            <a:off x="1038816" y="1220979"/>
            <a:ext cx="10572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1" i="0" lang="fr" sz="700" u="none" cap="none" strike="noStrike">
                <a:solidFill>
                  <a:srgbClr val="000000"/>
                </a:solidFill>
                <a:latin typeface="Arial"/>
                <a:ea typeface="Arial"/>
                <a:cs typeface="Arial"/>
                <a:sym typeface="Arial"/>
              </a:rPr>
              <a:t>Bois de Captieux</a:t>
            </a:r>
            <a:endParaRPr b="1" i="0" sz="700" u="none" cap="none" strike="noStrike">
              <a:solidFill>
                <a:srgbClr val="000000"/>
              </a:solidFill>
              <a:latin typeface="Arial"/>
              <a:ea typeface="Arial"/>
              <a:cs typeface="Arial"/>
              <a:sym typeface="Arial"/>
            </a:endParaRPr>
          </a:p>
        </p:txBody>
      </p:sp>
      <p:sp>
        <p:nvSpPr>
          <p:cNvPr id="175" name="Google Shape;175;p6"/>
          <p:cNvSpPr txBox="1"/>
          <p:nvPr/>
        </p:nvSpPr>
        <p:spPr>
          <a:xfrm>
            <a:off x="4706505" y="1154680"/>
            <a:ext cx="634500" cy="507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700"/>
              <a:buFont typeface="Arial"/>
              <a:buNone/>
            </a:pPr>
            <a:r>
              <a:rPr b="1" i="0" lang="fr" sz="700" u="none" cap="none" strike="noStrike">
                <a:solidFill>
                  <a:srgbClr val="000000"/>
                </a:solidFill>
                <a:latin typeface="Arial"/>
                <a:ea typeface="Arial"/>
                <a:cs typeface="Arial"/>
                <a:sym typeface="Arial"/>
              </a:rPr>
              <a:t>Bois de </a:t>
            </a:r>
            <a:endParaRPr b="1" i="0" sz="7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700"/>
              <a:buFont typeface="Arial"/>
              <a:buNone/>
            </a:pPr>
            <a:r>
              <a:rPr b="1" i="0" lang="fr" sz="700" u="none" cap="none" strike="noStrike">
                <a:solidFill>
                  <a:srgbClr val="000000"/>
                </a:solidFill>
                <a:latin typeface="Arial"/>
                <a:ea typeface="Arial"/>
                <a:cs typeface="Arial"/>
                <a:sym typeface="Arial"/>
              </a:rPr>
              <a:t>Terres </a:t>
            </a:r>
            <a:endParaRPr b="1" i="0" sz="7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700"/>
              <a:buFont typeface="Arial"/>
              <a:buNone/>
            </a:pPr>
            <a:r>
              <a:rPr b="1" i="0" lang="fr" sz="700" u="none" cap="none" strike="noStrike">
                <a:solidFill>
                  <a:srgbClr val="000000"/>
                </a:solidFill>
                <a:latin typeface="Arial"/>
                <a:ea typeface="Arial"/>
                <a:cs typeface="Arial"/>
                <a:sym typeface="Arial"/>
              </a:rPr>
              <a:t>Rouges</a:t>
            </a:r>
            <a:endParaRPr b="1" i="0" sz="700" u="none" cap="none" strike="noStrike">
              <a:solidFill>
                <a:srgbClr val="000000"/>
              </a:solidFill>
              <a:latin typeface="Arial"/>
              <a:ea typeface="Arial"/>
              <a:cs typeface="Arial"/>
              <a:sym typeface="Arial"/>
            </a:endParaRPr>
          </a:p>
        </p:txBody>
      </p:sp>
      <p:sp>
        <p:nvSpPr>
          <p:cNvPr id="176" name="Google Shape;176;p6"/>
          <p:cNvSpPr txBox="1"/>
          <p:nvPr/>
        </p:nvSpPr>
        <p:spPr>
          <a:xfrm>
            <a:off x="5405976" y="685088"/>
            <a:ext cx="10572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1" i="0" lang="fr" sz="700" u="none" cap="none" strike="noStrike">
                <a:solidFill>
                  <a:srgbClr val="000000"/>
                </a:solidFill>
                <a:latin typeface="Arial"/>
                <a:ea typeface="Arial"/>
                <a:cs typeface="Arial"/>
                <a:sym typeface="Arial"/>
              </a:rPr>
              <a:t>Bois de La Rigade</a:t>
            </a:r>
            <a:endParaRPr b="1" i="0" sz="700" u="none" cap="none" strike="noStrike">
              <a:solidFill>
                <a:srgbClr val="000000"/>
              </a:solidFill>
              <a:latin typeface="Arial"/>
              <a:ea typeface="Arial"/>
              <a:cs typeface="Arial"/>
              <a:sym typeface="Arial"/>
            </a:endParaRPr>
          </a:p>
        </p:txBody>
      </p:sp>
      <p:sp>
        <p:nvSpPr>
          <p:cNvPr id="177" name="Google Shape;177;p6"/>
          <p:cNvSpPr txBox="1"/>
          <p:nvPr/>
        </p:nvSpPr>
        <p:spPr>
          <a:xfrm>
            <a:off x="5540694" y="1462762"/>
            <a:ext cx="787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1" i="0" lang="fr" sz="700" u="none" cap="none" strike="noStrike">
                <a:solidFill>
                  <a:srgbClr val="000000"/>
                </a:solidFill>
                <a:latin typeface="Arial"/>
                <a:ea typeface="Arial"/>
                <a:cs typeface="Arial"/>
                <a:sym typeface="Arial"/>
              </a:rPr>
              <a:t>Bois de Peyronet</a:t>
            </a:r>
            <a:endParaRPr b="1" i="0" sz="700" u="none" cap="none" strike="noStrike">
              <a:solidFill>
                <a:srgbClr val="000000"/>
              </a:solidFill>
              <a:latin typeface="Arial"/>
              <a:ea typeface="Arial"/>
              <a:cs typeface="Arial"/>
              <a:sym typeface="Arial"/>
            </a:endParaRPr>
          </a:p>
        </p:txBody>
      </p:sp>
      <p:sp>
        <p:nvSpPr>
          <p:cNvPr id="178" name="Google Shape;178;p6"/>
          <p:cNvSpPr txBox="1"/>
          <p:nvPr/>
        </p:nvSpPr>
        <p:spPr>
          <a:xfrm>
            <a:off x="5751004" y="2418546"/>
            <a:ext cx="8625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700"/>
              <a:buFont typeface="Arial"/>
              <a:buNone/>
            </a:pPr>
            <a:r>
              <a:rPr b="1" i="0" lang="fr" sz="700" u="none" cap="none" strike="noStrike">
                <a:solidFill>
                  <a:srgbClr val="000000"/>
                </a:solidFill>
                <a:latin typeface="Arial"/>
                <a:ea typeface="Arial"/>
                <a:cs typeface="Arial"/>
                <a:sym typeface="Arial"/>
              </a:rPr>
              <a:t>Bois   </a:t>
            </a:r>
            <a:endParaRPr b="1" i="0" sz="7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700"/>
              <a:buFont typeface="Arial"/>
              <a:buNone/>
            </a:pPr>
            <a:r>
              <a:rPr b="1" i="0" lang="fr" sz="700" u="none" cap="none" strike="noStrike">
                <a:solidFill>
                  <a:srgbClr val="000000"/>
                </a:solidFill>
                <a:latin typeface="Arial"/>
                <a:ea typeface="Arial"/>
                <a:cs typeface="Arial"/>
                <a:sym typeface="Arial"/>
              </a:rPr>
              <a:t>d’Estigeac</a:t>
            </a:r>
            <a:endParaRPr b="1" i="0" sz="700" u="none" cap="none" strike="noStrike">
              <a:solidFill>
                <a:srgbClr val="000000"/>
              </a:solidFill>
              <a:latin typeface="Arial"/>
              <a:ea typeface="Arial"/>
              <a:cs typeface="Arial"/>
              <a:sym typeface="Arial"/>
            </a:endParaRPr>
          </a:p>
        </p:txBody>
      </p:sp>
      <p:pic>
        <p:nvPicPr>
          <p:cNvPr id="179" name="Google Shape;179;p6"/>
          <p:cNvPicPr preferRelativeResize="0"/>
          <p:nvPr/>
        </p:nvPicPr>
        <p:blipFill rotWithShape="1">
          <a:blip r:embed="rId5">
            <a:alphaModFix/>
          </a:blip>
          <a:srcRect b="0" l="0" r="0" t="0"/>
          <a:stretch/>
        </p:blipFill>
        <p:spPr>
          <a:xfrm>
            <a:off x="6541789" y="402938"/>
            <a:ext cx="1260231" cy="4456229"/>
          </a:xfrm>
          <a:prstGeom prst="rect">
            <a:avLst/>
          </a:prstGeom>
          <a:noFill/>
          <a:ln cap="flat" cmpd="sng" w="9525">
            <a:solidFill>
              <a:schemeClr val="dk1"/>
            </a:solidFill>
            <a:prstDash val="solid"/>
            <a:round/>
            <a:headEnd len="sm" w="sm" type="none"/>
            <a:tailEnd len="sm" w="sm" type="none"/>
          </a:ln>
        </p:spPr>
      </p:pic>
      <p:sp>
        <p:nvSpPr>
          <p:cNvPr id="180" name="Google Shape;180;p6"/>
          <p:cNvSpPr txBox="1"/>
          <p:nvPr/>
        </p:nvSpPr>
        <p:spPr>
          <a:xfrm>
            <a:off x="5283680" y="1276089"/>
            <a:ext cx="862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fr" sz="700" u="none" cap="none" strike="noStrike">
                <a:solidFill>
                  <a:srgbClr val="000000"/>
                </a:solidFill>
                <a:latin typeface="Arial"/>
                <a:ea typeface="Arial"/>
                <a:cs typeface="Arial"/>
                <a:sym typeface="Arial"/>
              </a:rPr>
              <a:t>Les Brousteys</a:t>
            </a:r>
            <a:endParaRPr b="0" i="0" sz="700" u="none" cap="none" strike="noStrike">
              <a:solidFill>
                <a:srgbClr val="000000"/>
              </a:solidFill>
              <a:latin typeface="Arial"/>
              <a:ea typeface="Arial"/>
              <a:cs typeface="Arial"/>
              <a:sym typeface="Arial"/>
            </a:endParaRPr>
          </a:p>
        </p:txBody>
      </p:sp>
      <p:sp>
        <p:nvSpPr>
          <p:cNvPr id="181" name="Google Shape;181;p6"/>
          <p:cNvSpPr txBox="1"/>
          <p:nvPr/>
        </p:nvSpPr>
        <p:spPr>
          <a:xfrm>
            <a:off x="152325" y="4862200"/>
            <a:ext cx="6299100" cy="28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1000">
                <a:solidFill>
                  <a:schemeClr val="dk1"/>
                </a:solidFill>
              </a:rPr>
              <a:t>L’occupation du sol de Martignas, d’après les plans et états de section du cadastre de 1844</a:t>
            </a:r>
            <a:endParaRPr b="1" sz="1000"/>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79" name="Shape 879"/>
        <p:cNvGrpSpPr/>
        <p:nvPr/>
      </p:nvGrpSpPr>
      <p:grpSpPr>
        <a:xfrm>
          <a:off x="0" y="0"/>
          <a:ext cx="0" cy="0"/>
          <a:chOff x="0" y="0"/>
          <a:chExt cx="0" cy="0"/>
        </a:xfrm>
      </p:grpSpPr>
      <p:sp>
        <p:nvSpPr>
          <p:cNvPr id="880" name="Google Shape;880;p33"/>
          <p:cNvSpPr txBox="1"/>
          <p:nvPr/>
        </p:nvSpPr>
        <p:spPr>
          <a:xfrm>
            <a:off x="152400" y="4400050"/>
            <a:ext cx="63063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i="0" lang="fr" sz="1000" u="none" cap="none" strike="noStrike">
                <a:solidFill>
                  <a:schemeClr val="dk1"/>
                </a:solidFill>
                <a:latin typeface="Arial"/>
                <a:ea typeface="Arial"/>
                <a:cs typeface="Arial"/>
                <a:sym typeface="Arial"/>
              </a:rPr>
              <a:t>Cartes postales de la fin du XIX</a:t>
            </a:r>
            <a:r>
              <a:rPr b="1" baseline="30000" i="0" lang="fr" sz="1000" u="none" cap="none" strike="noStrike">
                <a:solidFill>
                  <a:schemeClr val="dk1"/>
                </a:solidFill>
                <a:latin typeface="Arial"/>
                <a:ea typeface="Arial"/>
                <a:cs typeface="Arial"/>
                <a:sym typeface="Arial"/>
              </a:rPr>
              <a:t>e</a:t>
            </a:r>
            <a:r>
              <a:rPr b="1" i="0" lang="fr" sz="1000" u="none" cap="none" strike="noStrike">
                <a:solidFill>
                  <a:schemeClr val="dk1"/>
                </a:solidFill>
                <a:latin typeface="Arial"/>
                <a:ea typeface="Arial"/>
                <a:cs typeface="Arial"/>
                <a:sym typeface="Arial"/>
              </a:rPr>
              <a:t> et du début du XX</a:t>
            </a:r>
            <a:r>
              <a:rPr b="1" baseline="30000" i="0" lang="fr" sz="1000" u="none" cap="none" strike="noStrike">
                <a:solidFill>
                  <a:schemeClr val="dk1"/>
                </a:solidFill>
                <a:latin typeface="Arial"/>
                <a:ea typeface="Arial"/>
                <a:cs typeface="Arial"/>
                <a:sym typeface="Arial"/>
              </a:rPr>
              <a:t>e</a:t>
            </a:r>
            <a:r>
              <a:rPr b="1" i="0" lang="fr" sz="1000" u="none" cap="none" strike="noStrike">
                <a:solidFill>
                  <a:schemeClr val="dk1"/>
                </a:solidFill>
                <a:latin typeface="Arial"/>
                <a:ea typeface="Arial"/>
                <a:cs typeface="Arial"/>
                <a:sym typeface="Arial"/>
              </a:rPr>
              <a:t> siècle évoquant l’activité de blanchisserie </a:t>
            </a:r>
            <a:endParaRPr b="1" i="0" sz="1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1" i="0" lang="fr" sz="1000" u="none" cap="none" strike="noStrike">
                <a:solidFill>
                  <a:schemeClr val="dk1"/>
                </a:solidFill>
                <a:latin typeface="Arial"/>
                <a:ea typeface="Arial"/>
                <a:cs typeface="Arial"/>
                <a:sym typeface="Arial"/>
              </a:rPr>
              <a:t>(Source : Archives municipales de Martignas).</a:t>
            </a:r>
            <a:endParaRPr b="1" i="0" sz="1000" u="none" cap="none" strike="noStrike">
              <a:solidFill>
                <a:srgbClr val="000000"/>
              </a:solidFill>
              <a:latin typeface="Arial"/>
              <a:ea typeface="Arial"/>
              <a:cs typeface="Arial"/>
              <a:sym typeface="Arial"/>
            </a:endParaRPr>
          </a:p>
        </p:txBody>
      </p:sp>
      <p:sp>
        <p:nvSpPr>
          <p:cNvPr id="881" name="Google Shape;881;p33"/>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V</a:t>
            </a:r>
            <a:r>
              <a:rPr b="1" lang="fr" sz="1600">
                <a:solidFill>
                  <a:schemeClr val="dk1"/>
                </a:solidFill>
              </a:rPr>
              <a:t>II</a:t>
            </a:r>
            <a:r>
              <a:rPr b="1" i="0" lang="fr" sz="1600" u="none" cap="none" strike="noStrike">
                <a:solidFill>
                  <a:schemeClr val="dk1"/>
                </a:solidFill>
                <a:latin typeface="Arial"/>
                <a:ea typeface="Arial"/>
                <a:cs typeface="Arial"/>
                <a:sym typeface="Arial"/>
              </a:rPr>
              <a:t>- ET LES BLANCHISSEUSES ?</a:t>
            </a:r>
            <a:endParaRPr b="1" i="0" sz="1800" u="none" cap="none" strike="noStrike">
              <a:solidFill>
                <a:schemeClr val="dk1"/>
              </a:solidFill>
              <a:latin typeface="Arial"/>
              <a:ea typeface="Arial"/>
              <a:cs typeface="Arial"/>
              <a:sym typeface="Arial"/>
            </a:endParaRPr>
          </a:p>
        </p:txBody>
      </p:sp>
      <p:pic>
        <p:nvPicPr>
          <p:cNvPr id="882" name="Google Shape;882;p33"/>
          <p:cNvPicPr preferRelativeResize="0"/>
          <p:nvPr/>
        </p:nvPicPr>
        <p:blipFill rotWithShape="1">
          <a:blip r:embed="rId3">
            <a:alphaModFix/>
          </a:blip>
          <a:srcRect b="0" l="0" r="0" t="0"/>
          <a:stretch/>
        </p:blipFill>
        <p:spPr>
          <a:xfrm>
            <a:off x="152400" y="400200"/>
            <a:ext cx="3130394" cy="1970253"/>
          </a:xfrm>
          <a:prstGeom prst="rect">
            <a:avLst/>
          </a:prstGeom>
          <a:noFill/>
          <a:ln cap="flat" cmpd="sng" w="9525">
            <a:solidFill>
              <a:schemeClr val="dk1"/>
            </a:solidFill>
            <a:prstDash val="solid"/>
            <a:round/>
            <a:headEnd len="sm" w="sm" type="none"/>
            <a:tailEnd len="sm" w="sm" type="none"/>
          </a:ln>
        </p:spPr>
      </p:pic>
      <p:pic>
        <p:nvPicPr>
          <p:cNvPr id="883" name="Google Shape;883;p33"/>
          <p:cNvPicPr preferRelativeResize="0"/>
          <p:nvPr/>
        </p:nvPicPr>
        <p:blipFill rotWithShape="1">
          <a:blip r:embed="rId4">
            <a:alphaModFix/>
          </a:blip>
          <a:srcRect b="0" l="0" r="0" t="0"/>
          <a:stretch/>
        </p:blipFill>
        <p:spPr>
          <a:xfrm>
            <a:off x="152400" y="2414076"/>
            <a:ext cx="3130394" cy="1971928"/>
          </a:xfrm>
          <a:prstGeom prst="rect">
            <a:avLst/>
          </a:prstGeom>
          <a:noFill/>
          <a:ln cap="flat" cmpd="sng" w="9525">
            <a:solidFill>
              <a:schemeClr val="dk1"/>
            </a:solidFill>
            <a:prstDash val="solid"/>
            <a:round/>
            <a:headEnd len="sm" w="sm" type="none"/>
            <a:tailEnd len="sm" w="sm" type="none"/>
          </a:ln>
        </p:spPr>
      </p:pic>
      <p:pic>
        <p:nvPicPr>
          <p:cNvPr id="884" name="Google Shape;884;p33"/>
          <p:cNvPicPr preferRelativeResize="0"/>
          <p:nvPr/>
        </p:nvPicPr>
        <p:blipFill rotWithShape="1">
          <a:blip r:embed="rId5">
            <a:alphaModFix/>
          </a:blip>
          <a:srcRect b="0" l="0" r="0" t="0"/>
          <a:stretch/>
        </p:blipFill>
        <p:spPr>
          <a:xfrm>
            <a:off x="3328397" y="400200"/>
            <a:ext cx="3130388" cy="1970257"/>
          </a:xfrm>
          <a:prstGeom prst="rect">
            <a:avLst/>
          </a:prstGeom>
          <a:noFill/>
          <a:ln cap="flat" cmpd="sng" w="9525">
            <a:solidFill>
              <a:schemeClr val="dk1"/>
            </a:solidFill>
            <a:prstDash val="solid"/>
            <a:round/>
            <a:headEnd len="sm" w="sm" type="none"/>
            <a:tailEnd len="sm" w="sm" type="none"/>
          </a:ln>
        </p:spPr>
      </p:pic>
      <p:pic>
        <p:nvPicPr>
          <p:cNvPr id="885" name="Google Shape;885;p33"/>
          <p:cNvPicPr preferRelativeResize="0"/>
          <p:nvPr/>
        </p:nvPicPr>
        <p:blipFill rotWithShape="1">
          <a:blip r:embed="rId6">
            <a:alphaModFix/>
          </a:blip>
          <a:srcRect b="0" l="0" r="0" t="0"/>
          <a:stretch/>
        </p:blipFill>
        <p:spPr>
          <a:xfrm>
            <a:off x="3327750" y="2414087"/>
            <a:ext cx="3131675" cy="1971927"/>
          </a:xfrm>
          <a:prstGeom prst="rect">
            <a:avLst/>
          </a:prstGeom>
          <a:noFill/>
          <a:ln cap="flat" cmpd="sng" w="9525">
            <a:solidFill>
              <a:schemeClr val="dk1"/>
            </a:solidFill>
            <a:prstDash val="solid"/>
            <a:round/>
            <a:headEnd len="sm" w="sm" type="none"/>
            <a:tailEnd len="sm" w="sm" type="none"/>
          </a:ln>
        </p:spPr>
      </p:pic>
      <p:sp>
        <p:nvSpPr>
          <p:cNvPr id="886" name="Google Shape;886;p33"/>
          <p:cNvSpPr txBox="1"/>
          <p:nvPr/>
        </p:nvSpPr>
        <p:spPr>
          <a:xfrm>
            <a:off x="6541800" y="407900"/>
            <a:ext cx="2479800" cy="46896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&gt; </a:t>
            </a:r>
            <a:r>
              <a:rPr lang="fr" sz="1200">
                <a:solidFill>
                  <a:schemeClr val="dk1"/>
                </a:solidFill>
              </a:rPr>
              <a:t>La loi de 1857 va transformer profondément la société : les bergers de la Lande perdent en quelques décennies leurs droits de parcours et n’ont d’autres choix que de devenir métayers de ceux qui ont acheté et ensemencé les communaux ;</a:t>
            </a:r>
            <a:endParaRPr sz="1200">
              <a:solidFill>
                <a:schemeClr val="dk1"/>
              </a:solidFill>
            </a:endParaRPr>
          </a:p>
          <a:p>
            <a:pPr indent="0" lvl="0" marL="0" marR="0" rtl="0" algn="just">
              <a:lnSpc>
                <a:spcPct val="100000"/>
              </a:lnSpc>
              <a:spcBef>
                <a:spcPts val="1000"/>
              </a:spcBef>
              <a:spcAft>
                <a:spcPts val="0"/>
              </a:spcAft>
              <a:buClr>
                <a:srgbClr val="000000"/>
              </a:buClr>
              <a:buSzPts val="1200"/>
              <a:buFont typeface="Arial"/>
              <a:buNone/>
            </a:pPr>
            <a:r>
              <a:rPr lang="fr" sz="1200">
                <a:solidFill>
                  <a:schemeClr val="dk1"/>
                </a:solidFill>
              </a:rPr>
              <a:t>&gt; C’est vraisemblablement vers la fin des années 1860 qu’une partie des habitants de Martignas se tourne alors vers l’activité de blanchisserie, portée par le marché bordelais dont la population passe de 100.000 habitants en 1840 à près de 250.000 en 1900 ;</a:t>
            </a:r>
            <a:endParaRPr sz="1200">
              <a:solidFill>
                <a:schemeClr val="dk1"/>
              </a:solidFill>
            </a:endParaRPr>
          </a:p>
          <a:p>
            <a:pPr indent="0" lvl="0" marL="0" marR="0" rtl="0" algn="just">
              <a:lnSpc>
                <a:spcPct val="100000"/>
              </a:lnSpc>
              <a:spcBef>
                <a:spcPts val="1000"/>
              </a:spcBef>
              <a:spcAft>
                <a:spcPts val="1000"/>
              </a:spcAft>
              <a:buClr>
                <a:srgbClr val="000000"/>
              </a:buClr>
              <a:buSzPts val="1200"/>
              <a:buFont typeface="Arial"/>
              <a:buNone/>
            </a:pPr>
            <a:r>
              <a:rPr lang="fr" sz="1200">
                <a:solidFill>
                  <a:schemeClr val="dk1"/>
                </a:solidFill>
              </a:rPr>
              <a:t>&gt; Les habitants de Martignas reprennent ainsi à leur compte une activité déjà florissante au milieu du XIX</a:t>
            </a:r>
            <a:r>
              <a:rPr baseline="30000" lang="fr" sz="1200">
                <a:solidFill>
                  <a:schemeClr val="dk1"/>
                </a:solidFill>
              </a:rPr>
              <a:t>e</a:t>
            </a:r>
            <a:r>
              <a:rPr lang="fr" sz="1200">
                <a:solidFill>
                  <a:schemeClr val="dk1"/>
                </a:solidFill>
              </a:rPr>
              <a:t> siècle à Saint- Médard-en-Jalle et Mérignac (526 blanchisseuses en 1851).</a:t>
            </a:r>
            <a:endParaRPr sz="1200">
              <a:solidFill>
                <a:schemeClr val="dk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90" name="Shape 890"/>
        <p:cNvGrpSpPr/>
        <p:nvPr/>
      </p:nvGrpSpPr>
      <p:grpSpPr>
        <a:xfrm>
          <a:off x="0" y="0"/>
          <a:ext cx="0" cy="0"/>
          <a:chOff x="0" y="0"/>
          <a:chExt cx="0" cy="0"/>
        </a:xfrm>
      </p:grpSpPr>
      <p:pic>
        <p:nvPicPr>
          <p:cNvPr id="891" name="Google Shape;891;p34"/>
          <p:cNvPicPr preferRelativeResize="0"/>
          <p:nvPr/>
        </p:nvPicPr>
        <p:blipFill rotWithShape="1">
          <a:blip r:embed="rId3">
            <a:alphaModFix/>
          </a:blip>
          <a:srcRect b="0" l="0" r="0" t="0"/>
          <a:stretch/>
        </p:blipFill>
        <p:spPr>
          <a:xfrm>
            <a:off x="1385625" y="400200"/>
            <a:ext cx="5528609" cy="4522849"/>
          </a:xfrm>
          <a:prstGeom prst="rect">
            <a:avLst/>
          </a:prstGeom>
          <a:noFill/>
          <a:ln>
            <a:noFill/>
          </a:ln>
        </p:spPr>
      </p:pic>
      <p:sp>
        <p:nvSpPr>
          <p:cNvPr id="892" name="Google Shape;892;p34"/>
          <p:cNvSpPr/>
          <p:nvPr/>
        </p:nvSpPr>
        <p:spPr>
          <a:xfrm>
            <a:off x="152400" y="400225"/>
            <a:ext cx="6306900" cy="44619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 name="Google Shape;893;p34"/>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VII- ET LES BLANCHISSEUSES ?</a:t>
            </a:r>
            <a:endParaRPr b="1" i="0" sz="1800" u="none" cap="none" strike="noStrike">
              <a:solidFill>
                <a:schemeClr val="dk1"/>
              </a:solidFill>
              <a:latin typeface="Arial"/>
              <a:ea typeface="Arial"/>
              <a:cs typeface="Arial"/>
              <a:sym typeface="Arial"/>
            </a:endParaRPr>
          </a:p>
        </p:txBody>
      </p:sp>
      <p:sp>
        <p:nvSpPr>
          <p:cNvPr id="894" name="Google Shape;894;p34"/>
          <p:cNvSpPr txBox="1"/>
          <p:nvPr/>
        </p:nvSpPr>
        <p:spPr>
          <a:xfrm>
            <a:off x="6541800" y="407900"/>
            <a:ext cx="2479800" cy="25296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&gt; </a:t>
            </a:r>
            <a:r>
              <a:rPr lang="fr" sz="1200">
                <a:solidFill>
                  <a:schemeClr val="dk1"/>
                </a:solidFill>
              </a:rPr>
              <a:t>Cette activité de blanchisserie va occuper une grande partie des habitants de Martignas, ce qu’illustrent les témoignages des anciens habitants de la commune recueillis par le Centre Communal d’Action Social ;</a:t>
            </a:r>
            <a:endParaRPr sz="1200">
              <a:solidFill>
                <a:schemeClr val="dk1"/>
              </a:solidFill>
            </a:endParaRPr>
          </a:p>
          <a:p>
            <a:pPr indent="0" lvl="0" marL="0" marR="0" rtl="0" algn="just">
              <a:lnSpc>
                <a:spcPct val="100000"/>
              </a:lnSpc>
              <a:spcBef>
                <a:spcPts val="1000"/>
              </a:spcBef>
              <a:spcAft>
                <a:spcPts val="1000"/>
              </a:spcAft>
              <a:buClr>
                <a:srgbClr val="000000"/>
              </a:buClr>
              <a:buSzPts val="1200"/>
              <a:buFont typeface="Arial"/>
              <a:buNone/>
            </a:pPr>
            <a:r>
              <a:rPr lang="fr" sz="1200">
                <a:solidFill>
                  <a:schemeClr val="dk1"/>
                </a:solidFill>
              </a:rPr>
              <a:t>&gt; Commencée dans les années 1860, la blanchisserie cesse avec l’apparition et le développement des machines à laver individuelle, dans les années 1950 ;</a:t>
            </a:r>
            <a:endParaRPr sz="1200">
              <a:solidFill>
                <a:schemeClr val="dk1"/>
              </a:solidFill>
            </a:endParaRPr>
          </a:p>
        </p:txBody>
      </p:sp>
      <p:sp>
        <p:nvSpPr>
          <p:cNvPr id="895" name="Google Shape;895;p34"/>
          <p:cNvSpPr txBox="1"/>
          <p:nvPr/>
        </p:nvSpPr>
        <p:spPr>
          <a:xfrm>
            <a:off x="152325" y="4862200"/>
            <a:ext cx="6299100" cy="28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000"/>
              <a:buFont typeface="Arial"/>
              <a:buNone/>
            </a:pPr>
            <a:r>
              <a:rPr b="1" i="1" lang="fr" sz="1000">
                <a:solidFill>
                  <a:schemeClr val="dk1"/>
                </a:solidFill>
              </a:rPr>
              <a:t>Les artisans de la mémoire</a:t>
            </a:r>
            <a:r>
              <a:rPr b="1" lang="fr" sz="1000">
                <a:solidFill>
                  <a:schemeClr val="dk1"/>
                </a:solidFill>
              </a:rPr>
              <a:t>, recueil de témoignages réalisé par le CCAS (sans date)</a:t>
            </a:r>
            <a:endParaRPr b="1" sz="1000">
              <a:solidFill>
                <a:schemeClr val="dk1"/>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99" name="Shape 899"/>
        <p:cNvGrpSpPr/>
        <p:nvPr/>
      </p:nvGrpSpPr>
      <p:grpSpPr>
        <a:xfrm>
          <a:off x="0" y="0"/>
          <a:ext cx="0" cy="0"/>
          <a:chOff x="0" y="0"/>
          <a:chExt cx="0" cy="0"/>
        </a:xfrm>
      </p:grpSpPr>
      <p:sp>
        <p:nvSpPr>
          <p:cNvPr id="900" name="Google Shape;900;p35"/>
          <p:cNvSpPr txBox="1"/>
          <p:nvPr/>
        </p:nvSpPr>
        <p:spPr>
          <a:xfrm>
            <a:off x="152400" y="4651275"/>
            <a:ext cx="63969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i="1" lang="fr" sz="1000" u="none" cap="none" strike="noStrike">
                <a:solidFill>
                  <a:schemeClr val="dk1"/>
                </a:solidFill>
                <a:latin typeface="Arial"/>
                <a:ea typeface="Arial"/>
                <a:cs typeface="Arial"/>
                <a:sym typeface="Arial"/>
              </a:rPr>
              <a:t>Photographie d’une buanderie attestée dans les matrices cadastrales des années 1930 </a:t>
            </a:r>
            <a:endParaRPr b="1" i="1" sz="1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1" i="1" lang="fr" sz="1000" u="none" cap="none" strike="noStrike">
                <a:solidFill>
                  <a:schemeClr val="dk1"/>
                </a:solidFill>
                <a:latin typeface="Arial"/>
                <a:ea typeface="Arial"/>
                <a:cs typeface="Arial"/>
                <a:sym typeface="Arial"/>
              </a:rPr>
              <a:t>(îlot République, derrière le CCAS)</a:t>
            </a:r>
            <a:r>
              <a:rPr b="1" i="0" lang="fr" sz="1000" u="none" cap="none" strike="noStrike">
                <a:solidFill>
                  <a:schemeClr val="dk1"/>
                </a:solidFill>
                <a:latin typeface="Arial"/>
                <a:ea typeface="Arial"/>
                <a:cs typeface="Arial"/>
                <a:sym typeface="Arial"/>
              </a:rPr>
              <a:t>.</a:t>
            </a:r>
            <a:endParaRPr b="1" i="0" sz="1000" u="none" cap="none" strike="noStrike">
              <a:solidFill>
                <a:schemeClr val="dk1"/>
              </a:solidFill>
              <a:latin typeface="Arial"/>
              <a:ea typeface="Arial"/>
              <a:cs typeface="Arial"/>
              <a:sym typeface="Arial"/>
            </a:endParaRPr>
          </a:p>
        </p:txBody>
      </p:sp>
      <p:pic>
        <p:nvPicPr>
          <p:cNvPr id="901" name="Google Shape;901;p35"/>
          <p:cNvPicPr preferRelativeResize="0"/>
          <p:nvPr/>
        </p:nvPicPr>
        <p:blipFill rotWithShape="1">
          <a:blip r:embed="rId3">
            <a:alphaModFix/>
          </a:blip>
          <a:srcRect b="0" l="0" r="0" t="0"/>
          <a:stretch/>
        </p:blipFill>
        <p:spPr>
          <a:xfrm>
            <a:off x="152400" y="400200"/>
            <a:ext cx="6307025" cy="4191347"/>
          </a:xfrm>
          <a:prstGeom prst="rect">
            <a:avLst/>
          </a:prstGeom>
          <a:noFill/>
          <a:ln cap="flat" cmpd="sng" w="9525">
            <a:solidFill>
              <a:schemeClr val="dk1"/>
            </a:solidFill>
            <a:prstDash val="solid"/>
            <a:round/>
            <a:headEnd len="sm" w="sm" type="none"/>
            <a:tailEnd len="sm" w="sm" type="none"/>
          </a:ln>
        </p:spPr>
      </p:pic>
      <p:sp>
        <p:nvSpPr>
          <p:cNvPr id="902" name="Google Shape;902;p35"/>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VII- ET LES BLANCHISSEUSES ?</a:t>
            </a:r>
            <a:endParaRPr b="1" i="0" sz="1800" u="none" cap="none" strike="noStrike">
              <a:solidFill>
                <a:schemeClr val="dk1"/>
              </a:solidFill>
              <a:latin typeface="Arial"/>
              <a:ea typeface="Arial"/>
              <a:cs typeface="Arial"/>
              <a:sym typeface="Arial"/>
            </a:endParaRPr>
          </a:p>
        </p:txBody>
      </p:sp>
      <p:sp>
        <p:nvSpPr>
          <p:cNvPr id="903" name="Google Shape;903;p35"/>
          <p:cNvSpPr txBox="1"/>
          <p:nvPr/>
        </p:nvSpPr>
        <p:spPr>
          <a:xfrm>
            <a:off x="6541800" y="407900"/>
            <a:ext cx="2479800" cy="14775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1000"/>
              </a:spcAft>
              <a:buClr>
                <a:srgbClr val="000000"/>
              </a:buClr>
              <a:buSzPts val="1200"/>
              <a:buFont typeface="Arial"/>
              <a:buNone/>
            </a:pPr>
            <a:r>
              <a:rPr b="0" i="0" lang="fr" sz="1200" u="none" cap="none" strike="noStrike">
                <a:solidFill>
                  <a:schemeClr val="dk1"/>
                </a:solidFill>
                <a:latin typeface="Arial"/>
                <a:ea typeface="Arial"/>
                <a:cs typeface="Arial"/>
                <a:sym typeface="Arial"/>
              </a:rPr>
              <a:t>&gt; </a:t>
            </a:r>
            <a:r>
              <a:rPr lang="fr" sz="1200">
                <a:solidFill>
                  <a:schemeClr val="dk1"/>
                </a:solidFill>
              </a:rPr>
              <a:t>En dépit de son importance économique et sociale pour la commune, cette activité a laissé peu de traces (quelques lavoirs et buanderies) et a été peu structurante en termes d’organisation des paysages.</a:t>
            </a:r>
            <a:endParaRPr sz="1200">
              <a:solidFill>
                <a:schemeClr val="dk1"/>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sp>
        <p:nvSpPr>
          <p:cNvPr id="908" name="Google Shape;908;g20258c8dbc4_0_1003"/>
          <p:cNvSpPr txBox="1"/>
          <p:nvPr/>
        </p:nvSpPr>
        <p:spPr>
          <a:xfrm>
            <a:off x="2800" y="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fr" sz="1600" u="none" cap="none" strike="noStrike">
                <a:solidFill>
                  <a:srgbClr val="000000"/>
                </a:solidFill>
                <a:latin typeface="Arial"/>
                <a:ea typeface="Arial"/>
                <a:cs typeface="Arial"/>
                <a:sym typeface="Arial"/>
              </a:rPr>
              <a:t>RELEVÉ DE CONCLUSIONS : UN BOURG </a:t>
            </a:r>
            <a:r>
              <a:rPr b="1" lang="fr" sz="1600"/>
              <a:t>ENTRE PASSÉ, PRÉSENT ET AVENIR</a:t>
            </a:r>
            <a:endParaRPr b="1" i="0" sz="1600" u="none" cap="none" strike="noStrike">
              <a:solidFill>
                <a:srgbClr val="000000"/>
              </a:solidFill>
              <a:latin typeface="Arial"/>
              <a:ea typeface="Arial"/>
              <a:cs typeface="Arial"/>
              <a:sym typeface="Arial"/>
            </a:endParaRPr>
          </a:p>
        </p:txBody>
      </p:sp>
      <p:sp>
        <p:nvSpPr>
          <p:cNvPr id="909" name="Google Shape;909;g20258c8dbc4_0_1003"/>
          <p:cNvSpPr txBox="1"/>
          <p:nvPr/>
        </p:nvSpPr>
        <p:spPr>
          <a:xfrm>
            <a:off x="152350" y="400200"/>
            <a:ext cx="8869200" cy="4633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rPr b="0" i="0" lang="fr" sz="1200" u="none" cap="none" strike="noStrike">
                <a:solidFill>
                  <a:srgbClr val="000000"/>
                </a:solidFill>
                <a:latin typeface="Arial"/>
                <a:ea typeface="Arial"/>
                <a:cs typeface="Arial"/>
                <a:sym typeface="Arial"/>
              </a:rPr>
              <a:t>&gt; </a:t>
            </a:r>
            <a:r>
              <a:rPr b="0" i="0" lang="fr" sz="1200" u="none" cap="none" strike="noStrike">
                <a:solidFill>
                  <a:schemeClr val="dk1"/>
                </a:solidFill>
                <a:latin typeface="Arial"/>
                <a:ea typeface="Arial"/>
                <a:cs typeface="Arial"/>
                <a:sym typeface="Arial"/>
              </a:rPr>
              <a:t>L’étude archéogéographique et les reconductions photographiques ont permis d’éclairer la fabrique de l’espace urbain depuis le </a:t>
            </a:r>
            <a:r>
              <a:rPr lang="fr" sz="1200">
                <a:solidFill>
                  <a:schemeClr val="dk1"/>
                </a:solidFill>
              </a:rPr>
              <a:t>Moyen Âge</a:t>
            </a:r>
            <a:r>
              <a:rPr b="0" i="0" lang="fr" sz="1200" u="none" cap="none" strike="noStrike">
                <a:solidFill>
                  <a:schemeClr val="dk1"/>
                </a:solidFill>
                <a:latin typeface="Arial"/>
                <a:ea typeface="Arial"/>
                <a:cs typeface="Arial"/>
                <a:sym typeface="Arial"/>
              </a:rPr>
              <a:t> jusqu</a:t>
            </a:r>
            <a:r>
              <a:rPr lang="fr" sz="1200">
                <a:solidFill>
                  <a:schemeClr val="dk1"/>
                </a:solidFill>
              </a:rPr>
              <a:t>’</a:t>
            </a:r>
            <a:r>
              <a:rPr b="0" i="0" lang="fr" sz="1200" u="none" cap="none" strike="noStrike">
                <a:solidFill>
                  <a:schemeClr val="dk1"/>
                </a:solidFill>
                <a:latin typeface="Arial"/>
                <a:ea typeface="Arial"/>
                <a:cs typeface="Arial"/>
                <a:sym typeface="Arial"/>
              </a:rPr>
              <a:t>à aujourd’hui. Plusieurs </a:t>
            </a:r>
            <a:r>
              <a:rPr lang="fr" sz="1200">
                <a:solidFill>
                  <a:schemeClr val="dk1"/>
                </a:solidFill>
              </a:rPr>
              <a:t>phases</a:t>
            </a:r>
            <a:r>
              <a:rPr b="0" i="0" lang="fr" sz="1200" u="none" cap="none" strike="noStrike">
                <a:solidFill>
                  <a:schemeClr val="dk1"/>
                </a:solidFill>
                <a:latin typeface="Arial"/>
                <a:ea typeface="Arial"/>
                <a:cs typeface="Arial"/>
                <a:sym typeface="Arial"/>
              </a:rPr>
              <a:t> peuvent être </a:t>
            </a:r>
            <a:r>
              <a:rPr lang="fr" sz="1200">
                <a:solidFill>
                  <a:schemeClr val="dk1"/>
                </a:solidFill>
              </a:rPr>
              <a:t>identifiées</a:t>
            </a:r>
            <a:r>
              <a:rPr b="0" i="0" lang="fr" sz="1200" u="none" cap="none" strike="noStrike">
                <a:solidFill>
                  <a:schemeClr val="dk1"/>
                </a:solidFill>
                <a:latin typeface="Arial"/>
                <a:ea typeface="Arial"/>
                <a:cs typeface="Arial"/>
                <a:sym typeface="Arial"/>
              </a:rPr>
              <a:t> : </a:t>
            </a:r>
            <a:endParaRPr b="0" i="0" sz="1200" u="none" cap="none" strike="noStrike">
              <a:solidFill>
                <a:schemeClr val="dk1"/>
              </a:solidFill>
              <a:latin typeface="Arial"/>
              <a:ea typeface="Arial"/>
              <a:cs typeface="Arial"/>
              <a:sym typeface="Arial"/>
            </a:endParaRPr>
          </a:p>
          <a:p>
            <a:pPr indent="0" lvl="0" marL="0" marR="0" rtl="0" algn="just">
              <a:lnSpc>
                <a:spcPct val="100000"/>
              </a:lnSpc>
              <a:spcBef>
                <a:spcPts val="1000"/>
              </a:spcBef>
              <a:spcAft>
                <a:spcPts val="0"/>
              </a:spcAft>
              <a:buClr>
                <a:srgbClr val="000000"/>
              </a:buClr>
              <a:buSzPts val="1200"/>
              <a:buFont typeface="Arial"/>
              <a:buNone/>
            </a:pPr>
            <a:r>
              <a:rPr b="1" i="0" lang="fr" sz="1200" u="sng" cap="none" strike="noStrike">
                <a:solidFill>
                  <a:schemeClr val="dk1"/>
                </a:solidFill>
                <a:latin typeface="Arial"/>
                <a:ea typeface="Arial"/>
                <a:cs typeface="Arial"/>
                <a:sym typeface="Arial"/>
              </a:rPr>
              <a:t>MARTIGNAS 1 (Moyen </a:t>
            </a:r>
            <a:r>
              <a:rPr b="1" lang="fr" sz="1200" u="sng">
                <a:solidFill>
                  <a:schemeClr val="dk1"/>
                </a:solidFill>
              </a:rPr>
              <a:t>Âge / début de l’époque moderne) </a:t>
            </a:r>
            <a:r>
              <a:rPr b="1" i="0" lang="fr" sz="1200" u="sng" cap="none" strike="noStrike">
                <a:solidFill>
                  <a:schemeClr val="dk1"/>
                </a:solidFill>
                <a:latin typeface="Arial"/>
                <a:ea typeface="Arial"/>
                <a:cs typeface="Arial"/>
                <a:sym typeface="Arial"/>
              </a:rPr>
              <a:t>:</a:t>
            </a:r>
            <a:endParaRPr b="1" i="0" sz="1200" u="sng" cap="none" strike="noStrike">
              <a:solidFill>
                <a:schemeClr val="dk1"/>
              </a:solidFill>
              <a:latin typeface="Arial"/>
              <a:ea typeface="Arial"/>
              <a:cs typeface="Arial"/>
              <a:sym typeface="Arial"/>
            </a:endParaRPr>
          </a:p>
          <a:p>
            <a:pPr indent="457200" lvl="0" marL="0" marR="0" rtl="0" algn="just">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 Une centralité historique primitive autour de l’ancienne église Notre-Dame (cimetière actuel), située en bordure d</a:t>
            </a:r>
            <a:r>
              <a:rPr lang="fr" sz="1200">
                <a:solidFill>
                  <a:schemeClr val="dk1"/>
                </a:solidFill>
              </a:rPr>
              <a:t>’une</a:t>
            </a:r>
            <a:r>
              <a:rPr b="0" i="0" lang="fr" sz="1200" u="none" cap="none" strike="noStrike">
                <a:solidFill>
                  <a:schemeClr val="dk1"/>
                </a:solidFill>
                <a:latin typeface="Arial"/>
                <a:ea typeface="Arial"/>
                <a:cs typeface="Arial"/>
                <a:sym typeface="Arial"/>
              </a:rPr>
              <a:t> voie </a:t>
            </a:r>
            <a:r>
              <a:rPr lang="fr" sz="1200">
                <a:solidFill>
                  <a:schemeClr val="dk1"/>
                </a:solidFill>
              </a:rPr>
              <a:t>reliant Saint-Jean-d’Illac à Saint-Médard-en-Jalle le long du cours de</a:t>
            </a:r>
            <a:r>
              <a:rPr b="0" i="0" lang="fr" sz="1200" u="none" cap="none" strike="noStrike">
                <a:solidFill>
                  <a:schemeClr val="dk1"/>
                </a:solidFill>
                <a:latin typeface="Arial"/>
                <a:ea typeface="Arial"/>
                <a:cs typeface="Arial"/>
                <a:sym typeface="Arial"/>
              </a:rPr>
              <a:t> la Jalle ;</a:t>
            </a:r>
            <a:endParaRPr b="0" i="0" sz="1200" u="none" cap="none" strike="noStrike">
              <a:solidFill>
                <a:schemeClr val="dk1"/>
              </a:solidFill>
              <a:latin typeface="Arial"/>
              <a:ea typeface="Arial"/>
              <a:cs typeface="Arial"/>
              <a:sym typeface="Arial"/>
            </a:endParaRPr>
          </a:p>
          <a:p>
            <a:pPr indent="0" lvl="0" marL="0" marR="0" rtl="0" algn="just">
              <a:lnSpc>
                <a:spcPct val="100000"/>
              </a:lnSpc>
              <a:spcBef>
                <a:spcPts val="1000"/>
              </a:spcBef>
              <a:spcAft>
                <a:spcPts val="0"/>
              </a:spcAft>
              <a:buClr>
                <a:srgbClr val="000000"/>
              </a:buClr>
              <a:buSzPts val="1200"/>
              <a:buFont typeface="Arial"/>
              <a:buNone/>
            </a:pPr>
            <a:r>
              <a:rPr b="1" i="0" lang="fr" sz="1200" u="sng" cap="none" strike="noStrike">
                <a:solidFill>
                  <a:schemeClr val="dk1"/>
                </a:solidFill>
                <a:latin typeface="Arial"/>
                <a:ea typeface="Arial"/>
                <a:cs typeface="Arial"/>
                <a:sym typeface="Arial"/>
              </a:rPr>
              <a:t>TRANSITION (XVII</a:t>
            </a:r>
            <a:r>
              <a:rPr b="1" i="0" lang="fr" sz="1200" u="sng" cap="none" strike="noStrike">
                <a:solidFill>
                  <a:schemeClr val="dk1"/>
                </a:solidFill>
                <a:latin typeface="Arial"/>
                <a:ea typeface="Arial"/>
                <a:cs typeface="Arial"/>
                <a:sym typeface="Arial"/>
              </a:rPr>
              <a:t>e </a:t>
            </a:r>
            <a:r>
              <a:rPr b="1" i="0" lang="fr" sz="1200" u="sng" cap="none" strike="noStrike">
                <a:solidFill>
                  <a:schemeClr val="dk1"/>
                </a:solidFill>
                <a:latin typeface="Arial"/>
                <a:ea typeface="Arial"/>
                <a:cs typeface="Arial"/>
                <a:sym typeface="Arial"/>
              </a:rPr>
              <a:t>/ XVIII</a:t>
            </a:r>
            <a:r>
              <a:rPr b="1" i="0" lang="fr" sz="1200" u="sng" cap="none" strike="noStrike">
                <a:solidFill>
                  <a:schemeClr val="dk1"/>
                </a:solidFill>
                <a:latin typeface="Arial"/>
                <a:ea typeface="Arial"/>
                <a:cs typeface="Arial"/>
                <a:sym typeface="Arial"/>
              </a:rPr>
              <a:t>e</a:t>
            </a:r>
            <a:r>
              <a:rPr b="1" i="0" lang="fr" sz="1200" u="sng" cap="none" strike="noStrike">
                <a:solidFill>
                  <a:schemeClr val="dk1"/>
                </a:solidFill>
                <a:latin typeface="Arial"/>
                <a:ea typeface="Arial"/>
                <a:cs typeface="Arial"/>
                <a:sym typeface="Arial"/>
              </a:rPr>
              <a:t> siècle ?) : </a:t>
            </a:r>
            <a:endParaRPr b="1" i="0" sz="1200" u="sng" cap="none" strike="noStrike">
              <a:solidFill>
                <a:schemeClr val="dk1"/>
              </a:solidFill>
              <a:latin typeface="Arial"/>
              <a:ea typeface="Arial"/>
              <a:cs typeface="Arial"/>
              <a:sym typeface="Arial"/>
            </a:endParaRPr>
          </a:p>
          <a:p>
            <a:pPr indent="457200" lvl="0" marL="0" marR="0" rtl="0" algn="just">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 La formation de plusieurs carrefours de voies de grand parcours, au nord de cette centralité historique, qui émergent probablement en lien avec un point de franchissement de la Jalle et qui fixent un marché qui constitue, dès lors, un attracteur ;</a:t>
            </a:r>
            <a:endParaRPr b="0" i="0" sz="1200" u="none" cap="none" strike="noStrike">
              <a:solidFill>
                <a:schemeClr val="dk1"/>
              </a:solidFill>
              <a:latin typeface="Arial"/>
              <a:ea typeface="Arial"/>
              <a:cs typeface="Arial"/>
              <a:sym typeface="Arial"/>
            </a:endParaRPr>
          </a:p>
          <a:p>
            <a:pPr indent="457200" lvl="0" marL="0" marR="0" rtl="0" algn="just">
              <a:lnSpc>
                <a:spcPct val="100000"/>
              </a:lnSpc>
              <a:spcBef>
                <a:spcPts val="0"/>
              </a:spcBef>
              <a:spcAft>
                <a:spcPts val="0"/>
              </a:spcAft>
              <a:buClr>
                <a:schemeClr val="dk1"/>
              </a:buClr>
              <a:buSzPts val="1100"/>
              <a:buFont typeface="Arial"/>
              <a:buNone/>
            </a:pPr>
            <a:r>
              <a:rPr b="0" i="0" lang="fr" sz="1200" u="none" cap="none" strike="noStrike">
                <a:solidFill>
                  <a:schemeClr val="dk1"/>
                </a:solidFill>
                <a:latin typeface="Arial"/>
                <a:ea typeface="Arial"/>
                <a:cs typeface="Arial"/>
                <a:sym typeface="Arial"/>
              </a:rPr>
              <a:t>— Un glissement de l’habitat vers le Nord provoqué par cet attracteur. Ce glissement est déjà bien amorcé avant le début du XVIII</a:t>
            </a:r>
            <a:r>
              <a:rPr b="0" baseline="30000" i="0" lang="fr" sz="1200" u="none" cap="none" strike="noStrike">
                <a:solidFill>
                  <a:schemeClr val="dk1"/>
                </a:solidFill>
                <a:latin typeface="Arial"/>
                <a:ea typeface="Arial"/>
                <a:cs typeface="Arial"/>
                <a:sym typeface="Arial"/>
              </a:rPr>
              <a:t>e</a:t>
            </a:r>
            <a:r>
              <a:rPr b="0" i="0" lang="fr" sz="1200" u="none" cap="none" strike="noStrike">
                <a:solidFill>
                  <a:schemeClr val="dk1"/>
                </a:solidFill>
                <a:latin typeface="Arial"/>
                <a:ea typeface="Arial"/>
                <a:cs typeface="Arial"/>
                <a:sym typeface="Arial"/>
              </a:rPr>
              <a:t> siècle et est totalement achevé au début du XIX</a:t>
            </a:r>
            <a:r>
              <a:rPr b="0" baseline="30000" i="0" lang="fr" sz="1200" u="none" cap="none" strike="noStrike">
                <a:solidFill>
                  <a:schemeClr val="dk1"/>
                </a:solidFill>
                <a:latin typeface="Arial"/>
                <a:ea typeface="Arial"/>
                <a:cs typeface="Arial"/>
                <a:sym typeface="Arial"/>
              </a:rPr>
              <a:t>e</a:t>
            </a:r>
            <a:r>
              <a:rPr b="0" i="0" lang="fr" sz="1200" u="none" cap="none" strike="noStrike">
                <a:solidFill>
                  <a:schemeClr val="dk1"/>
                </a:solidFill>
                <a:latin typeface="Arial"/>
                <a:ea typeface="Arial"/>
                <a:cs typeface="Arial"/>
                <a:sym typeface="Arial"/>
              </a:rPr>
              <a:t> ;</a:t>
            </a:r>
            <a:endParaRPr b="0" i="0" sz="1200" u="none" cap="none" strike="noStrike">
              <a:solidFill>
                <a:schemeClr val="dk1"/>
              </a:solidFill>
              <a:latin typeface="Arial"/>
              <a:ea typeface="Arial"/>
              <a:cs typeface="Arial"/>
              <a:sym typeface="Arial"/>
            </a:endParaRPr>
          </a:p>
          <a:p>
            <a:pPr indent="0" lvl="0" marL="0" marR="0" rtl="0" algn="just">
              <a:lnSpc>
                <a:spcPct val="100000"/>
              </a:lnSpc>
              <a:spcBef>
                <a:spcPts val="1000"/>
              </a:spcBef>
              <a:spcAft>
                <a:spcPts val="0"/>
              </a:spcAft>
              <a:buClr>
                <a:schemeClr val="dk1"/>
              </a:buClr>
              <a:buSzPts val="1100"/>
              <a:buFont typeface="Arial"/>
              <a:buNone/>
            </a:pPr>
            <a:r>
              <a:rPr b="1" i="0" lang="fr" sz="1200" u="sng" cap="none" strike="noStrike">
                <a:solidFill>
                  <a:schemeClr val="dk1"/>
                </a:solidFill>
                <a:latin typeface="Arial"/>
                <a:ea typeface="Arial"/>
                <a:cs typeface="Arial"/>
                <a:sym typeface="Arial"/>
              </a:rPr>
              <a:t>MARTIGNAS 2 (XIXe</a:t>
            </a:r>
            <a:r>
              <a:rPr b="1" lang="fr" sz="1200" u="sng">
                <a:solidFill>
                  <a:schemeClr val="dk1"/>
                </a:solidFill>
              </a:rPr>
              <a:t> /</a:t>
            </a:r>
            <a:r>
              <a:rPr b="1" i="0" lang="fr" sz="1200" u="sng" cap="none" strike="noStrike">
                <a:solidFill>
                  <a:schemeClr val="dk1"/>
                </a:solidFill>
                <a:latin typeface="Arial"/>
                <a:ea typeface="Arial"/>
                <a:cs typeface="Arial"/>
                <a:sym typeface="Arial"/>
              </a:rPr>
              <a:t> début XXe siècle) :</a:t>
            </a:r>
            <a:endParaRPr b="1" i="0" sz="1200" u="sng" cap="none" strike="noStrike">
              <a:solidFill>
                <a:schemeClr val="dk1"/>
              </a:solidFill>
              <a:latin typeface="Arial"/>
              <a:ea typeface="Arial"/>
              <a:cs typeface="Arial"/>
              <a:sym typeface="Arial"/>
            </a:endParaRPr>
          </a:p>
          <a:p>
            <a:pPr indent="457200" lvl="0" marL="0" marR="0" rtl="0" algn="just">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 Une organisation polycentrique du nouveau bourg autour de grandes places, dont la forme irrégulière</a:t>
            </a:r>
            <a:r>
              <a:rPr b="0" i="0" lang="fr" sz="1200" u="none" cap="none" strike="noStrike">
                <a:solidFill>
                  <a:srgbClr val="000000"/>
                </a:solidFill>
                <a:latin typeface="Arial"/>
                <a:ea typeface="Arial"/>
                <a:cs typeface="Arial"/>
                <a:sym typeface="Arial"/>
              </a:rPr>
              <a:t> pourrait être liée à la circulation de troupeaux de moutons parqués la nuit dans des bergeries situés dans le bourg lui-même ;</a:t>
            </a:r>
            <a:endParaRPr b="0" i="0" sz="1200" u="none" cap="none" strike="noStrike">
              <a:solidFill>
                <a:srgbClr val="000000"/>
              </a:solidFill>
              <a:latin typeface="Arial"/>
              <a:ea typeface="Arial"/>
              <a:cs typeface="Arial"/>
              <a:sym typeface="Arial"/>
            </a:endParaRPr>
          </a:p>
          <a:p>
            <a:pPr indent="457200" lvl="0" marL="0" marR="0" rtl="0" algn="just">
              <a:lnSpc>
                <a:spcPct val="100000"/>
              </a:lnSpc>
              <a:spcBef>
                <a:spcPts val="0"/>
              </a:spcBef>
              <a:spcAft>
                <a:spcPts val="0"/>
              </a:spcAft>
              <a:buClr>
                <a:srgbClr val="000000"/>
              </a:buClr>
              <a:buSzPts val="1200"/>
              <a:buFont typeface="Arial"/>
              <a:buNone/>
            </a:pPr>
            <a:r>
              <a:rPr b="0" i="0" lang="fr" sz="1200" u="none" cap="none" strike="noStrike">
                <a:solidFill>
                  <a:srgbClr val="000000"/>
                </a:solidFill>
                <a:latin typeface="Arial"/>
                <a:ea typeface="Arial"/>
                <a:cs typeface="Arial"/>
                <a:sym typeface="Arial"/>
              </a:rPr>
              <a:t>— </a:t>
            </a:r>
            <a:r>
              <a:rPr lang="fr" sz="1200"/>
              <a:t>Un</a:t>
            </a:r>
            <a:r>
              <a:rPr b="0" i="0" lang="fr" sz="1200" u="none" cap="none" strike="noStrike">
                <a:solidFill>
                  <a:srgbClr val="000000"/>
                </a:solidFill>
                <a:latin typeface="Arial"/>
                <a:ea typeface="Arial"/>
                <a:cs typeface="Arial"/>
                <a:sym typeface="Arial"/>
              </a:rPr>
              <a:t> tissu urbain très lâche </a:t>
            </a:r>
            <a:r>
              <a:rPr lang="fr" sz="1200">
                <a:solidFill>
                  <a:schemeClr val="dk1"/>
                </a:solidFill>
              </a:rPr>
              <a:t>et un bâti peu dense</a:t>
            </a:r>
            <a:r>
              <a:rPr b="0" i="0" lang="fr" sz="1200" u="none" cap="none" strike="noStrike">
                <a:solidFill>
                  <a:srgbClr val="000000"/>
                </a:solidFill>
                <a:latin typeface="Arial"/>
                <a:ea typeface="Arial"/>
                <a:cs typeface="Arial"/>
                <a:sym typeface="Arial"/>
              </a:rPr>
              <a:t>, liés à l’activité pastorale de la population encore au début du XIX</a:t>
            </a:r>
            <a:r>
              <a:rPr b="0" baseline="30000" i="0" lang="fr" sz="1200" u="none" cap="none" strike="noStrike">
                <a:solidFill>
                  <a:srgbClr val="000000"/>
                </a:solidFill>
                <a:latin typeface="Arial"/>
                <a:ea typeface="Arial"/>
                <a:cs typeface="Arial"/>
                <a:sym typeface="Arial"/>
              </a:rPr>
              <a:t>e</a:t>
            </a:r>
            <a:r>
              <a:rPr b="0" i="0" lang="fr" sz="1200" u="none" cap="none" strike="noStrike">
                <a:solidFill>
                  <a:srgbClr val="000000"/>
                </a:solidFill>
                <a:latin typeface="Arial"/>
                <a:ea typeface="Arial"/>
                <a:cs typeface="Arial"/>
                <a:sym typeface="Arial"/>
              </a:rPr>
              <a:t> s</a:t>
            </a:r>
            <a:r>
              <a:rPr lang="fr" sz="1200"/>
              <a:t>. </a:t>
            </a:r>
            <a:r>
              <a:rPr b="0" i="0" lang="fr" sz="1200" u="none" cap="none" strike="noStrike">
                <a:solidFill>
                  <a:srgbClr val="000000"/>
                </a:solidFill>
                <a:latin typeface="Arial"/>
                <a:ea typeface="Arial"/>
                <a:cs typeface="Arial"/>
                <a:sym typeface="Arial"/>
              </a:rPr>
              <a:t>; </a:t>
            </a:r>
            <a:endParaRPr b="0" i="0" sz="1200" u="none" cap="none" strike="noStrike">
              <a:solidFill>
                <a:srgbClr val="000000"/>
              </a:solidFill>
              <a:latin typeface="Arial"/>
              <a:ea typeface="Arial"/>
              <a:cs typeface="Arial"/>
              <a:sym typeface="Arial"/>
            </a:endParaRPr>
          </a:p>
          <a:p>
            <a:pPr indent="457200" lvl="0" marL="0" marR="0" rtl="0" algn="just">
              <a:lnSpc>
                <a:spcPct val="100000"/>
              </a:lnSpc>
              <a:spcBef>
                <a:spcPts val="0"/>
              </a:spcBef>
              <a:spcAft>
                <a:spcPts val="0"/>
              </a:spcAft>
              <a:buClr>
                <a:srgbClr val="000000"/>
              </a:buClr>
              <a:buSzPts val="1200"/>
              <a:buFont typeface="Arial"/>
              <a:buNone/>
            </a:pPr>
            <a:r>
              <a:rPr b="0" i="0" lang="fr" sz="1200" u="none" cap="none" strike="noStrike">
                <a:solidFill>
                  <a:srgbClr val="000000"/>
                </a:solidFill>
                <a:latin typeface="Arial"/>
                <a:ea typeface="Arial"/>
                <a:cs typeface="Arial"/>
                <a:sym typeface="Arial"/>
              </a:rPr>
              <a:t>— La réorganisation des places, </a:t>
            </a:r>
            <a:r>
              <a:rPr b="0" i="0" lang="fr" sz="1200" u="none" cap="none" strike="noStrike">
                <a:solidFill>
                  <a:schemeClr val="dk1"/>
                </a:solidFill>
                <a:latin typeface="Arial"/>
                <a:ea typeface="Arial"/>
                <a:cs typeface="Arial"/>
                <a:sym typeface="Arial"/>
              </a:rPr>
              <a:t>dans la première moitié du XIX</a:t>
            </a:r>
            <a:r>
              <a:rPr b="0" baseline="30000" i="0" lang="fr" sz="1200" u="none" cap="none" strike="noStrike">
                <a:solidFill>
                  <a:schemeClr val="dk1"/>
                </a:solidFill>
                <a:latin typeface="Arial"/>
                <a:ea typeface="Arial"/>
                <a:cs typeface="Arial"/>
                <a:sym typeface="Arial"/>
              </a:rPr>
              <a:t>e</a:t>
            </a:r>
            <a:r>
              <a:rPr b="0" i="0" lang="fr" sz="1200" u="none" cap="none" strike="noStrike">
                <a:solidFill>
                  <a:schemeClr val="dk1"/>
                </a:solidFill>
                <a:latin typeface="Arial"/>
                <a:ea typeface="Arial"/>
                <a:cs typeface="Arial"/>
                <a:sym typeface="Arial"/>
              </a:rPr>
              <a:t> siècle,</a:t>
            </a:r>
            <a:r>
              <a:rPr b="0" i="0" lang="fr" sz="1200" u="none" cap="none" strike="noStrike">
                <a:solidFill>
                  <a:srgbClr val="000000"/>
                </a:solidFill>
                <a:latin typeface="Arial"/>
                <a:ea typeface="Arial"/>
                <a:cs typeface="Arial"/>
                <a:sym typeface="Arial"/>
              </a:rPr>
              <a:t> au profit d’un réseau de voies plus hiérarchisé dont le tracé est reprofilé ; </a:t>
            </a:r>
            <a:endParaRPr b="0" i="0" sz="1200" u="none" cap="none" strike="noStrike">
              <a:solidFill>
                <a:srgbClr val="000000"/>
              </a:solidFill>
              <a:latin typeface="Arial"/>
              <a:ea typeface="Arial"/>
              <a:cs typeface="Arial"/>
              <a:sym typeface="Arial"/>
            </a:endParaRPr>
          </a:p>
          <a:p>
            <a:pPr indent="457200" lvl="0" marL="0" marR="0" rtl="0" algn="just">
              <a:lnSpc>
                <a:spcPct val="100000"/>
              </a:lnSpc>
              <a:spcBef>
                <a:spcPts val="0"/>
              </a:spcBef>
              <a:spcAft>
                <a:spcPts val="0"/>
              </a:spcAft>
              <a:buClr>
                <a:srgbClr val="000000"/>
              </a:buClr>
              <a:buSzPts val="1200"/>
              <a:buFont typeface="Arial"/>
              <a:buNone/>
            </a:pPr>
            <a:r>
              <a:rPr b="0" i="0" lang="fr" sz="1200" u="none" cap="none" strike="noStrike">
                <a:solidFill>
                  <a:srgbClr val="000000"/>
                </a:solidFill>
                <a:latin typeface="Arial"/>
                <a:ea typeface="Arial"/>
                <a:cs typeface="Arial"/>
                <a:sym typeface="Arial"/>
              </a:rPr>
              <a:t>— La création, dans la seconde moitié du XIX</a:t>
            </a:r>
            <a:r>
              <a:rPr b="0" baseline="30000" i="0" lang="fr" sz="1200" u="none" cap="none" strike="noStrike">
                <a:solidFill>
                  <a:srgbClr val="000000"/>
                </a:solidFill>
                <a:latin typeface="Arial"/>
                <a:ea typeface="Arial"/>
                <a:cs typeface="Arial"/>
                <a:sym typeface="Arial"/>
              </a:rPr>
              <a:t>e</a:t>
            </a:r>
            <a:r>
              <a:rPr b="0" i="0" lang="fr" sz="1200" u="none" cap="none" strike="noStrike">
                <a:solidFill>
                  <a:srgbClr val="000000"/>
                </a:solidFill>
                <a:latin typeface="Arial"/>
                <a:ea typeface="Arial"/>
                <a:cs typeface="Arial"/>
                <a:sym typeface="Arial"/>
              </a:rPr>
              <a:t> siècle, </a:t>
            </a:r>
            <a:r>
              <a:rPr b="0" i="0" lang="fr" sz="1200" u="none" cap="none" strike="noStrike">
                <a:solidFill>
                  <a:schemeClr val="dk1"/>
                </a:solidFill>
                <a:latin typeface="Arial"/>
                <a:ea typeface="Arial"/>
                <a:cs typeface="Arial"/>
                <a:sym typeface="Arial"/>
              </a:rPr>
              <a:t>d’une centralité au Nord du nouveau bourg</a:t>
            </a:r>
            <a:r>
              <a:rPr b="0" i="0" lang="fr" sz="1200" u="none" cap="none" strike="noStrike">
                <a:solidFill>
                  <a:srgbClr val="000000"/>
                </a:solidFill>
                <a:latin typeface="Arial"/>
                <a:ea typeface="Arial"/>
                <a:cs typeface="Arial"/>
                <a:sym typeface="Arial"/>
              </a:rPr>
              <a:t> avec la construction d’une nouvelle église, d’une mairie-école et d’un presbytère ;</a:t>
            </a:r>
            <a:endParaRPr b="0" i="0" sz="1200" u="none" cap="none" strike="noStrike">
              <a:solidFill>
                <a:srgbClr val="000000"/>
              </a:solidFill>
              <a:latin typeface="Arial"/>
              <a:ea typeface="Arial"/>
              <a:cs typeface="Arial"/>
              <a:sym typeface="Arial"/>
            </a:endParaRPr>
          </a:p>
          <a:p>
            <a:pPr indent="457200" lvl="0" marL="0" rtl="0" algn="just">
              <a:lnSpc>
                <a:spcPct val="100000"/>
              </a:lnSpc>
              <a:spcBef>
                <a:spcPts val="0"/>
              </a:spcBef>
              <a:spcAft>
                <a:spcPts val="0"/>
              </a:spcAft>
              <a:buClr>
                <a:schemeClr val="dk1"/>
              </a:buClr>
              <a:buSzPts val="1200"/>
              <a:buFont typeface="Arial"/>
              <a:buNone/>
            </a:pPr>
            <a:r>
              <a:rPr lang="fr" sz="1200">
                <a:solidFill>
                  <a:schemeClr val="dk1"/>
                </a:solidFill>
              </a:rPr>
              <a:t>— Des lieux de sociabilité constitués par des commerces de proximité, des restaurants (Charlot et Beaubois) ;</a:t>
            </a:r>
            <a:endParaRPr sz="1200">
              <a:solidFill>
                <a:schemeClr val="dk1"/>
              </a:solidFill>
            </a:endParaRPr>
          </a:p>
          <a:p>
            <a:pPr indent="457200" lvl="0" marL="0" rtl="0" algn="just">
              <a:lnSpc>
                <a:spcPct val="100000"/>
              </a:lnSpc>
              <a:spcBef>
                <a:spcPts val="0"/>
              </a:spcBef>
              <a:spcAft>
                <a:spcPts val="0"/>
              </a:spcAft>
              <a:buClr>
                <a:schemeClr val="dk1"/>
              </a:buClr>
              <a:buSzPts val="1200"/>
              <a:buFont typeface="Arial"/>
              <a:buNone/>
            </a:pPr>
            <a:r>
              <a:rPr lang="fr" sz="1200">
                <a:solidFill>
                  <a:schemeClr val="dk1"/>
                </a:solidFill>
              </a:rPr>
              <a:t>— Des espaces publics largement appropriés par les riverains (tables, chaises, bancs), ce qui participe de la sociabilité du bourg à cette époque ;</a:t>
            </a:r>
            <a:endParaRPr sz="1200">
              <a:solidFill>
                <a:schemeClr val="dk1"/>
              </a:solidFill>
            </a:endParaRPr>
          </a:p>
          <a:p>
            <a:pPr indent="457200" lvl="0" marL="0" rtl="0" algn="just">
              <a:spcBef>
                <a:spcPts val="0"/>
              </a:spcBef>
              <a:spcAft>
                <a:spcPts val="0"/>
              </a:spcAft>
              <a:buClr>
                <a:schemeClr val="dk1"/>
              </a:buClr>
              <a:buSzPts val="1200"/>
              <a:buFont typeface="Arial"/>
              <a:buNone/>
            </a:pPr>
            <a:r>
              <a:rPr lang="fr" sz="1200">
                <a:solidFill>
                  <a:schemeClr val="dk1"/>
                </a:solidFill>
              </a:rPr>
              <a:t>— Des espaces privés non bâtis occupés par des jardins clôts et des prairies qui font du bourg un espace très aéré ;</a:t>
            </a:r>
            <a:endParaRPr sz="1200">
              <a:solidFill>
                <a:schemeClr val="dk1"/>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sp>
        <p:nvSpPr>
          <p:cNvPr id="914" name="Google Shape;914;g20258c8dbc4_0_1008"/>
          <p:cNvSpPr txBox="1"/>
          <p:nvPr/>
        </p:nvSpPr>
        <p:spPr>
          <a:xfrm>
            <a:off x="152350" y="400200"/>
            <a:ext cx="8869200" cy="39507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rPr b="1" i="0" lang="fr" sz="1200" u="sng" cap="none" strike="noStrike">
                <a:solidFill>
                  <a:srgbClr val="000000"/>
                </a:solidFill>
                <a:latin typeface="Arial"/>
                <a:ea typeface="Arial"/>
                <a:cs typeface="Arial"/>
                <a:sym typeface="Arial"/>
              </a:rPr>
              <a:t>MARTIGNAS 3 (milieu XXe / </a:t>
            </a:r>
            <a:r>
              <a:rPr b="1" lang="fr" sz="1200" u="sng"/>
              <a:t>début</a:t>
            </a:r>
            <a:r>
              <a:rPr b="1" i="0" lang="fr" sz="1200" u="sng" cap="none" strike="noStrike">
                <a:solidFill>
                  <a:srgbClr val="000000"/>
                </a:solidFill>
                <a:latin typeface="Arial"/>
                <a:ea typeface="Arial"/>
                <a:cs typeface="Arial"/>
                <a:sym typeface="Arial"/>
              </a:rPr>
              <a:t> XXIe siècle) : </a:t>
            </a:r>
            <a:endParaRPr b="1" i="0" sz="1200" u="sng"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rPr b="0" i="0" lang="fr" sz="1200" u="none" cap="none" strike="noStrike">
                <a:solidFill>
                  <a:srgbClr val="000000"/>
                </a:solidFill>
                <a:latin typeface="Arial"/>
                <a:ea typeface="Arial"/>
                <a:cs typeface="Arial"/>
                <a:sym typeface="Arial"/>
              </a:rPr>
              <a:t>	— L’extension progressive, à partir des années 1930, puis très rapide, à partir des années 1970, de l’urbanisation en périphérie du bourg, puis de plus en plus éloigné de lui ;</a:t>
            </a:r>
            <a:endParaRPr b="0" i="0" sz="12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rPr b="0" i="0" lang="fr" sz="1200" u="none" cap="none" strike="noStrike">
                <a:solidFill>
                  <a:srgbClr val="000000"/>
                </a:solidFill>
                <a:latin typeface="Arial"/>
                <a:ea typeface="Arial"/>
                <a:cs typeface="Arial"/>
                <a:sym typeface="Arial"/>
              </a:rPr>
              <a:t>	— Le délaissement du centre bourg ancien dans la tâche urbaine, résultant de cet étalement pavillonnaire ;</a:t>
            </a:r>
            <a:endParaRPr b="0" i="0" sz="12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rPr b="0" i="0" lang="fr" sz="1200" u="none" cap="none" strike="noStrike">
                <a:solidFill>
                  <a:srgbClr val="000000"/>
                </a:solidFill>
                <a:latin typeface="Arial"/>
                <a:ea typeface="Arial"/>
                <a:cs typeface="Arial"/>
                <a:sym typeface="Arial"/>
              </a:rPr>
              <a:t>	— Une perte de porosité des espaces et de la notion de place, due en partie à la densification urbaine et à l’accaparement de l’espace public par la voiture ;</a:t>
            </a:r>
            <a:endParaRPr b="0" i="0" sz="12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rPr b="0" i="0" lang="fr" sz="1200" u="none" cap="none" strike="noStrike">
                <a:solidFill>
                  <a:srgbClr val="000000"/>
                </a:solidFill>
                <a:latin typeface="Arial"/>
                <a:ea typeface="Arial"/>
                <a:cs typeface="Arial"/>
                <a:sym typeface="Arial"/>
              </a:rPr>
              <a:t>	— Une relative bonne conservation du patrimoine architectural ancien auquel sont venues s’adjoindre des constructions d’époques plus récentes (et de styles différents) ;</a:t>
            </a:r>
            <a:endParaRPr b="0" i="0" sz="12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rPr b="0" i="0" lang="fr" sz="1200" u="none" cap="none" strike="noStrike">
                <a:solidFill>
                  <a:srgbClr val="000000"/>
                </a:solidFill>
                <a:latin typeface="Arial"/>
                <a:ea typeface="Arial"/>
                <a:cs typeface="Arial"/>
                <a:sym typeface="Arial"/>
              </a:rPr>
              <a:t>	</a:t>
            </a:r>
            <a:r>
              <a:rPr lang="fr" sz="1200">
                <a:solidFill>
                  <a:schemeClr val="dk1"/>
                </a:solidFill>
              </a:rPr>
              <a:t>— L’apparition, dans les années 1980, d’une polarité commerciale au nord du bourg ancien qui est devenu, au fil des décennies, un lieu de sociabilité important qui participe d’un glissement de la centralité héritée vers le nord ;</a:t>
            </a:r>
            <a:endParaRPr sz="1200">
              <a:solidFill>
                <a:schemeClr val="dk1"/>
              </a:solidFill>
            </a:endParaRPr>
          </a:p>
          <a:p>
            <a:pPr indent="457200" lvl="0" marL="0" marR="0" rtl="0" algn="just">
              <a:lnSpc>
                <a:spcPct val="100000"/>
              </a:lnSpc>
              <a:spcBef>
                <a:spcPts val="0"/>
              </a:spcBef>
              <a:spcAft>
                <a:spcPts val="0"/>
              </a:spcAft>
              <a:buClr>
                <a:srgbClr val="000000"/>
              </a:buClr>
              <a:buSzPts val="1200"/>
              <a:buFont typeface="Arial"/>
              <a:buNone/>
            </a:pPr>
            <a:r>
              <a:rPr lang="fr" sz="1200">
                <a:solidFill>
                  <a:schemeClr val="dk1"/>
                </a:solidFill>
              </a:rPr>
              <a:t>— La disparition des lieux de sociabilité ancien (établissement Beaubois) ; </a:t>
            </a:r>
            <a:endParaRPr sz="1200">
              <a:solidFill>
                <a:schemeClr val="dk1"/>
              </a:solidFill>
            </a:endParaRPr>
          </a:p>
          <a:p>
            <a:pPr indent="0" lvl="0" marL="0" marR="0" rtl="0" algn="just">
              <a:lnSpc>
                <a:spcPct val="100000"/>
              </a:lnSpc>
              <a:spcBef>
                <a:spcPts val="1000"/>
              </a:spcBef>
              <a:spcAft>
                <a:spcPts val="0"/>
              </a:spcAft>
              <a:buClr>
                <a:schemeClr val="dk1"/>
              </a:buClr>
              <a:buSzPts val="1100"/>
              <a:buFont typeface="Arial"/>
              <a:buNone/>
            </a:pPr>
            <a:r>
              <a:rPr b="1" i="0" lang="fr" sz="1200" u="sng" cap="none" strike="noStrike">
                <a:solidFill>
                  <a:schemeClr val="dk1"/>
                </a:solidFill>
                <a:latin typeface="Arial"/>
                <a:ea typeface="Arial"/>
                <a:cs typeface="Arial"/>
                <a:sym typeface="Arial"/>
              </a:rPr>
              <a:t>TRANSITION (aujourd</a:t>
            </a:r>
            <a:r>
              <a:rPr b="1" lang="fr" sz="1200" u="sng">
                <a:solidFill>
                  <a:schemeClr val="dk1"/>
                </a:solidFill>
              </a:rPr>
              <a:t>’hui) </a:t>
            </a:r>
            <a:r>
              <a:rPr b="1" i="0" lang="fr" sz="1200" u="sng" cap="none" strike="noStrike">
                <a:solidFill>
                  <a:schemeClr val="dk1"/>
                </a:solidFill>
                <a:latin typeface="Arial"/>
                <a:ea typeface="Arial"/>
                <a:cs typeface="Arial"/>
                <a:sym typeface="Arial"/>
              </a:rPr>
              <a:t>: </a:t>
            </a:r>
            <a:endParaRPr b="0" i="0" sz="1200" u="none" cap="none" strike="noStrike">
              <a:solidFill>
                <a:schemeClr val="dk1"/>
              </a:solidFill>
              <a:latin typeface="Arial"/>
              <a:ea typeface="Arial"/>
              <a:cs typeface="Arial"/>
              <a:sym typeface="Arial"/>
            </a:endParaRPr>
          </a:p>
          <a:p>
            <a:pPr indent="457200" lvl="0" marL="0" marR="0" rtl="0" algn="just">
              <a:lnSpc>
                <a:spcPct val="100000"/>
              </a:lnSpc>
              <a:spcBef>
                <a:spcPts val="0"/>
              </a:spcBef>
              <a:spcAft>
                <a:spcPts val="0"/>
              </a:spcAft>
              <a:buClr>
                <a:srgbClr val="000000"/>
              </a:buClr>
              <a:buSzPts val="1200"/>
              <a:buFont typeface="Arial"/>
              <a:buNone/>
            </a:pPr>
            <a:r>
              <a:rPr b="0" i="0" lang="fr" sz="1200" u="none" cap="none" strike="noStrike">
                <a:solidFill>
                  <a:srgbClr val="000000"/>
                </a:solidFill>
                <a:latin typeface="Arial"/>
                <a:ea typeface="Arial"/>
                <a:cs typeface="Arial"/>
                <a:sym typeface="Arial"/>
              </a:rPr>
              <a:t>— La </a:t>
            </a:r>
            <a:r>
              <a:rPr lang="fr" sz="1200"/>
              <a:t>volonté</a:t>
            </a:r>
            <a:r>
              <a:rPr b="0" i="0" lang="fr" sz="1200" u="none" cap="none" strike="noStrike">
                <a:solidFill>
                  <a:srgbClr val="000000"/>
                </a:solidFill>
                <a:latin typeface="Arial"/>
                <a:ea typeface="Arial"/>
                <a:cs typeface="Arial"/>
                <a:sym typeface="Arial"/>
              </a:rPr>
              <a:t> de réintégrer le bourg ancien dans l</a:t>
            </a:r>
            <a:r>
              <a:rPr lang="fr" sz="1200"/>
              <a:t>a</a:t>
            </a:r>
            <a:r>
              <a:rPr b="0" i="0" lang="fr" sz="1200" u="none" cap="none" strike="noStrike">
                <a:solidFill>
                  <a:srgbClr val="000000"/>
                </a:solidFill>
                <a:latin typeface="Arial"/>
                <a:ea typeface="Arial"/>
                <a:cs typeface="Arial"/>
                <a:sym typeface="Arial"/>
              </a:rPr>
              <a:t> dynamique urbaine en cours, au risque de le voir se diluer progressivement et perdre toute lisibilité et identité</a:t>
            </a:r>
            <a:r>
              <a:rPr lang="fr" sz="1200"/>
              <a:t> ;</a:t>
            </a:r>
            <a:endParaRPr sz="1200"/>
          </a:p>
          <a:p>
            <a:pPr indent="457200" lvl="0" marL="0" marR="0" rtl="0" algn="just">
              <a:lnSpc>
                <a:spcPct val="100000"/>
              </a:lnSpc>
              <a:spcBef>
                <a:spcPts val="0"/>
              </a:spcBef>
              <a:spcAft>
                <a:spcPts val="0"/>
              </a:spcAft>
              <a:buClr>
                <a:srgbClr val="000000"/>
              </a:buClr>
              <a:buSzPts val="1200"/>
              <a:buFont typeface="Arial"/>
              <a:buNone/>
            </a:pPr>
            <a:r>
              <a:rPr lang="fr" sz="1200"/>
              <a:t>— </a:t>
            </a:r>
            <a:r>
              <a:rPr lang="fr" sz="1200">
                <a:solidFill>
                  <a:schemeClr val="dk1"/>
                </a:solidFill>
              </a:rPr>
              <a:t>Le projet cœur de ville à l’échelle du bourg ;</a:t>
            </a:r>
            <a:endParaRPr sz="1200"/>
          </a:p>
          <a:p>
            <a:pPr indent="457200" lvl="0" marL="0" marR="0" rtl="0" algn="just">
              <a:lnSpc>
                <a:spcPct val="100000"/>
              </a:lnSpc>
              <a:spcBef>
                <a:spcPts val="0"/>
              </a:spcBef>
              <a:spcAft>
                <a:spcPts val="0"/>
              </a:spcAft>
              <a:buClr>
                <a:srgbClr val="000000"/>
              </a:buClr>
              <a:buSzPts val="1200"/>
              <a:buFont typeface="Arial"/>
              <a:buNone/>
            </a:pPr>
            <a:r>
              <a:rPr lang="fr" sz="1200"/>
              <a:t>— </a:t>
            </a:r>
            <a:r>
              <a:rPr lang="fr" sz="1200">
                <a:solidFill>
                  <a:schemeClr val="dk1"/>
                </a:solidFill>
              </a:rPr>
              <a:t>La réalisation d’une étude archéogéographique à l’échelle du bourg et de la commune;</a:t>
            </a:r>
            <a:endParaRPr sz="1200">
              <a:solidFill>
                <a:schemeClr val="dk1"/>
              </a:solidFill>
            </a:endParaRPr>
          </a:p>
          <a:p>
            <a:pPr indent="457200" lvl="0" marL="0" marR="0" rtl="0" algn="just">
              <a:lnSpc>
                <a:spcPct val="100000"/>
              </a:lnSpc>
              <a:spcBef>
                <a:spcPts val="0"/>
              </a:spcBef>
              <a:spcAft>
                <a:spcPts val="0"/>
              </a:spcAft>
              <a:buClr>
                <a:srgbClr val="000000"/>
              </a:buClr>
              <a:buSzPts val="1200"/>
              <a:buFont typeface="Arial"/>
              <a:buNone/>
            </a:pPr>
            <a:r>
              <a:rPr lang="fr" sz="1200">
                <a:solidFill>
                  <a:schemeClr val="dk1"/>
                </a:solidFill>
              </a:rPr>
              <a:t>— La réalisation d’une charte architecturale, paysagère et environnementale à l’échelle de la commune ;</a:t>
            </a:r>
            <a:endParaRPr sz="1200">
              <a:solidFill>
                <a:schemeClr val="dk1"/>
              </a:solidFill>
            </a:endParaRPr>
          </a:p>
          <a:p>
            <a:pPr indent="0" lvl="0" marL="0" rtl="0" algn="just">
              <a:spcBef>
                <a:spcPts val="1000"/>
              </a:spcBef>
              <a:spcAft>
                <a:spcPts val="0"/>
              </a:spcAft>
              <a:buClr>
                <a:schemeClr val="dk1"/>
              </a:buClr>
              <a:buSzPts val="1200"/>
              <a:buFont typeface="Arial"/>
              <a:buNone/>
            </a:pPr>
            <a:r>
              <a:rPr b="1" lang="fr" sz="1200" u="sng">
                <a:solidFill>
                  <a:schemeClr val="dk1"/>
                </a:solidFill>
              </a:rPr>
              <a:t>MARTIGNAS 4 (demain) : </a:t>
            </a:r>
            <a:endParaRPr b="1" sz="1200" u="sng">
              <a:solidFill>
                <a:schemeClr val="dk1"/>
              </a:solidFill>
            </a:endParaRPr>
          </a:p>
          <a:p>
            <a:pPr indent="0" lvl="0" marL="0" marR="0" rtl="0" algn="just">
              <a:lnSpc>
                <a:spcPct val="100000"/>
              </a:lnSpc>
              <a:spcBef>
                <a:spcPts val="0"/>
              </a:spcBef>
              <a:spcAft>
                <a:spcPts val="0"/>
              </a:spcAft>
              <a:buClr>
                <a:srgbClr val="000000"/>
              </a:buClr>
              <a:buSzPts val="1200"/>
              <a:buFont typeface="Arial"/>
              <a:buNone/>
            </a:pPr>
            <a:r>
              <a:rPr lang="fr" sz="1200"/>
              <a:t>	— Un nouveau chapitre s’ouvre… l’histoire de Martignas continue !</a:t>
            </a:r>
            <a:endParaRPr sz="1200"/>
          </a:p>
        </p:txBody>
      </p:sp>
      <p:sp>
        <p:nvSpPr>
          <p:cNvPr id="915" name="Google Shape;915;g20258c8dbc4_0_1008"/>
          <p:cNvSpPr txBox="1"/>
          <p:nvPr/>
        </p:nvSpPr>
        <p:spPr>
          <a:xfrm>
            <a:off x="2800" y="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fr" sz="1600" u="none" cap="none" strike="noStrike">
                <a:solidFill>
                  <a:srgbClr val="000000"/>
                </a:solidFill>
                <a:latin typeface="Arial"/>
                <a:ea typeface="Arial"/>
                <a:cs typeface="Arial"/>
                <a:sym typeface="Arial"/>
              </a:rPr>
              <a:t>RELEVÉ DE CONCLUSIONS : UN BOURG </a:t>
            </a:r>
            <a:r>
              <a:rPr b="1" lang="fr" sz="1600"/>
              <a:t>ENTRE PASSÉ, PRÉSENT ET AVENIR</a:t>
            </a:r>
            <a:endParaRPr b="1" i="0" sz="1600" u="none" cap="none" strike="noStrike">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19" name="Shape 919"/>
        <p:cNvGrpSpPr/>
        <p:nvPr/>
      </p:nvGrpSpPr>
      <p:grpSpPr>
        <a:xfrm>
          <a:off x="0" y="0"/>
          <a:ext cx="0" cy="0"/>
          <a:chOff x="0" y="0"/>
          <a:chExt cx="0" cy="0"/>
        </a:xfrm>
      </p:grpSpPr>
      <p:sp>
        <p:nvSpPr>
          <p:cNvPr id="920" name="Google Shape;920;g20258c8dbc4_0_1693"/>
          <p:cNvSpPr txBox="1"/>
          <p:nvPr/>
        </p:nvSpPr>
        <p:spPr>
          <a:xfrm>
            <a:off x="2708250" y="2340900"/>
            <a:ext cx="37275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fr" sz="1800" u="none" cap="none" strike="noStrike">
                <a:solidFill>
                  <a:srgbClr val="000000"/>
                </a:solidFill>
                <a:latin typeface="Arial"/>
                <a:ea typeface="Arial"/>
                <a:cs typeface="Arial"/>
                <a:sym typeface="Arial"/>
              </a:rPr>
              <a:t>MERCI DE VOTRE ATTENTION</a:t>
            </a:r>
            <a:endParaRPr b="1" i="0" sz="18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7"/>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I- MARTIGNAS JUSQU’AU MILIEU DU XIX</a:t>
            </a:r>
            <a:r>
              <a:rPr b="1" baseline="30000" i="0" lang="fr" sz="1600" u="none" cap="none" strike="noStrike">
                <a:solidFill>
                  <a:schemeClr val="dk1"/>
                </a:solidFill>
                <a:latin typeface="Arial"/>
                <a:ea typeface="Arial"/>
                <a:cs typeface="Arial"/>
                <a:sym typeface="Arial"/>
              </a:rPr>
              <a:t>e</a:t>
            </a:r>
            <a:r>
              <a:rPr b="1" i="0" lang="fr" sz="1600" u="none" cap="none" strike="noStrike">
                <a:solidFill>
                  <a:schemeClr val="dk1"/>
                </a:solidFill>
                <a:latin typeface="Arial"/>
                <a:ea typeface="Arial"/>
                <a:cs typeface="Arial"/>
                <a:sym typeface="Arial"/>
              </a:rPr>
              <a:t> S. : UN TERRITOIRE DE BOIS ET DE LANDES</a:t>
            </a:r>
            <a:endParaRPr b="1" i="0" sz="1400" u="none" cap="none" strike="noStrike">
              <a:solidFill>
                <a:srgbClr val="000000"/>
              </a:solidFill>
              <a:latin typeface="Arial"/>
              <a:ea typeface="Arial"/>
              <a:cs typeface="Arial"/>
              <a:sym typeface="Arial"/>
            </a:endParaRPr>
          </a:p>
        </p:txBody>
      </p:sp>
      <p:pic>
        <p:nvPicPr>
          <p:cNvPr id="187" name="Google Shape;187;p7"/>
          <p:cNvPicPr preferRelativeResize="0"/>
          <p:nvPr/>
        </p:nvPicPr>
        <p:blipFill rotWithShape="1">
          <a:blip r:embed="rId3">
            <a:alphaModFix/>
          </a:blip>
          <a:srcRect b="0" l="0" r="0" t="0"/>
          <a:stretch/>
        </p:blipFill>
        <p:spPr>
          <a:xfrm>
            <a:off x="152500" y="400200"/>
            <a:ext cx="6306925" cy="4459179"/>
          </a:xfrm>
          <a:prstGeom prst="rect">
            <a:avLst/>
          </a:prstGeom>
          <a:noFill/>
          <a:ln cap="flat" cmpd="sng" w="9525">
            <a:solidFill>
              <a:schemeClr val="dk1"/>
            </a:solidFill>
            <a:prstDash val="solid"/>
            <a:round/>
            <a:headEnd len="sm" w="sm" type="none"/>
            <a:tailEnd len="sm" w="sm" type="none"/>
          </a:ln>
        </p:spPr>
      </p:pic>
      <p:pic>
        <p:nvPicPr>
          <p:cNvPr id="188" name="Google Shape;188;p7"/>
          <p:cNvPicPr preferRelativeResize="0"/>
          <p:nvPr/>
        </p:nvPicPr>
        <p:blipFill rotWithShape="1">
          <a:blip r:embed="rId4">
            <a:alphaModFix/>
          </a:blip>
          <a:srcRect b="0" l="0" r="0" t="0"/>
          <a:stretch/>
        </p:blipFill>
        <p:spPr>
          <a:xfrm>
            <a:off x="201000" y="689325"/>
            <a:ext cx="210800" cy="431100"/>
          </a:xfrm>
          <a:prstGeom prst="rect">
            <a:avLst/>
          </a:prstGeom>
          <a:noFill/>
          <a:ln>
            <a:noFill/>
          </a:ln>
        </p:spPr>
      </p:pic>
      <p:sp>
        <p:nvSpPr>
          <p:cNvPr id="189" name="Google Shape;189;p7"/>
          <p:cNvSpPr txBox="1"/>
          <p:nvPr/>
        </p:nvSpPr>
        <p:spPr>
          <a:xfrm>
            <a:off x="161350" y="400200"/>
            <a:ext cx="290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rgbClr val="000000"/>
                </a:solidFill>
                <a:latin typeface="Arial"/>
                <a:ea typeface="Arial"/>
                <a:cs typeface="Arial"/>
                <a:sym typeface="Arial"/>
              </a:rPr>
              <a:t>N</a:t>
            </a:r>
            <a:endParaRPr b="0" i="0" sz="1200" u="none" cap="none" strike="noStrike">
              <a:solidFill>
                <a:srgbClr val="000000"/>
              </a:solidFill>
              <a:latin typeface="Arial"/>
              <a:ea typeface="Arial"/>
              <a:cs typeface="Arial"/>
              <a:sym typeface="Arial"/>
            </a:endParaRPr>
          </a:p>
        </p:txBody>
      </p:sp>
      <p:pic>
        <p:nvPicPr>
          <p:cNvPr id="190" name="Google Shape;190;p7"/>
          <p:cNvPicPr preferRelativeResize="0"/>
          <p:nvPr/>
        </p:nvPicPr>
        <p:blipFill rotWithShape="1">
          <a:blip r:embed="rId5">
            <a:alphaModFix/>
          </a:blip>
          <a:srcRect b="0" l="0" r="0" t="0"/>
          <a:stretch/>
        </p:blipFill>
        <p:spPr>
          <a:xfrm>
            <a:off x="6541799" y="2630400"/>
            <a:ext cx="1278300" cy="2228971"/>
          </a:xfrm>
          <a:prstGeom prst="rect">
            <a:avLst/>
          </a:prstGeom>
          <a:noFill/>
          <a:ln>
            <a:noFill/>
          </a:ln>
        </p:spPr>
      </p:pic>
      <p:sp>
        <p:nvSpPr>
          <p:cNvPr id="191" name="Google Shape;191;p7"/>
          <p:cNvSpPr/>
          <p:nvPr/>
        </p:nvSpPr>
        <p:spPr>
          <a:xfrm flipH="1">
            <a:off x="3324300" y="2256750"/>
            <a:ext cx="1819200" cy="1750800"/>
          </a:xfrm>
          <a:prstGeom prst="ellipse">
            <a:avLst/>
          </a:prstGeom>
          <a:noFill/>
          <a:ln cap="flat" cmpd="sng" w="19050">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2" name="Google Shape;192;p7"/>
          <p:cNvPicPr preferRelativeResize="0"/>
          <p:nvPr/>
        </p:nvPicPr>
        <p:blipFill rotWithShape="1">
          <a:blip r:embed="rId6">
            <a:alphaModFix/>
          </a:blip>
          <a:srcRect b="0" l="0" r="0" t="0"/>
          <a:stretch/>
        </p:blipFill>
        <p:spPr>
          <a:xfrm>
            <a:off x="6541800" y="400050"/>
            <a:ext cx="2457751" cy="1604703"/>
          </a:xfrm>
          <a:prstGeom prst="rect">
            <a:avLst/>
          </a:prstGeom>
          <a:noFill/>
          <a:ln cap="flat" cmpd="sng" w="9525">
            <a:solidFill>
              <a:schemeClr val="dk1"/>
            </a:solidFill>
            <a:prstDash val="solid"/>
            <a:round/>
            <a:headEnd len="sm" w="sm" type="none"/>
            <a:tailEnd len="sm" w="sm" type="none"/>
          </a:ln>
        </p:spPr>
      </p:pic>
      <p:sp>
        <p:nvSpPr>
          <p:cNvPr id="193" name="Google Shape;193;p7"/>
          <p:cNvSpPr txBox="1"/>
          <p:nvPr/>
        </p:nvSpPr>
        <p:spPr>
          <a:xfrm>
            <a:off x="7224200" y="3243375"/>
            <a:ext cx="17181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fr" sz="1000" u="none" cap="none" strike="noStrike">
                <a:solidFill>
                  <a:srgbClr val="000000"/>
                </a:solidFill>
                <a:latin typeface="Arial"/>
                <a:ea typeface="Arial"/>
                <a:cs typeface="Arial"/>
                <a:sym typeface="Arial"/>
              </a:rPr>
              <a:t> (Landes)</a:t>
            </a:r>
            <a:endParaRPr b="0" i="0" sz="1000" u="none" cap="none" strike="noStrike">
              <a:solidFill>
                <a:srgbClr val="000000"/>
              </a:solidFill>
              <a:latin typeface="Arial"/>
              <a:ea typeface="Arial"/>
              <a:cs typeface="Arial"/>
              <a:sym typeface="Arial"/>
            </a:endParaRPr>
          </a:p>
        </p:txBody>
      </p:sp>
      <p:sp>
        <p:nvSpPr>
          <p:cNvPr id="194" name="Google Shape;194;p7"/>
          <p:cNvSpPr txBox="1"/>
          <p:nvPr/>
        </p:nvSpPr>
        <p:spPr>
          <a:xfrm>
            <a:off x="152325" y="4862200"/>
            <a:ext cx="6299100" cy="28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1000">
                <a:solidFill>
                  <a:schemeClr val="dk1"/>
                </a:solidFill>
              </a:rPr>
              <a:t>L’occupation du sol de Martignas, d’après le cadastre de 1844 (légende simplifiée)</a:t>
            </a:r>
            <a:endParaRPr b="1" sz="10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8"/>
          <p:cNvSpPr txBox="1"/>
          <p:nvPr/>
        </p:nvSpPr>
        <p:spPr>
          <a:xfrm>
            <a:off x="0" y="-30900"/>
            <a:ext cx="9144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fr" sz="1600" u="none" cap="none" strike="noStrike">
                <a:solidFill>
                  <a:schemeClr val="dk1"/>
                </a:solidFill>
                <a:latin typeface="Arial"/>
                <a:ea typeface="Arial"/>
                <a:cs typeface="Arial"/>
                <a:sym typeface="Arial"/>
              </a:rPr>
              <a:t>I- MARTIGNAS JUSQU’AU MILIEU DU XIX</a:t>
            </a:r>
            <a:r>
              <a:rPr b="1" baseline="30000" i="0" lang="fr" sz="1600" u="none" cap="none" strike="noStrike">
                <a:solidFill>
                  <a:schemeClr val="dk1"/>
                </a:solidFill>
                <a:latin typeface="Arial"/>
                <a:ea typeface="Arial"/>
                <a:cs typeface="Arial"/>
                <a:sym typeface="Arial"/>
              </a:rPr>
              <a:t>e</a:t>
            </a:r>
            <a:r>
              <a:rPr b="1" i="0" lang="fr" sz="1600" u="none" cap="none" strike="noStrike">
                <a:solidFill>
                  <a:schemeClr val="dk1"/>
                </a:solidFill>
                <a:latin typeface="Arial"/>
                <a:ea typeface="Arial"/>
                <a:cs typeface="Arial"/>
                <a:sym typeface="Arial"/>
              </a:rPr>
              <a:t> S. : UN TERRITOIRE DE BOIS ET DE LANDES</a:t>
            </a:r>
            <a:endParaRPr b="1" i="0" sz="1400" u="none" cap="none" strike="noStrike">
              <a:solidFill>
                <a:srgbClr val="000000"/>
              </a:solidFill>
              <a:latin typeface="Arial"/>
              <a:ea typeface="Arial"/>
              <a:cs typeface="Arial"/>
              <a:sym typeface="Arial"/>
            </a:endParaRPr>
          </a:p>
        </p:txBody>
      </p:sp>
      <p:sp>
        <p:nvSpPr>
          <p:cNvPr id="200" name="Google Shape;200;p8"/>
          <p:cNvSpPr txBox="1"/>
          <p:nvPr/>
        </p:nvSpPr>
        <p:spPr>
          <a:xfrm>
            <a:off x="152500" y="4518075"/>
            <a:ext cx="63069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i="0" lang="fr" sz="1000" u="none" cap="none" strike="noStrike">
                <a:solidFill>
                  <a:schemeClr val="dk1"/>
                </a:solidFill>
                <a:latin typeface="Arial"/>
                <a:ea typeface="Arial"/>
                <a:cs typeface="Arial"/>
                <a:sym typeface="Arial"/>
              </a:rPr>
              <a:t>L’occupation du sol à Martignas en 1844</a:t>
            </a:r>
            <a:endParaRPr b="1" i="0" sz="1000" u="none" cap="none" strike="noStrike">
              <a:solidFill>
                <a:srgbClr val="000000"/>
              </a:solidFill>
              <a:latin typeface="Arial"/>
              <a:ea typeface="Arial"/>
              <a:cs typeface="Arial"/>
              <a:sym typeface="Arial"/>
            </a:endParaRPr>
          </a:p>
        </p:txBody>
      </p:sp>
      <p:pic>
        <p:nvPicPr>
          <p:cNvPr id="201" name="Google Shape;201;p8"/>
          <p:cNvPicPr preferRelativeResize="0"/>
          <p:nvPr/>
        </p:nvPicPr>
        <p:blipFill rotWithShape="1">
          <a:blip r:embed="rId3">
            <a:alphaModFix/>
          </a:blip>
          <a:srcRect b="0" l="0" r="0" t="0"/>
          <a:stretch/>
        </p:blipFill>
        <p:spPr>
          <a:xfrm>
            <a:off x="152500" y="400200"/>
            <a:ext cx="6306925" cy="4117867"/>
          </a:xfrm>
          <a:prstGeom prst="rect">
            <a:avLst/>
          </a:prstGeom>
          <a:noFill/>
          <a:ln cap="flat" cmpd="sng" w="9525">
            <a:solidFill>
              <a:schemeClr val="dk1"/>
            </a:solidFill>
            <a:prstDash val="solid"/>
            <a:round/>
            <a:headEnd len="sm" w="sm" type="none"/>
            <a:tailEnd len="sm" w="sm" type="none"/>
          </a:ln>
        </p:spPr>
      </p:pic>
      <p:pic>
        <p:nvPicPr>
          <p:cNvPr id="202" name="Google Shape;202;p8"/>
          <p:cNvPicPr preferRelativeResize="0"/>
          <p:nvPr/>
        </p:nvPicPr>
        <p:blipFill rotWithShape="1">
          <a:blip r:embed="rId4">
            <a:alphaModFix/>
          </a:blip>
          <a:srcRect b="0" l="0" r="0" t="0"/>
          <a:stretch/>
        </p:blipFill>
        <p:spPr>
          <a:xfrm>
            <a:off x="6541800" y="400200"/>
            <a:ext cx="2458325" cy="1738121"/>
          </a:xfrm>
          <a:prstGeom prst="rect">
            <a:avLst/>
          </a:prstGeom>
          <a:noFill/>
          <a:ln cap="flat" cmpd="sng" w="9525">
            <a:solidFill>
              <a:schemeClr val="dk1"/>
            </a:solidFill>
            <a:prstDash val="solid"/>
            <a:round/>
            <a:headEnd len="sm" w="sm" type="none"/>
            <a:tailEnd len="sm" w="sm" type="none"/>
          </a:ln>
        </p:spPr>
      </p:pic>
      <p:pic>
        <p:nvPicPr>
          <p:cNvPr id="203" name="Google Shape;203;p8"/>
          <p:cNvPicPr preferRelativeResize="0"/>
          <p:nvPr/>
        </p:nvPicPr>
        <p:blipFill rotWithShape="1">
          <a:blip r:embed="rId5">
            <a:alphaModFix/>
          </a:blip>
          <a:srcRect b="0" l="0" r="0" t="0"/>
          <a:stretch/>
        </p:blipFill>
        <p:spPr>
          <a:xfrm>
            <a:off x="6541799" y="2289100"/>
            <a:ext cx="1278300" cy="2228971"/>
          </a:xfrm>
          <a:prstGeom prst="rect">
            <a:avLst/>
          </a:prstGeom>
          <a:noFill/>
          <a:ln>
            <a:noFill/>
          </a:ln>
        </p:spPr>
      </p:pic>
      <p:sp>
        <p:nvSpPr>
          <p:cNvPr id="204" name="Google Shape;204;p8"/>
          <p:cNvSpPr txBox="1"/>
          <p:nvPr/>
        </p:nvSpPr>
        <p:spPr>
          <a:xfrm>
            <a:off x="7248725" y="2900075"/>
            <a:ext cx="17181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fr" sz="1000" u="none" cap="none" strike="noStrike">
                <a:solidFill>
                  <a:srgbClr val="000000"/>
                </a:solidFill>
                <a:latin typeface="Arial"/>
                <a:ea typeface="Arial"/>
                <a:cs typeface="Arial"/>
                <a:sym typeface="Arial"/>
              </a:rPr>
              <a:t> (Landes)</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