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schemas.openxmlformats.org/officeDocument/2006/relationships/slide" Target="slides/slide56.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4b26e653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4b26e653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4bf929c57a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4bf929c57a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4bf929c5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4bf929c5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4bf929c57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4bf929c57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25232b4a6b_0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25232b4a6b_0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4bf929c57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4bf929c57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25232b4a6b_0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25232b4a6b_0_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4bf929c57a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4bf929c57a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25232b4a6b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25232b4a6b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25232b4a6b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25232b4a6b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4bf929c57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4bf929c57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4b26e653e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4b26e653e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4bf929c57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4bf929c57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4bf929c57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4bf929c57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4bf929c57a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4bf929c57a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4bf929c57a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4bf929c57a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4bf929c57a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4bf929c57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4bf929c57a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4bf929c57a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25232b4a6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25232b4a6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25232b4a6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25232b4a6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25232b4a6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25232b4a6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25232b4a6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25232b4a6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4b26e653ee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4b26e653ee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25232b4a6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25232b4a6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25232b4a6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25232b4a6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25232b4a6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25232b4a6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25232b4a6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25232b4a6b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25232b4a6b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25232b4a6b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25232b4a6b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25232b4a6b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25232b4a6b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25232b4a6b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25232b4a6b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25232b4a6b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25232b4a6b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25232b4a6b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25232b4a6b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25232b4a6b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4ba72d79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4ba72d79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25232b4a6b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25232b4a6b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25232b4a6b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25232b4a6b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4bf929c57a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4bf929c57a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25232b4a6b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25232b4a6b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25232b4a6b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25232b4a6b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4bf929c57a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4bf929c57a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25232b4a6b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25232b4a6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25232b4a6b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25232b4a6b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25232b4a6b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25232b4a6b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25232b4a6b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25232b4a6b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4ba72d794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4ba72d794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4bf929c57a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4bf929c57a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4bf929c57a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4bf929c57a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4bf929c57a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4bf929c57a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4bf929c57a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4bf929c57a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4bf929c57a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4bf929c57a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25232b4a6b_0_8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25232b4a6b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4bf929c57a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4bf929c57a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4bf929c57a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4bf929c57a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25232b4a6b_0_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25232b4a6b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4bf929c57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4bf929c57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4bf929c57a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4bf929c57a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70.pn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38.jp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2.png"/><Relationship Id="rId4" Type="http://schemas.openxmlformats.org/officeDocument/2006/relationships/image" Target="../media/image65.png"/><Relationship Id="rId5" Type="http://schemas.openxmlformats.org/officeDocument/2006/relationships/image" Target="../media/image77.png"/><Relationship Id="rId6" Type="http://schemas.openxmlformats.org/officeDocument/2006/relationships/image" Target="../media/image71.png"/><Relationship Id="rId7"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6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61.jpg"/><Relationship Id="rId4" Type="http://schemas.openxmlformats.org/officeDocument/2006/relationships/image" Target="../media/image60.jpg"/></Relationships>
</file>

<file path=ppt/slides/_rels/slide16.xml.rels><?xml version="1.0" encoding="UTF-8" standalone="yes"?><Relationships xmlns="http://schemas.openxmlformats.org/package/2006/relationships"><Relationship Id="rId10" Type="http://schemas.openxmlformats.org/officeDocument/2006/relationships/image" Target="../media/image81.jpg"/><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4.jpg"/><Relationship Id="rId4" Type="http://schemas.openxmlformats.org/officeDocument/2006/relationships/image" Target="../media/image84.jpg"/><Relationship Id="rId9" Type="http://schemas.openxmlformats.org/officeDocument/2006/relationships/image" Target="../media/image89.jpg"/><Relationship Id="rId5" Type="http://schemas.openxmlformats.org/officeDocument/2006/relationships/image" Target="../media/image83.jpg"/><Relationship Id="rId6" Type="http://schemas.openxmlformats.org/officeDocument/2006/relationships/image" Target="../media/image91.jpg"/><Relationship Id="rId7" Type="http://schemas.openxmlformats.org/officeDocument/2006/relationships/image" Target="../media/image82.jpg"/><Relationship Id="rId8" Type="http://schemas.openxmlformats.org/officeDocument/2006/relationships/image" Target="../media/image8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75.jpg"/><Relationship Id="rId4" Type="http://schemas.openxmlformats.org/officeDocument/2006/relationships/image" Target="../media/image90.jpg"/><Relationship Id="rId5" Type="http://schemas.openxmlformats.org/officeDocument/2006/relationships/image" Target="../media/image86.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5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87.jpg"/><Relationship Id="rId4" Type="http://schemas.openxmlformats.org/officeDocument/2006/relationships/image" Target="../media/image98.jpg"/><Relationship Id="rId5" Type="http://schemas.openxmlformats.org/officeDocument/2006/relationships/image" Target="../media/image1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9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9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9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0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9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0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9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0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0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0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9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114.jpg"/><Relationship Id="rId4" Type="http://schemas.openxmlformats.org/officeDocument/2006/relationships/image" Target="../media/image92.jpg"/><Relationship Id="rId5" Type="http://schemas.openxmlformats.org/officeDocument/2006/relationships/image" Target="../media/image5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110.jpg"/><Relationship Id="rId4" Type="http://schemas.openxmlformats.org/officeDocument/2006/relationships/image" Target="../media/image100.jpg"/><Relationship Id="rId5" Type="http://schemas.openxmlformats.org/officeDocument/2006/relationships/image" Target="../media/image5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125.jpg"/><Relationship Id="rId4" Type="http://schemas.openxmlformats.org/officeDocument/2006/relationships/image" Target="../media/image102.jpg"/><Relationship Id="rId5" Type="http://schemas.openxmlformats.org/officeDocument/2006/relationships/image" Target="../media/image5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15.jpg"/><Relationship Id="rId4" Type="http://schemas.openxmlformats.org/officeDocument/2006/relationships/image" Target="../media/image103.jpg"/><Relationship Id="rId5"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23.jpg"/><Relationship Id="rId4" Type="http://schemas.openxmlformats.org/officeDocument/2006/relationships/image" Target="../media/image106.jpg"/><Relationship Id="rId5" Type="http://schemas.openxmlformats.org/officeDocument/2006/relationships/image" Target="../media/image54.jpg"/></Relationships>
</file>

<file path=ppt/slides/_rels/slide4.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4.png"/><Relationship Id="rId13" Type="http://schemas.openxmlformats.org/officeDocument/2006/relationships/image" Target="../media/image9.png"/><Relationship Id="rId12"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7.png"/><Relationship Id="rId15" Type="http://schemas.openxmlformats.org/officeDocument/2006/relationships/image" Target="../media/image25.png"/><Relationship Id="rId14" Type="http://schemas.openxmlformats.org/officeDocument/2006/relationships/image" Target="../media/image16.png"/><Relationship Id="rId17" Type="http://schemas.openxmlformats.org/officeDocument/2006/relationships/image" Target="../media/image12.png"/><Relationship Id="rId16"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11.png"/><Relationship Id="rId18" Type="http://schemas.openxmlformats.org/officeDocument/2006/relationships/image" Target="../media/image5.jpg"/><Relationship Id="rId7" Type="http://schemas.openxmlformats.org/officeDocument/2006/relationships/image" Target="../media/image17.png"/><Relationship Id="rId8"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121.jpg"/><Relationship Id="rId4" Type="http://schemas.openxmlformats.org/officeDocument/2006/relationships/image" Target="../media/image113.jpg"/><Relationship Id="rId5" Type="http://schemas.openxmlformats.org/officeDocument/2006/relationships/image" Target="../media/image5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0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11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12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13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12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12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13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12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116.jpg"/></Relationships>
</file>

<file path=ppt/slides/_rels/slide5.xml.rels><?xml version="1.0" encoding="UTF-8" standalone="yes"?><Relationships xmlns="http://schemas.openxmlformats.org/package/2006/relationships"><Relationship Id="rId20" Type="http://schemas.openxmlformats.org/officeDocument/2006/relationships/image" Target="../media/image36.png"/><Relationship Id="rId11" Type="http://schemas.openxmlformats.org/officeDocument/2006/relationships/image" Target="../media/image28.png"/><Relationship Id="rId22" Type="http://schemas.openxmlformats.org/officeDocument/2006/relationships/image" Target="../media/image37.png"/><Relationship Id="rId10" Type="http://schemas.openxmlformats.org/officeDocument/2006/relationships/image" Target="../media/image20.png"/><Relationship Id="rId21" Type="http://schemas.openxmlformats.org/officeDocument/2006/relationships/image" Target="../media/image33.png"/><Relationship Id="rId13" Type="http://schemas.openxmlformats.org/officeDocument/2006/relationships/image" Target="../media/image24.png"/><Relationship Id="rId24" Type="http://schemas.openxmlformats.org/officeDocument/2006/relationships/image" Target="../media/image43.png"/><Relationship Id="rId12" Type="http://schemas.openxmlformats.org/officeDocument/2006/relationships/image" Target="../media/image26.png"/><Relationship Id="rId23" Type="http://schemas.openxmlformats.org/officeDocument/2006/relationships/image" Target="../media/image34.png"/><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31.png"/><Relationship Id="rId15" Type="http://schemas.openxmlformats.org/officeDocument/2006/relationships/image" Target="../media/image30.png"/><Relationship Id="rId14" Type="http://schemas.openxmlformats.org/officeDocument/2006/relationships/image" Target="../media/image32.png"/><Relationship Id="rId17" Type="http://schemas.openxmlformats.org/officeDocument/2006/relationships/image" Target="../media/image29.png"/><Relationship Id="rId16" Type="http://schemas.openxmlformats.org/officeDocument/2006/relationships/image" Target="../media/image27.png"/><Relationship Id="rId5" Type="http://schemas.openxmlformats.org/officeDocument/2006/relationships/image" Target="../media/image19.png"/><Relationship Id="rId19" Type="http://schemas.openxmlformats.org/officeDocument/2006/relationships/image" Target="../media/image52.png"/><Relationship Id="rId6" Type="http://schemas.openxmlformats.org/officeDocument/2006/relationships/image" Target="../media/image41.png"/><Relationship Id="rId18" Type="http://schemas.openxmlformats.org/officeDocument/2006/relationships/image" Target="../media/image35.png"/><Relationship Id="rId7" Type="http://schemas.openxmlformats.org/officeDocument/2006/relationships/image" Target="../media/image21.png"/><Relationship Id="rId8"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11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11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13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12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12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0.png"/><Relationship Id="rId4" Type="http://schemas.openxmlformats.org/officeDocument/2006/relationships/image" Target="../media/image48.jpg"/></Relationships>
</file>

<file path=ppt/slides/_rels/slide7.xml.rels><?xml version="1.0" encoding="UTF-8" standalone="yes"?><Relationships xmlns="http://schemas.openxmlformats.org/package/2006/relationships"><Relationship Id="rId11" Type="http://schemas.openxmlformats.org/officeDocument/2006/relationships/image" Target="../media/image46.jpg"/><Relationship Id="rId10" Type="http://schemas.openxmlformats.org/officeDocument/2006/relationships/image" Target="../media/image49.jpg"/><Relationship Id="rId12" Type="http://schemas.openxmlformats.org/officeDocument/2006/relationships/image" Target="../media/image42.jpg"/><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8.jpg"/><Relationship Id="rId4" Type="http://schemas.openxmlformats.org/officeDocument/2006/relationships/image" Target="../media/image39.jpg"/><Relationship Id="rId9"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0.jpg"/><Relationship Id="rId7" Type="http://schemas.openxmlformats.org/officeDocument/2006/relationships/image" Target="../media/image47.jpg"/><Relationship Id="rId8" Type="http://schemas.openxmlformats.org/officeDocument/2006/relationships/image" Target="../media/image50.jpg"/></Relationships>
</file>

<file path=ppt/slides/_rels/slide8.xml.rels><?xml version="1.0" encoding="UTF-8" standalone="yes"?><Relationships xmlns="http://schemas.openxmlformats.org/package/2006/relationships"><Relationship Id="rId11" Type="http://schemas.openxmlformats.org/officeDocument/2006/relationships/image" Target="../media/image51.jpg"/><Relationship Id="rId10" Type="http://schemas.openxmlformats.org/officeDocument/2006/relationships/image" Target="../media/image56.jpg"/><Relationship Id="rId13" Type="http://schemas.openxmlformats.org/officeDocument/2006/relationships/image" Target="../media/image54.jpg"/><Relationship Id="rId12" Type="http://schemas.openxmlformats.org/officeDocument/2006/relationships/image" Target="../media/image57.jpg"/><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62.jpg"/><Relationship Id="rId4" Type="http://schemas.openxmlformats.org/officeDocument/2006/relationships/image" Target="../media/image66.jpg"/><Relationship Id="rId9" Type="http://schemas.openxmlformats.org/officeDocument/2006/relationships/image" Target="../media/image58.jpg"/><Relationship Id="rId14" Type="http://schemas.openxmlformats.org/officeDocument/2006/relationships/image" Target="../media/image55.jpg"/><Relationship Id="rId5" Type="http://schemas.openxmlformats.org/officeDocument/2006/relationships/image" Target="../media/image67.jpg"/><Relationship Id="rId6" Type="http://schemas.openxmlformats.org/officeDocument/2006/relationships/image" Target="../media/image69.jpg"/><Relationship Id="rId7" Type="http://schemas.openxmlformats.org/officeDocument/2006/relationships/image" Target="../media/image64.jpg"/><Relationship Id="rId8" Type="http://schemas.openxmlformats.org/officeDocument/2006/relationships/image" Target="../media/image6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5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Couleur N°34—1874.jpg"/>
          <p:cNvPicPr preferRelativeResize="0"/>
          <p:nvPr/>
        </p:nvPicPr>
        <p:blipFill>
          <a:blip r:embed="rId3">
            <a:alphaModFix/>
          </a:blip>
          <a:stretch>
            <a:fillRect/>
          </a:stretch>
        </p:blipFill>
        <p:spPr>
          <a:xfrm>
            <a:off x="-910449" y="-353850"/>
            <a:ext cx="21600000" cy="5651999"/>
          </a:xfrm>
          <a:prstGeom prst="rect">
            <a:avLst/>
          </a:prstGeom>
          <a:noFill/>
          <a:ln>
            <a:noFill/>
          </a:ln>
        </p:spPr>
      </p:pic>
      <p:sp>
        <p:nvSpPr>
          <p:cNvPr id="55" name="Google Shape;55;p13"/>
          <p:cNvSpPr txBox="1"/>
          <p:nvPr>
            <p:ph idx="4294967295" type="ctrTitle"/>
          </p:nvPr>
        </p:nvSpPr>
        <p:spPr>
          <a:xfrm>
            <a:off x="230900" y="308000"/>
            <a:ext cx="86013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fr" sz="2600"/>
              <a:t>L’APPORT DE L’ARCHÉOGÉOGRAPHIE</a:t>
            </a:r>
            <a:endParaRPr sz="2600"/>
          </a:p>
          <a:p>
            <a:pPr indent="0" lvl="0" marL="0" rtl="0" algn="ctr">
              <a:spcBef>
                <a:spcPts val="0"/>
              </a:spcBef>
              <a:spcAft>
                <a:spcPts val="0"/>
              </a:spcAft>
              <a:buNone/>
            </a:pPr>
            <a:r>
              <a:rPr lang="fr" sz="2600"/>
              <a:t>À LA COLLECTE ET À LA VALORISATION </a:t>
            </a:r>
            <a:endParaRPr sz="2600"/>
          </a:p>
          <a:p>
            <a:pPr indent="0" lvl="0" marL="0" rtl="0" algn="ctr">
              <a:spcBef>
                <a:spcPts val="0"/>
              </a:spcBef>
              <a:spcAft>
                <a:spcPts val="0"/>
              </a:spcAft>
              <a:buNone/>
            </a:pPr>
            <a:r>
              <a:rPr lang="fr" sz="2600"/>
              <a:t>DE LA MÉMOIRE DES SITES</a:t>
            </a:r>
            <a:endParaRPr sz="2600"/>
          </a:p>
        </p:txBody>
      </p:sp>
      <p:sp>
        <p:nvSpPr>
          <p:cNvPr id="56" name="Google Shape;56;p13"/>
          <p:cNvSpPr txBox="1"/>
          <p:nvPr>
            <p:ph idx="4294967295" type="subTitle"/>
          </p:nvPr>
        </p:nvSpPr>
        <p:spPr>
          <a:xfrm>
            <a:off x="271250" y="4071700"/>
            <a:ext cx="8520600" cy="7926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fr" sz="1000"/>
              <a:t>Cédric LAVIGNE,</a:t>
            </a:r>
            <a:endParaRPr sz="1000"/>
          </a:p>
          <a:p>
            <a:pPr indent="0" lvl="0" marL="0" rtl="0" algn="r">
              <a:lnSpc>
                <a:spcPct val="100000"/>
              </a:lnSpc>
              <a:spcBef>
                <a:spcPts val="0"/>
              </a:spcBef>
              <a:spcAft>
                <a:spcPts val="0"/>
              </a:spcAft>
              <a:buNone/>
            </a:pPr>
            <a:r>
              <a:rPr lang="fr" sz="1000"/>
              <a:t>Consultant en archéogéographie</a:t>
            </a:r>
            <a:endParaRPr sz="1000"/>
          </a:p>
          <a:p>
            <a:pPr indent="0" lvl="0" marL="0" rtl="0" algn="r">
              <a:lnSpc>
                <a:spcPct val="100000"/>
              </a:lnSpc>
              <a:spcBef>
                <a:spcPts val="0"/>
              </a:spcBef>
              <a:spcAft>
                <a:spcPts val="1200"/>
              </a:spcAft>
              <a:buNone/>
            </a:pPr>
            <a:r>
              <a:rPr lang="fr" sz="1000"/>
              <a:t>cedriclavigne02@gmail.com</a:t>
            </a:r>
            <a:endParaRPr sz="1000"/>
          </a:p>
        </p:txBody>
      </p:sp>
      <p:sp>
        <p:nvSpPr>
          <p:cNvPr id="57" name="Google Shape;57;p13"/>
          <p:cNvSpPr txBox="1"/>
          <p:nvPr/>
        </p:nvSpPr>
        <p:spPr>
          <a:xfrm>
            <a:off x="347900" y="2637575"/>
            <a:ext cx="8367300" cy="8313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lang="fr">
                <a:solidFill>
                  <a:schemeClr val="dk1"/>
                </a:solidFill>
              </a:rPr>
              <a:t>Rencontre des gardes et agents du littoral </a:t>
            </a:r>
            <a:endParaRPr>
              <a:solidFill>
                <a:schemeClr val="dk1"/>
              </a:solidFill>
            </a:endParaRPr>
          </a:p>
          <a:p>
            <a:pPr indent="0" lvl="0" marL="0" rtl="0" algn="ctr">
              <a:spcBef>
                <a:spcPts val="0"/>
              </a:spcBef>
              <a:spcAft>
                <a:spcPts val="0"/>
              </a:spcAft>
              <a:buNone/>
            </a:pPr>
            <a:r>
              <a:rPr lang="fr">
                <a:solidFill>
                  <a:schemeClr val="dk1"/>
                </a:solidFill>
              </a:rPr>
              <a:t>Délégation Aquitaine du Conservatoire du littoral</a:t>
            </a:r>
            <a:endParaRPr>
              <a:solidFill>
                <a:schemeClr val="dk1"/>
              </a:solidFill>
            </a:endParaRPr>
          </a:p>
          <a:p>
            <a:pPr indent="0" lvl="0" marL="0" rtl="0" algn="ctr">
              <a:spcBef>
                <a:spcPts val="0"/>
              </a:spcBef>
              <a:spcAft>
                <a:spcPts val="0"/>
              </a:spcAft>
              <a:buNone/>
            </a:pPr>
            <a:r>
              <a:rPr lang="fr">
                <a:solidFill>
                  <a:schemeClr val="dk1"/>
                </a:solidFill>
              </a:rPr>
              <a:t>Réserve naturelle nationale du marais d’Orx (Landes),</a:t>
            </a:r>
            <a:r>
              <a:rPr lang="fr">
                <a:solidFill>
                  <a:schemeClr val="dk1"/>
                </a:solidFill>
              </a:rPr>
              <a:t>17 avril 2025</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2" title="Page de Garde Rapport SMIDDEST.png"/>
          <p:cNvPicPr preferRelativeResize="0"/>
          <p:nvPr/>
        </p:nvPicPr>
        <p:blipFill>
          <a:blip r:embed="rId3">
            <a:alphaModFix/>
          </a:blip>
          <a:stretch>
            <a:fillRect/>
          </a:stretch>
        </p:blipFill>
        <p:spPr>
          <a:xfrm>
            <a:off x="982088" y="152400"/>
            <a:ext cx="3435169" cy="4856402"/>
          </a:xfrm>
          <a:prstGeom prst="rect">
            <a:avLst/>
          </a:prstGeom>
          <a:noFill/>
          <a:ln cap="flat" cmpd="sng" w="9525">
            <a:solidFill>
              <a:schemeClr val="dk1"/>
            </a:solidFill>
            <a:prstDash val="solid"/>
            <a:round/>
            <a:headEnd len="sm" w="sm" type="none"/>
            <a:tailEnd len="sm" w="sm" type="none"/>
          </a:ln>
        </p:spPr>
      </p:pic>
      <p:pic>
        <p:nvPicPr>
          <p:cNvPr id="170" name="Google Shape;170;p22" title="Table des smatières rapport SMIDDEST.png"/>
          <p:cNvPicPr preferRelativeResize="0"/>
          <p:nvPr/>
        </p:nvPicPr>
        <p:blipFill>
          <a:blip r:embed="rId4">
            <a:alphaModFix/>
          </a:blip>
          <a:stretch>
            <a:fillRect/>
          </a:stretch>
        </p:blipFill>
        <p:spPr>
          <a:xfrm>
            <a:off x="4723140" y="152400"/>
            <a:ext cx="3438761" cy="485639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3"/>
          <p:cNvPicPr preferRelativeResize="0"/>
          <p:nvPr/>
        </p:nvPicPr>
        <p:blipFill>
          <a:blip r:embed="rId3">
            <a:alphaModFix/>
          </a:blip>
          <a:stretch>
            <a:fillRect/>
          </a:stretch>
        </p:blipFill>
        <p:spPr>
          <a:xfrm>
            <a:off x="4817291" y="152554"/>
            <a:ext cx="3400179" cy="4856100"/>
          </a:xfrm>
          <a:prstGeom prst="rect">
            <a:avLst/>
          </a:prstGeom>
          <a:noFill/>
          <a:ln cap="flat" cmpd="sng" w="9525">
            <a:solidFill>
              <a:schemeClr val="dk1"/>
            </a:solidFill>
            <a:prstDash val="solid"/>
            <a:round/>
            <a:headEnd len="sm" w="sm" type="none"/>
            <a:tailEnd len="sm" w="sm" type="none"/>
          </a:ln>
        </p:spPr>
      </p:pic>
      <p:pic>
        <p:nvPicPr>
          <p:cNvPr id="176" name="Google Shape;176;p23"/>
          <p:cNvPicPr preferRelativeResize="0"/>
          <p:nvPr/>
        </p:nvPicPr>
        <p:blipFill>
          <a:blip r:embed="rId4">
            <a:alphaModFix/>
          </a:blip>
          <a:stretch>
            <a:fillRect/>
          </a:stretch>
        </p:blipFill>
        <p:spPr>
          <a:xfrm>
            <a:off x="549850" y="152400"/>
            <a:ext cx="3808437" cy="4856400"/>
          </a:xfrm>
          <a:prstGeom prst="rect">
            <a:avLst/>
          </a:prstGeom>
          <a:noFill/>
          <a:ln cap="flat" cmpd="sng" w="9525">
            <a:solidFill>
              <a:schemeClr val="dk1"/>
            </a:solidFill>
            <a:prstDash val="solid"/>
            <a:round/>
            <a:headEnd len="sm" w="sm" type="none"/>
            <a:tailEnd len="sm" w="sm" type="none"/>
          </a:ln>
        </p:spPr>
      </p:pic>
      <p:sp>
        <p:nvSpPr>
          <p:cNvPr id="177" name="Google Shape;177;p23"/>
          <p:cNvSpPr txBox="1"/>
          <p:nvPr/>
        </p:nvSpPr>
        <p:spPr>
          <a:xfrm>
            <a:off x="549850" y="4652250"/>
            <a:ext cx="344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chemeClr val="lt1"/>
                </a:solidFill>
              </a:rPr>
              <a:t>Claude Masse (1652-1737)</a:t>
            </a:r>
            <a:endParaRPr sz="10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4"/>
          <p:cNvPicPr preferRelativeResize="0"/>
          <p:nvPr/>
        </p:nvPicPr>
        <p:blipFill>
          <a:blip r:embed="rId3">
            <a:alphaModFix/>
          </a:blip>
          <a:stretch>
            <a:fillRect/>
          </a:stretch>
        </p:blipFill>
        <p:spPr>
          <a:xfrm>
            <a:off x="1623600" y="152400"/>
            <a:ext cx="1802335" cy="2357330"/>
          </a:xfrm>
          <a:prstGeom prst="rect">
            <a:avLst/>
          </a:prstGeom>
          <a:noFill/>
          <a:ln cap="flat" cmpd="sng" w="9525">
            <a:solidFill>
              <a:schemeClr val="dk2"/>
            </a:solidFill>
            <a:prstDash val="solid"/>
            <a:round/>
            <a:headEnd len="sm" w="sm" type="none"/>
            <a:tailEnd len="sm" w="sm" type="none"/>
          </a:ln>
        </p:spPr>
      </p:pic>
      <p:pic>
        <p:nvPicPr>
          <p:cNvPr id="183" name="Google Shape;183;p24"/>
          <p:cNvPicPr preferRelativeResize="0"/>
          <p:nvPr/>
        </p:nvPicPr>
        <p:blipFill>
          <a:blip r:embed="rId4">
            <a:alphaModFix/>
          </a:blip>
          <a:stretch>
            <a:fillRect/>
          </a:stretch>
        </p:blipFill>
        <p:spPr>
          <a:xfrm>
            <a:off x="5735556" y="152400"/>
            <a:ext cx="1784844" cy="2357340"/>
          </a:xfrm>
          <a:prstGeom prst="rect">
            <a:avLst/>
          </a:prstGeom>
          <a:noFill/>
          <a:ln cap="flat" cmpd="sng" w="9525">
            <a:solidFill>
              <a:schemeClr val="dk2"/>
            </a:solidFill>
            <a:prstDash val="solid"/>
            <a:round/>
            <a:headEnd len="sm" w="sm" type="none"/>
            <a:tailEnd len="sm" w="sm" type="none"/>
          </a:ln>
        </p:spPr>
      </p:pic>
      <p:pic>
        <p:nvPicPr>
          <p:cNvPr id="184" name="Google Shape;184;p24"/>
          <p:cNvPicPr preferRelativeResize="0"/>
          <p:nvPr/>
        </p:nvPicPr>
        <p:blipFill>
          <a:blip r:embed="rId5">
            <a:alphaModFix/>
          </a:blip>
          <a:stretch>
            <a:fillRect/>
          </a:stretch>
        </p:blipFill>
        <p:spPr>
          <a:xfrm>
            <a:off x="4715265" y="2652753"/>
            <a:ext cx="2021780" cy="2357315"/>
          </a:xfrm>
          <a:prstGeom prst="rect">
            <a:avLst/>
          </a:prstGeom>
          <a:noFill/>
          <a:ln cap="flat" cmpd="sng" w="9525">
            <a:solidFill>
              <a:schemeClr val="dk2"/>
            </a:solidFill>
            <a:prstDash val="solid"/>
            <a:round/>
            <a:headEnd len="sm" w="sm" type="none"/>
            <a:tailEnd len="sm" w="sm" type="none"/>
          </a:ln>
        </p:spPr>
      </p:pic>
      <p:pic>
        <p:nvPicPr>
          <p:cNvPr id="185" name="Google Shape;185;p24"/>
          <p:cNvPicPr preferRelativeResize="0"/>
          <p:nvPr/>
        </p:nvPicPr>
        <p:blipFill>
          <a:blip r:embed="rId6">
            <a:alphaModFix/>
          </a:blip>
          <a:stretch>
            <a:fillRect/>
          </a:stretch>
        </p:blipFill>
        <p:spPr>
          <a:xfrm>
            <a:off x="2406957" y="2652753"/>
            <a:ext cx="1975461" cy="2357322"/>
          </a:xfrm>
          <a:prstGeom prst="rect">
            <a:avLst/>
          </a:prstGeom>
          <a:noFill/>
          <a:ln cap="flat" cmpd="sng" w="9525">
            <a:solidFill>
              <a:schemeClr val="dk2"/>
            </a:solidFill>
            <a:prstDash val="solid"/>
            <a:round/>
            <a:headEnd len="sm" w="sm" type="none"/>
            <a:tailEnd len="sm" w="sm" type="none"/>
          </a:ln>
        </p:spPr>
      </p:pic>
      <p:pic>
        <p:nvPicPr>
          <p:cNvPr id="186" name="Google Shape;186;p24"/>
          <p:cNvPicPr preferRelativeResize="0"/>
          <p:nvPr/>
        </p:nvPicPr>
        <p:blipFill>
          <a:blip r:embed="rId7">
            <a:alphaModFix/>
          </a:blip>
          <a:stretch>
            <a:fillRect/>
          </a:stretch>
        </p:blipFill>
        <p:spPr>
          <a:xfrm>
            <a:off x="3690336" y="152400"/>
            <a:ext cx="1780815" cy="235731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5"/>
          <p:cNvSpPr txBox="1"/>
          <p:nvPr/>
        </p:nvSpPr>
        <p:spPr>
          <a:xfrm>
            <a:off x="230850" y="305025"/>
            <a:ext cx="8682300" cy="23703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1200"/>
              </a:spcBef>
              <a:spcAft>
                <a:spcPts val="0"/>
              </a:spcAft>
              <a:buNone/>
            </a:pPr>
            <a:r>
              <a:rPr b="1" lang="fr" sz="1200">
                <a:solidFill>
                  <a:schemeClr val="dk1"/>
                </a:solidFill>
              </a:rPr>
              <a:t>1-</a:t>
            </a:r>
            <a:r>
              <a:rPr b="1" lang="fr" sz="1200">
                <a:solidFill>
                  <a:schemeClr val="dk1"/>
                </a:solidFill>
              </a:rPr>
              <a:t> UNE VILLE ENGLOUTIE PAR L’OCÉAN</a:t>
            </a:r>
            <a:endParaRPr b="1" sz="1200">
              <a:solidFill>
                <a:schemeClr val="dk1"/>
              </a:solidFill>
            </a:endParaRPr>
          </a:p>
          <a:p>
            <a:pPr indent="0" lvl="0" marL="0" rtl="0" algn="just">
              <a:lnSpc>
                <a:spcPct val="100000"/>
              </a:lnSpc>
              <a:spcBef>
                <a:spcPts val="1200"/>
              </a:spcBef>
              <a:spcAft>
                <a:spcPts val="1200"/>
              </a:spcAft>
              <a:buNone/>
            </a:pPr>
            <a:r>
              <a:rPr lang="fr" sz="1200">
                <a:solidFill>
                  <a:schemeClr val="dk1"/>
                </a:solidFill>
              </a:rPr>
              <a:t>Claude Masse évoque ainsi, dans le </a:t>
            </a:r>
            <a:r>
              <a:rPr i="1" lang="fr" sz="1200">
                <a:solidFill>
                  <a:schemeClr val="dk1"/>
                </a:solidFill>
              </a:rPr>
              <a:t>Mémoire qui accompagne la carte du premier quarré de la générale du cours de la Garonne et partie de la province de Guyenne et autres adjacentes </a:t>
            </a:r>
            <a:r>
              <a:rPr lang="fr" sz="1200">
                <a:solidFill>
                  <a:schemeClr val="dk1"/>
                </a:solidFill>
              </a:rPr>
              <a:t>(1706), la légende, entretenue par la mémoire locale, d’un village englouti par l’océan que les habitants situent à proximité du rocher des Olivettes qui était alors émergé : “</a:t>
            </a:r>
            <a:r>
              <a:rPr i="1" lang="fr" sz="1200">
                <a:solidFill>
                  <a:schemeClr val="dk1"/>
                </a:solidFill>
              </a:rPr>
              <a:t>La tradition assure aussi que sur le rocher des Olivettes, il y avait une ville, ou du moins un bourg, que l’on en découvre encore quelques vestiges aux malines extraordinaires</a:t>
            </a:r>
            <a:r>
              <a:rPr lang="fr" sz="1200">
                <a:solidFill>
                  <a:schemeClr val="dk1"/>
                </a:solidFill>
              </a:rPr>
              <a:t>” . Masse l’évoque encore dans le </a:t>
            </a:r>
            <a:r>
              <a:rPr i="1" lang="fr" sz="1200">
                <a:solidFill>
                  <a:schemeClr val="dk1"/>
                </a:solidFill>
              </a:rPr>
              <a:t>Mémoire qui accompagne la carte du premier quarré de la générale de Médoc et de partie de la Guyenne et Saintonge </a:t>
            </a:r>
            <a:r>
              <a:rPr lang="fr" sz="1200">
                <a:solidFill>
                  <a:schemeClr val="dk1"/>
                </a:solidFill>
              </a:rPr>
              <a:t>(1707) indiquant que, selon la tradition, “</a:t>
            </a:r>
            <a:r>
              <a:rPr i="1" lang="fr" sz="1200">
                <a:solidFill>
                  <a:schemeClr val="dk1"/>
                </a:solidFill>
              </a:rPr>
              <a:t>il y avait au sud de Soulac un endroit considérable que quelqu’un croit être le </a:t>
            </a:r>
            <a:r>
              <a:rPr lang="fr" sz="1200">
                <a:solidFill>
                  <a:schemeClr val="dk1"/>
                </a:solidFill>
              </a:rPr>
              <a:t>Noviomagus Magom</a:t>
            </a:r>
            <a:r>
              <a:rPr i="1" lang="fr" sz="1200">
                <a:solidFill>
                  <a:schemeClr val="dk1"/>
                </a:solidFill>
              </a:rPr>
              <a:t>, à ce que disent les Annales d’Aquitaine, au rapport de Strabon et Ausone, qui était la seconde ville de cette province entre la Garonne et l’océan, mais on ne sait pas positivement où elle était située. Quelqu’un croit qu’elle était où est le rocher des Olivettes parce qu’on y découvre des vestiges de masures en basse mer, aux malines extraordinaires</a:t>
            </a:r>
            <a:r>
              <a:rPr lang="fr" sz="1200">
                <a:solidFill>
                  <a:schemeClr val="dk1"/>
                </a:solidFill>
              </a:rPr>
              <a:t>”.</a:t>
            </a: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6" title="Masse_rocher des Olivets.jpg"/>
          <p:cNvPicPr preferRelativeResize="0"/>
          <p:nvPr/>
        </p:nvPicPr>
        <p:blipFill>
          <a:blip r:embed="rId3">
            <a:alphaModFix/>
          </a:blip>
          <a:stretch>
            <a:fillRect/>
          </a:stretch>
        </p:blipFill>
        <p:spPr>
          <a:xfrm>
            <a:off x="1152000" y="143550"/>
            <a:ext cx="6839997"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7" title="Figure 1.30.jpg"/>
          <p:cNvPicPr preferRelativeResize="0"/>
          <p:nvPr/>
        </p:nvPicPr>
        <p:blipFill>
          <a:blip r:embed="rId3">
            <a:alphaModFix/>
          </a:blip>
          <a:stretch>
            <a:fillRect/>
          </a:stretch>
        </p:blipFill>
        <p:spPr>
          <a:xfrm>
            <a:off x="240700" y="437000"/>
            <a:ext cx="3016349" cy="4214699"/>
          </a:xfrm>
          <a:prstGeom prst="rect">
            <a:avLst/>
          </a:prstGeom>
          <a:noFill/>
          <a:ln cap="flat" cmpd="sng" w="9525">
            <a:solidFill>
              <a:schemeClr val="dk1"/>
            </a:solidFill>
            <a:prstDash val="solid"/>
            <a:round/>
            <a:headEnd len="sm" w="sm" type="none"/>
            <a:tailEnd len="sm" w="sm" type="none"/>
          </a:ln>
        </p:spPr>
      </p:pic>
      <p:pic>
        <p:nvPicPr>
          <p:cNvPr id="202" name="Google Shape;202;p27" title="Figure 1.29.jpg"/>
          <p:cNvPicPr preferRelativeResize="0"/>
          <p:nvPr/>
        </p:nvPicPr>
        <p:blipFill>
          <a:blip r:embed="rId4">
            <a:alphaModFix/>
          </a:blip>
          <a:stretch>
            <a:fillRect/>
          </a:stretch>
        </p:blipFill>
        <p:spPr>
          <a:xfrm>
            <a:off x="3378175" y="437000"/>
            <a:ext cx="5525124" cy="3807100"/>
          </a:xfrm>
          <a:prstGeom prst="rect">
            <a:avLst/>
          </a:prstGeom>
          <a:noFill/>
          <a:ln cap="flat" cmpd="sng" w="9525">
            <a:solidFill>
              <a:schemeClr val="dk1"/>
            </a:solidFill>
            <a:prstDash val="solid"/>
            <a:round/>
            <a:headEnd len="sm" w="sm" type="none"/>
            <a:tailEnd len="sm" w="sm" type="none"/>
          </a:ln>
        </p:spPr>
      </p:pic>
      <p:sp>
        <p:nvSpPr>
          <p:cNvPr id="203" name="Google Shape;203;p27"/>
          <p:cNvSpPr txBox="1"/>
          <p:nvPr/>
        </p:nvSpPr>
        <p:spPr>
          <a:xfrm>
            <a:off x="3344825" y="4190800"/>
            <a:ext cx="5558400" cy="51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fr" sz="1000">
                <a:solidFill>
                  <a:schemeClr val="dk1"/>
                </a:solidFill>
              </a:rPr>
              <a:t>C</a:t>
            </a:r>
            <a:r>
              <a:rPr lang="fr" sz="1000">
                <a:solidFill>
                  <a:schemeClr val="dk1"/>
                </a:solidFill>
              </a:rPr>
              <a:t>arte de l’estuaire de la Gironde extraite du manuscrit original de la </a:t>
            </a:r>
            <a:r>
              <a:rPr i="1" lang="fr" sz="1000">
                <a:solidFill>
                  <a:schemeClr val="dk1"/>
                </a:solidFill>
              </a:rPr>
              <a:t>Cosmographie de Jean Fonteneau </a:t>
            </a:r>
            <a:r>
              <a:rPr lang="fr" sz="1000">
                <a:solidFill>
                  <a:schemeClr val="dk1"/>
                </a:solidFill>
              </a:rPr>
              <a:t>dit Alfonse de Saintonge,1545 (Source BNF).</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8" title="Figure 1.24a.jpg"/>
          <p:cNvPicPr preferRelativeResize="0"/>
          <p:nvPr/>
        </p:nvPicPr>
        <p:blipFill>
          <a:blip r:embed="rId3">
            <a:alphaModFix/>
          </a:blip>
          <a:stretch>
            <a:fillRect/>
          </a:stretch>
        </p:blipFill>
        <p:spPr>
          <a:xfrm>
            <a:off x="937963" y="55825"/>
            <a:ext cx="1723775" cy="2439726"/>
          </a:xfrm>
          <a:prstGeom prst="rect">
            <a:avLst/>
          </a:prstGeom>
          <a:noFill/>
          <a:ln cap="flat" cmpd="sng" w="9525">
            <a:solidFill>
              <a:schemeClr val="dk1"/>
            </a:solidFill>
            <a:prstDash val="solid"/>
            <a:round/>
            <a:headEnd len="sm" w="sm" type="none"/>
            <a:tailEnd len="sm" w="sm" type="none"/>
          </a:ln>
        </p:spPr>
      </p:pic>
      <p:pic>
        <p:nvPicPr>
          <p:cNvPr id="209" name="Google Shape;209;p28" title="Figure 1.24b.jpg"/>
          <p:cNvPicPr preferRelativeResize="0"/>
          <p:nvPr/>
        </p:nvPicPr>
        <p:blipFill>
          <a:blip r:embed="rId4">
            <a:alphaModFix/>
          </a:blip>
          <a:stretch>
            <a:fillRect/>
          </a:stretch>
        </p:blipFill>
        <p:spPr>
          <a:xfrm>
            <a:off x="2786062" y="55825"/>
            <a:ext cx="1723775" cy="2439731"/>
          </a:xfrm>
          <a:prstGeom prst="rect">
            <a:avLst/>
          </a:prstGeom>
          <a:noFill/>
          <a:ln cap="flat" cmpd="sng" w="9525">
            <a:solidFill>
              <a:schemeClr val="dk1"/>
            </a:solidFill>
            <a:prstDash val="solid"/>
            <a:round/>
            <a:headEnd len="sm" w="sm" type="none"/>
            <a:tailEnd len="sm" w="sm" type="none"/>
          </a:ln>
        </p:spPr>
      </p:pic>
      <p:pic>
        <p:nvPicPr>
          <p:cNvPr id="210" name="Google Shape;210;p28" title="Figure 1.25a.jpg"/>
          <p:cNvPicPr preferRelativeResize="0"/>
          <p:nvPr/>
        </p:nvPicPr>
        <p:blipFill>
          <a:blip r:embed="rId5">
            <a:alphaModFix/>
          </a:blip>
          <a:stretch>
            <a:fillRect/>
          </a:stretch>
        </p:blipFill>
        <p:spPr>
          <a:xfrm>
            <a:off x="4634163" y="55822"/>
            <a:ext cx="1723775" cy="2439726"/>
          </a:xfrm>
          <a:prstGeom prst="rect">
            <a:avLst/>
          </a:prstGeom>
          <a:noFill/>
          <a:ln cap="flat" cmpd="sng" w="9525">
            <a:solidFill>
              <a:schemeClr val="dk1"/>
            </a:solidFill>
            <a:prstDash val="solid"/>
            <a:round/>
            <a:headEnd len="sm" w="sm" type="none"/>
            <a:tailEnd len="sm" w="sm" type="none"/>
          </a:ln>
        </p:spPr>
      </p:pic>
      <p:pic>
        <p:nvPicPr>
          <p:cNvPr id="211" name="Google Shape;211;p28" title="Figure 1.25b.jpg"/>
          <p:cNvPicPr preferRelativeResize="0"/>
          <p:nvPr/>
        </p:nvPicPr>
        <p:blipFill>
          <a:blip r:embed="rId6">
            <a:alphaModFix/>
          </a:blip>
          <a:stretch>
            <a:fillRect/>
          </a:stretch>
        </p:blipFill>
        <p:spPr>
          <a:xfrm>
            <a:off x="6482263" y="55818"/>
            <a:ext cx="1723775" cy="2439731"/>
          </a:xfrm>
          <a:prstGeom prst="rect">
            <a:avLst/>
          </a:prstGeom>
          <a:noFill/>
          <a:ln cap="flat" cmpd="sng" w="9525">
            <a:solidFill>
              <a:schemeClr val="dk1"/>
            </a:solidFill>
            <a:prstDash val="solid"/>
            <a:round/>
            <a:headEnd len="sm" w="sm" type="none"/>
            <a:tailEnd len="sm" w="sm" type="none"/>
          </a:ln>
        </p:spPr>
      </p:pic>
      <p:pic>
        <p:nvPicPr>
          <p:cNvPr id="212" name="Google Shape;212;p28" title="Figure 1.26a.jpg"/>
          <p:cNvPicPr preferRelativeResize="0"/>
          <p:nvPr/>
        </p:nvPicPr>
        <p:blipFill>
          <a:blip r:embed="rId7">
            <a:alphaModFix/>
          </a:blip>
          <a:stretch>
            <a:fillRect/>
          </a:stretch>
        </p:blipFill>
        <p:spPr>
          <a:xfrm>
            <a:off x="937963" y="2647950"/>
            <a:ext cx="1723775" cy="2439736"/>
          </a:xfrm>
          <a:prstGeom prst="rect">
            <a:avLst/>
          </a:prstGeom>
          <a:noFill/>
          <a:ln cap="flat" cmpd="sng" w="9525">
            <a:solidFill>
              <a:schemeClr val="dk1"/>
            </a:solidFill>
            <a:prstDash val="solid"/>
            <a:round/>
            <a:headEnd len="sm" w="sm" type="none"/>
            <a:tailEnd len="sm" w="sm" type="none"/>
          </a:ln>
        </p:spPr>
      </p:pic>
      <p:pic>
        <p:nvPicPr>
          <p:cNvPr id="213" name="Google Shape;213;p28" title="Figure 1.26b.jpg"/>
          <p:cNvPicPr preferRelativeResize="0"/>
          <p:nvPr/>
        </p:nvPicPr>
        <p:blipFill>
          <a:blip r:embed="rId8">
            <a:alphaModFix/>
          </a:blip>
          <a:stretch>
            <a:fillRect/>
          </a:stretch>
        </p:blipFill>
        <p:spPr>
          <a:xfrm>
            <a:off x="2786062" y="2647950"/>
            <a:ext cx="1723775" cy="2439726"/>
          </a:xfrm>
          <a:prstGeom prst="rect">
            <a:avLst/>
          </a:prstGeom>
          <a:noFill/>
          <a:ln cap="flat" cmpd="sng" w="9525">
            <a:solidFill>
              <a:schemeClr val="dk1"/>
            </a:solidFill>
            <a:prstDash val="solid"/>
            <a:round/>
            <a:headEnd len="sm" w="sm" type="none"/>
            <a:tailEnd len="sm" w="sm" type="none"/>
          </a:ln>
        </p:spPr>
      </p:pic>
      <p:pic>
        <p:nvPicPr>
          <p:cNvPr id="214" name="Google Shape;214;p28" title="Figure 1.27a.jpg"/>
          <p:cNvPicPr preferRelativeResize="0"/>
          <p:nvPr/>
        </p:nvPicPr>
        <p:blipFill>
          <a:blip r:embed="rId9">
            <a:alphaModFix/>
          </a:blip>
          <a:stretch>
            <a:fillRect/>
          </a:stretch>
        </p:blipFill>
        <p:spPr>
          <a:xfrm>
            <a:off x="4634162" y="2647950"/>
            <a:ext cx="1723774" cy="2440801"/>
          </a:xfrm>
          <a:prstGeom prst="rect">
            <a:avLst/>
          </a:prstGeom>
          <a:noFill/>
          <a:ln cap="flat" cmpd="sng" w="9525">
            <a:solidFill>
              <a:schemeClr val="dk1"/>
            </a:solidFill>
            <a:prstDash val="solid"/>
            <a:round/>
            <a:headEnd len="sm" w="sm" type="none"/>
            <a:tailEnd len="sm" w="sm" type="none"/>
          </a:ln>
        </p:spPr>
      </p:pic>
      <p:pic>
        <p:nvPicPr>
          <p:cNvPr id="215" name="Google Shape;215;p28" title="Figure 1.27b.jpg"/>
          <p:cNvPicPr preferRelativeResize="0"/>
          <p:nvPr/>
        </p:nvPicPr>
        <p:blipFill>
          <a:blip r:embed="rId10">
            <a:alphaModFix/>
          </a:blip>
          <a:stretch>
            <a:fillRect/>
          </a:stretch>
        </p:blipFill>
        <p:spPr>
          <a:xfrm>
            <a:off x="6482263" y="2645425"/>
            <a:ext cx="1723775" cy="24397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9"/>
          <p:cNvPicPr preferRelativeResize="0"/>
          <p:nvPr/>
        </p:nvPicPr>
        <p:blipFill>
          <a:blip r:embed="rId3">
            <a:alphaModFix/>
          </a:blip>
          <a:stretch>
            <a:fillRect/>
          </a:stretch>
        </p:blipFill>
        <p:spPr>
          <a:xfrm>
            <a:off x="344725" y="143542"/>
            <a:ext cx="4074866" cy="4856400"/>
          </a:xfrm>
          <a:prstGeom prst="rect">
            <a:avLst/>
          </a:prstGeom>
          <a:noFill/>
          <a:ln cap="flat" cmpd="sng" w="9525">
            <a:solidFill>
              <a:schemeClr val="dk1"/>
            </a:solidFill>
            <a:prstDash val="solid"/>
            <a:round/>
            <a:headEnd len="sm" w="sm" type="none"/>
            <a:tailEnd len="sm" w="sm" type="none"/>
          </a:ln>
        </p:spPr>
      </p:pic>
      <p:sp>
        <p:nvSpPr>
          <p:cNvPr id="221" name="Google Shape;221;p29"/>
          <p:cNvSpPr txBox="1"/>
          <p:nvPr/>
        </p:nvSpPr>
        <p:spPr>
          <a:xfrm>
            <a:off x="354875" y="4607175"/>
            <a:ext cx="2301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800">
                <a:solidFill>
                  <a:schemeClr val="lt1"/>
                </a:solidFill>
              </a:rPr>
              <a:t>Journal Sud-Ouest, 10 octobre 2011</a:t>
            </a:r>
            <a:endParaRPr sz="800">
              <a:solidFill>
                <a:schemeClr val="lt1"/>
              </a:solidFill>
            </a:endParaRPr>
          </a:p>
        </p:txBody>
      </p:sp>
      <p:pic>
        <p:nvPicPr>
          <p:cNvPr id="222" name="Google Shape;222;p29" title="Figure 1.34.jpg"/>
          <p:cNvPicPr preferRelativeResize="0"/>
          <p:nvPr/>
        </p:nvPicPr>
        <p:blipFill>
          <a:blip r:embed="rId4">
            <a:alphaModFix/>
          </a:blip>
          <a:stretch>
            <a:fillRect/>
          </a:stretch>
        </p:blipFill>
        <p:spPr>
          <a:xfrm>
            <a:off x="4724400" y="143550"/>
            <a:ext cx="4103274" cy="2325201"/>
          </a:xfrm>
          <a:prstGeom prst="rect">
            <a:avLst/>
          </a:prstGeom>
          <a:noFill/>
          <a:ln cap="flat" cmpd="sng" w="9525">
            <a:solidFill>
              <a:schemeClr val="dk1"/>
            </a:solidFill>
            <a:prstDash val="solid"/>
            <a:round/>
            <a:headEnd len="sm" w="sm" type="none"/>
            <a:tailEnd len="sm" w="sm" type="none"/>
          </a:ln>
        </p:spPr>
      </p:pic>
      <p:pic>
        <p:nvPicPr>
          <p:cNvPr id="223" name="Google Shape;223;p29"/>
          <p:cNvPicPr preferRelativeResize="0"/>
          <p:nvPr/>
        </p:nvPicPr>
        <p:blipFill>
          <a:blip r:embed="rId5">
            <a:alphaModFix/>
          </a:blip>
          <a:stretch>
            <a:fillRect/>
          </a:stretch>
        </p:blipFill>
        <p:spPr>
          <a:xfrm>
            <a:off x="4943500" y="2674750"/>
            <a:ext cx="1784547" cy="1112198"/>
          </a:xfrm>
          <a:prstGeom prst="rect">
            <a:avLst/>
          </a:prstGeom>
          <a:noFill/>
          <a:ln cap="flat" cmpd="sng" w="9525">
            <a:solidFill>
              <a:schemeClr val="dk1"/>
            </a:solidFill>
            <a:prstDash val="solid"/>
            <a:round/>
            <a:headEnd len="sm" w="sm" type="none"/>
            <a:tailEnd len="sm" w="sm" type="none"/>
          </a:ln>
        </p:spPr>
      </p:pic>
      <p:pic>
        <p:nvPicPr>
          <p:cNvPr id="224" name="Google Shape;224;p29"/>
          <p:cNvPicPr preferRelativeResize="0"/>
          <p:nvPr/>
        </p:nvPicPr>
        <p:blipFill>
          <a:blip r:embed="rId6">
            <a:alphaModFix/>
          </a:blip>
          <a:stretch>
            <a:fillRect/>
          </a:stretch>
        </p:blipFill>
        <p:spPr>
          <a:xfrm>
            <a:off x="6862592" y="2674750"/>
            <a:ext cx="1745962" cy="1112198"/>
          </a:xfrm>
          <a:prstGeom prst="rect">
            <a:avLst/>
          </a:prstGeom>
          <a:noFill/>
          <a:ln cap="flat" cmpd="sng" w="9525">
            <a:solidFill>
              <a:schemeClr val="dk1"/>
            </a:solidFill>
            <a:prstDash val="solid"/>
            <a:round/>
            <a:headEnd len="sm" w="sm" type="none"/>
            <a:tailEnd len="sm" w="sm" type="none"/>
          </a:ln>
        </p:spPr>
      </p:pic>
      <p:pic>
        <p:nvPicPr>
          <p:cNvPr id="225" name="Google Shape;225;p29"/>
          <p:cNvPicPr preferRelativeResize="0"/>
          <p:nvPr/>
        </p:nvPicPr>
        <p:blipFill>
          <a:blip r:embed="rId7">
            <a:alphaModFix/>
          </a:blip>
          <a:stretch>
            <a:fillRect/>
          </a:stretch>
        </p:blipFill>
        <p:spPr>
          <a:xfrm>
            <a:off x="4943503" y="3889528"/>
            <a:ext cx="1784548" cy="1110422"/>
          </a:xfrm>
          <a:prstGeom prst="rect">
            <a:avLst/>
          </a:prstGeom>
          <a:noFill/>
          <a:ln cap="flat" cmpd="sng" w="9525">
            <a:solidFill>
              <a:schemeClr val="dk1"/>
            </a:solidFill>
            <a:prstDash val="solid"/>
            <a:round/>
            <a:headEnd len="sm" w="sm" type="none"/>
            <a:tailEnd len="sm" w="sm" type="none"/>
          </a:ln>
        </p:spPr>
      </p:pic>
      <p:pic>
        <p:nvPicPr>
          <p:cNvPr id="226" name="Google Shape;226;p29"/>
          <p:cNvPicPr preferRelativeResize="0"/>
          <p:nvPr/>
        </p:nvPicPr>
        <p:blipFill>
          <a:blip r:embed="rId8">
            <a:alphaModFix/>
          </a:blip>
          <a:stretch>
            <a:fillRect/>
          </a:stretch>
        </p:blipFill>
        <p:spPr>
          <a:xfrm>
            <a:off x="6862592" y="3889528"/>
            <a:ext cx="1745966" cy="111042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0" title="Figure 4.13.jpg"/>
          <p:cNvPicPr preferRelativeResize="0"/>
          <p:nvPr/>
        </p:nvPicPr>
        <p:blipFill>
          <a:blip r:embed="rId3">
            <a:alphaModFix/>
          </a:blip>
          <a:stretch>
            <a:fillRect/>
          </a:stretch>
        </p:blipFill>
        <p:spPr>
          <a:xfrm>
            <a:off x="2148375" y="999300"/>
            <a:ext cx="4847250" cy="3144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1"/>
          <p:cNvSpPr txBox="1"/>
          <p:nvPr/>
        </p:nvSpPr>
        <p:spPr>
          <a:xfrm>
            <a:off x="230850" y="305025"/>
            <a:ext cx="8682300" cy="23703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1200"/>
              </a:spcBef>
              <a:spcAft>
                <a:spcPts val="0"/>
              </a:spcAft>
              <a:buNone/>
            </a:pPr>
            <a:r>
              <a:rPr b="1" lang="fr" sz="1200">
                <a:solidFill>
                  <a:schemeClr val="dk1"/>
                </a:solidFill>
              </a:rPr>
              <a:t>2-</a:t>
            </a:r>
            <a:r>
              <a:rPr b="1" lang="fr" sz="1200">
                <a:solidFill>
                  <a:schemeClr val="dk1"/>
                </a:solidFill>
              </a:rPr>
              <a:t> CORDOUAN, UN ROCHER AUTREFOIS RATTACHÉ À LA TERRE</a:t>
            </a:r>
            <a:endParaRPr b="1" sz="1200">
              <a:solidFill>
                <a:schemeClr val="dk1"/>
              </a:solidFill>
            </a:endParaRPr>
          </a:p>
          <a:p>
            <a:pPr indent="0" lvl="0" marL="0" rtl="0" algn="just">
              <a:lnSpc>
                <a:spcPct val="100000"/>
              </a:lnSpc>
              <a:spcBef>
                <a:spcPts val="1200"/>
              </a:spcBef>
              <a:spcAft>
                <a:spcPts val="1200"/>
              </a:spcAft>
              <a:buNone/>
            </a:pPr>
            <a:r>
              <a:rPr lang="fr" sz="1200">
                <a:solidFill>
                  <a:schemeClr val="dk1"/>
                </a:solidFill>
              </a:rPr>
              <a:t>D</a:t>
            </a:r>
            <a:r>
              <a:rPr lang="fr" sz="1200">
                <a:solidFill>
                  <a:schemeClr val="dk1"/>
                </a:solidFill>
              </a:rPr>
              <a:t>ans le </a:t>
            </a:r>
            <a:r>
              <a:rPr i="1" lang="fr" sz="1200">
                <a:solidFill>
                  <a:schemeClr val="dk1"/>
                </a:solidFill>
              </a:rPr>
              <a:t>Mémoire sur la carte du 12</a:t>
            </a:r>
            <a:r>
              <a:rPr baseline="30000" i="1" lang="fr" sz="1200">
                <a:solidFill>
                  <a:schemeClr val="dk1"/>
                </a:solidFill>
              </a:rPr>
              <a:t>e</a:t>
            </a:r>
            <a:r>
              <a:rPr i="1" lang="fr" sz="1200">
                <a:solidFill>
                  <a:schemeClr val="dk1"/>
                </a:solidFill>
              </a:rPr>
              <a:t> quarré de la generale des costes d’Aunis et de Saintonge </a:t>
            </a:r>
            <a:r>
              <a:rPr lang="fr" sz="1200">
                <a:solidFill>
                  <a:schemeClr val="dk1"/>
                </a:solidFill>
              </a:rPr>
              <a:t>(1706), </a:t>
            </a:r>
            <a:r>
              <a:rPr lang="fr" sz="1200">
                <a:solidFill>
                  <a:schemeClr val="dk1"/>
                </a:solidFill>
              </a:rPr>
              <a:t>Claude Masse écrit à propos du Médoc : “</a:t>
            </a:r>
            <a:r>
              <a:rPr i="1" lang="fr" sz="1200">
                <a:solidFill>
                  <a:schemeClr val="dk1"/>
                </a:solidFill>
              </a:rPr>
              <a:t>La partie du Médoc qui est dans cette carte s’étendait autrefois beaucoup plus au nord-ouest et à l’ouest puisque l’on assure que quand la tour de Couardan fut bâtie, le trajet n’était que d’une petite demie lieue, et aujourd’hui il est d’une grande lieue. Et le fonds de ce terrain qui est aujourd’hui en dune était autrefois marais salants, comme l’on en voit des vestiges quand la mer est basse ou bien quand les dunes changent de situation, qui s’élèvent insensiblement et avancent actuellement dans l’intérieur des terres qui ont couvert tout le territoire d’une paroisse qu’on appelait Saint-Nicolas, comme on voit par celle de Soulac qui se couvre peu à peu comme il sera dit ailleurs. Il ne faut pas compter fort exactement sur les sondes qui sont dans cette carte, partie ayant été tirées de diverses cartes marines, de celles du sieur La Favolière, outre que les vases et sables qui sortent de la Garonne en élèvent le fonds, et elle n’est pas si navigable qu’elle était autrefois, et son entrée devient de plus en plus difficile</a:t>
            </a:r>
            <a:r>
              <a:rPr lang="fr" sz="1200">
                <a:solidFill>
                  <a:schemeClr val="dk1"/>
                </a:solidFill>
              </a:rPr>
              <a:t>”. </a:t>
            </a:r>
            <a:endParaRPr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2" type="sldNum"/>
          </p:nvPr>
        </p:nvSpPr>
        <p:spPr>
          <a:xfrm>
            <a:off x="99625" y="99675"/>
            <a:ext cx="8944800" cy="5463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lang="fr" sz="1400">
                <a:latin typeface="Arial"/>
                <a:ea typeface="Arial"/>
                <a:cs typeface="Arial"/>
                <a:sym typeface="Arial"/>
              </a:rPr>
              <a:t>« </a:t>
            </a:r>
            <a:r>
              <a:rPr i="1" lang="fr" sz="1400">
                <a:latin typeface="Arial"/>
                <a:ea typeface="Arial"/>
                <a:cs typeface="Arial"/>
                <a:sym typeface="Arial"/>
              </a:rPr>
              <a:t>Ici, dès qu’on interroge l’espace, on questionne simultanément le temps [parce que] le passé </a:t>
            </a:r>
            <a:endParaRPr i="1" sz="1400">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Calibri"/>
              <a:buNone/>
            </a:pPr>
            <a:r>
              <a:rPr i="1" lang="fr" sz="1400">
                <a:latin typeface="Arial"/>
                <a:ea typeface="Arial"/>
                <a:cs typeface="Arial"/>
                <a:sym typeface="Arial"/>
              </a:rPr>
              <a:t>n’est pas conservé sous le présent comme un souvenir, mais dans la matière de celui-ci </a:t>
            </a:r>
            <a:endParaRPr i="1" sz="1400">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Calibri"/>
              <a:buNone/>
            </a:pPr>
            <a:r>
              <a:rPr i="1" lang="fr" sz="1400">
                <a:latin typeface="Arial"/>
                <a:ea typeface="Arial"/>
                <a:cs typeface="Arial"/>
                <a:sym typeface="Arial"/>
              </a:rPr>
              <a:t>comme un signe, un élément du motif et de la trame de l’espace </a:t>
            </a:r>
            <a:r>
              <a:rPr lang="fr" sz="1400">
                <a:latin typeface="Arial"/>
                <a:ea typeface="Arial"/>
                <a:cs typeface="Arial"/>
                <a:sym typeface="Arial"/>
              </a:rPr>
              <a:t>» (L. Olivier)</a:t>
            </a:r>
            <a:endParaRPr i="0" sz="1400" u="none" cap="none" strike="noStrike">
              <a:solidFill>
                <a:srgbClr val="000000"/>
              </a:solidFill>
              <a:latin typeface="Arial"/>
              <a:ea typeface="Arial"/>
              <a:cs typeface="Arial"/>
              <a:sym typeface="Arial"/>
            </a:endParaRPr>
          </a:p>
        </p:txBody>
      </p:sp>
      <p:pic>
        <p:nvPicPr>
          <p:cNvPr descr="/Missions/Missions en cours/Conservatoire du Littoral/COTECH/COTECH 3 (octobre)/Fig. 25.jpg" id="63" name="Google Shape;63;p14"/>
          <p:cNvPicPr preferRelativeResize="0"/>
          <p:nvPr/>
        </p:nvPicPr>
        <p:blipFill rotWithShape="1">
          <a:blip r:embed="rId3">
            <a:alphaModFix/>
          </a:blip>
          <a:srcRect b="0" l="7962" r="7962" t="0"/>
          <a:stretch/>
        </p:blipFill>
        <p:spPr>
          <a:xfrm>
            <a:off x="2056678" y="787784"/>
            <a:ext cx="5030673" cy="4224140"/>
          </a:xfrm>
          <a:prstGeom prst="rect">
            <a:avLst/>
          </a:prstGeom>
          <a:noFill/>
          <a:ln cap="flat" cmpd="sng" w="9525">
            <a:solidFill>
              <a:srgbClr val="000000"/>
            </a:solidFill>
            <a:prstDash val="solid"/>
            <a:round/>
            <a:headEnd len="sm" w="sm" type="none"/>
            <a:tailEnd len="sm" w="sm" type="none"/>
          </a:ln>
        </p:spPr>
      </p:pic>
      <p:sp>
        <p:nvSpPr>
          <p:cNvPr id="64" name="Google Shape;64;p14"/>
          <p:cNvSpPr txBox="1"/>
          <p:nvPr/>
        </p:nvSpPr>
        <p:spPr>
          <a:xfrm>
            <a:off x="2144319" y="700200"/>
            <a:ext cx="49428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lt1"/>
                </a:solidFill>
              </a:rPr>
              <a:t>Cliché aérien de 1966 </a:t>
            </a:r>
            <a:endParaRPr sz="1000">
              <a:solidFill>
                <a:schemeClr val="lt1"/>
              </a:solidFill>
            </a:endParaRPr>
          </a:p>
          <a:p>
            <a:pPr indent="0" lvl="0" marL="0" rtl="0" algn="r">
              <a:spcBef>
                <a:spcPts val="0"/>
              </a:spcBef>
              <a:spcAft>
                <a:spcPts val="0"/>
              </a:spcAft>
              <a:buClr>
                <a:schemeClr val="dk1"/>
              </a:buClr>
              <a:buSzPts val="1100"/>
              <a:buFont typeface="Calibri"/>
              <a:buNone/>
            </a:pPr>
            <a:r>
              <a:rPr lang="fr" sz="1000">
                <a:solidFill>
                  <a:schemeClr val="lt1"/>
                </a:solidFill>
              </a:rPr>
              <a:t>de la palu de Margaux</a:t>
            </a:r>
            <a:endParaRPr sz="13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2" title="Figure 2.1.jpg"/>
          <p:cNvPicPr preferRelativeResize="0"/>
          <p:nvPr/>
        </p:nvPicPr>
        <p:blipFill>
          <a:blip r:embed="rId3">
            <a:alphaModFix/>
          </a:blip>
          <a:stretch>
            <a:fillRect/>
          </a:stretch>
        </p:blipFill>
        <p:spPr>
          <a:xfrm>
            <a:off x="1212965" y="228613"/>
            <a:ext cx="3206636" cy="2266925"/>
          </a:xfrm>
          <a:prstGeom prst="rect">
            <a:avLst/>
          </a:prstGeom>
          <a:noFill/>
          <a:ln cap="flat" cmpd="sng" w="9525">
            <a:solidFill>
              <a:schemeClr val="dk1"/>
            </a:solidFill>
            <a:prstDash val="solid"/>
            <a:round/>
            <a:headEnd len="sm" w="sm" type="none"/>
            <a:tailEnd len="sm" w="sm" type="none"/>
          </a:ln>
        </p:spPr>
      </p:pic>
      <p:pic>
        <p:nvPicPr>
          <p:cNvPr id="242" name="Google Shape;242;p32" title="Figure 2.3.jpg"/>
          <p:cNvPicPr preferRelativeResize="0"/>
          <p:nvPr/>
        </p:nvPicPr>
        <p:blipFill>
          <a:blip r:embed="rId4">
            <a:alphaModFix/>
          </a:blip>
          <a:stretch>
            <a:fillRect/>
          </a:stretch>
        </p:blipFill>
        <p:spPr>
          <a:xfrm>
            <a:off x="4724400" y="228606"/>
            <a:ext cx="3208499" cy="2266932"/>
          </a:xfrm>
          <a:prstGeom prst="rect">
            <a:avLst/>
          </a:prstGeom>
          <a:noFill/>
          <a:ln cap="flat" cmpd="sng" w="9525">
            <a:solidFill>
              <a:schemeClr val="dk1"/>
            </a:solidFill>
            <a:prstDash val="solid"/>
            <a:round/>
            <a:headEnd len="sm" w="sm" type="none"/>
            <a:tailEnd len="sm" w="sm" type="none"/>
          </a:ln>
        </p:spPr>
      </p:pic>
      <p:pic>
        <p:nvPicPr>
          <p:cNvPr id="243" name="Google Shape;243;p32" title="Figure 2.5.jpg"/>
          <p:cNvPicPr preferRelativeResize="0"/>
          <p:nvPr/>
        </p:nvPicPr>
        <p:blipFill>
          <a:blip r:embed="rId5">
            <a:alphaModFix/>
          </a:blip>
          <a:stretch>
            <a:fillRect/>
          </a:stretch>
        </p:blipFill>
        <p:spPr>
          <a:xfrm>
            <a:off x="2967749" y="2647938"/>
            <a:ext cx="3208509" cy="22669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3" title="Figure 2.6.jpg"/>
          <p:cNvPicPr preferRelativeResize="0"/>
          <p:nvPr/>
        </p:nvPicPr>
        <p:blipFill>
          <a:blip r:embed="rId3">
            <a:alphaModFix/>
          </a:blip>
          <a:stretch>
            <a:fillRect/>
          </a:stretch>
        </p:blipFill>
        <p:spPr>
          <a:xfrm>
            <a:off x="1136713" y="155088"/>
            <a:ext cx="6870559" cy="48564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34" title="Figure 2.8.jpg"/>
          <p:cNvPicPr preferRelativeResize="0"/>
          <p:nvPr/>
        </p:nvPicPr>
        <p:blipFill>
          <a:blip r:embed="rId3">
            <a:alphaModFix/>
          </a:blip>
          <a:stretch>
            <a:fillRect/>
          </a:stretch>
        </p:blipFill>
        <p:spPr>
          <a:xfrm>
            <a:off x="1135663" y="143550"/>
            <a:ext cx="6872673"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35" title="Figure 2.9.jpg"/>
          <p:cNvPicPr preferRelativeResize="0"/>
          <p:nvPr/>
        </p:nvPicPr>
        <p:blipFill>
          <a:blip r:embed="rId3">
            <a:alphaModFix/>
          </a:blip>
          <a:stretch>
            <a:fillRect/>
          </a:stretch>
        </p:blipFill>
        <p:spPr>
          <a:xfrm>
            <a:off x="1135663" y="143550"/>
            <a:ext cx="6872673"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36" title="Figure 2.11.jpg"/>
          <p:cNvPicPr preferRelativeResize="0"/>
          <p:nvPr/>
        </p:nvPicPr>
        <p:blipFill>
          <a:blip r:embed="rId3">
            <a:alphaModFix/>
          </a:blip>
          <a:stretch>
            <a:fillRect/>
          </a:stretch>
        </p:blipFill>
        <p:spPr>
          <a:xfrm>
            <a:off x="1137475" y="143550"/>
            <a:ext cx="6869059"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7" title="Figure 2.12.jpg"/>
          <p:cNvPicPr preferRelativeResize="0"/>
          <p:nvPr/>
        </p:nvPicPr>
        <p:blipFill>
          <a:blip r:embed="rId3">
            <a:alphaModFix/>
          </a:blip>
          <a:stretch>
            <a:fillRect/>
          </a:stretch>
        </p:blipFill>
        <p:spPr>
          <a:xfrm>
            <a:off x="1135663" y="152400"/>
            <a:ext cx="6872673"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8"/>
          <p:cNvSpPr txBox="1"/>
          <p:nvPr/>
        </p:nvSpPr>
        <p:spPr>
          <a:xfrm>
            <a:off x="230855" y="305025"/>
            <a:ext cx="8682300" cy="4196400"/>
          </a:xfrm>
          <a:prstGeom prst="rect">
            <a:avLst/>
          </a:prstGeom>
          <a:noFill/>
          <a:ln>
            <a:noFill/>
          </a:ln>
        </p:spPr>
        <p:txBody>
          <a:bodyPr anchorCtr="0" anchor="t" bIns="91425" lIns="91425" spcFirstLastPara="1" rIns="91425" wrap="square" tIns="91425">
            <a:spAutoFit/>
          </a:bodyPr>
          <a:lstStyle/>
          <a:p>
            <a:pPr indent="0" lvl="0" marL="0" rtl="0" algn="ctr">
              <a:spcBef>
                <a:spcPts val="1200"/>
              </a:spcBef>
              <a:spcAft>
                <a:spcPts val="0"/>
              </a:spcAft>
              <a:buNone/>
            </a:pPr>
            <a:r>
              <a:rPr b="1" lang="fr" sz="1200">
                <a:solidFill>
                  <a:schemeClr val="dk1"/>
                </a:solidFill>
              </a:rPr>
              <a:t>3-</a:t>
            </a:r>
            <a:r>
              <a:rPr b="1" lang="fr" sz="1200">
                <a:solidFill>
                  <a:schemeClr val="dk1"/>
                </a:solidFill>
              </a:rPr>
              <a:t> DES TERRES ENVAHIES PAR LES SABLES VOLANTS AYANT PROVOQUÉ LA FERMETURE </a:t>
            </a:r>
            <a:endParaRPr b="1" sz="1200">
              <a:solidFill>
                <a:schemeClr val="dk1"/>
              </a:solidFill>
            </a:endParaRPr>
          </a:p>
          <a:p>
            <a:pPr indent="0" lvl="0" marL="0" rtl="0" algn="ctr">
              <a:spcBef>
                <a:spcPts val="0"/>
              </a:spcBef>
              <a:spcAft>
                <a:spcPts val="0"/>
              </a:spcAft>
              <a:buNone/>
            </a:pPr>
            <a:r>
              <a:rPr b="1" lang="fr" sz="1200">
                <a:solidFill>
                  <a:schemeClr val="dk1"/>
                </a:solidFill>
              </a:rPr>
              <a:t>DU COURANT DES LACS MÉDOCAINS QUI S’ÉCOULAIT AUTREFOIS DANS L’OCÉAN</a:t>
            </a:r>
            <a:endParaRPr b="1" sz="1200">
              <a:solidFill>
                <a:schemeClr val="dk1"/>
              </a:solidFill>
            </a:endParaRPr>
          </a:p>
          <a:p>
            <a:pPr indent="0" lvl="0" marL="0" rtl="0" algn="just">
              <a:spcBef>
                <a:spcPts val="1200"/>
              </a:spcBef>
              <a:spcAft>
                <a:spcPts val="0"/>
              </a:spcAft>
              <a:buNone/>
            </a:pPr>
            <a:r>
              <a:rPr lang="fr" sz="1200">
                <a:solidFill>
                  <a:schemeClr val="dk1"/>
                </a:solidFill>
              </a:rPr>
              <a:t>— A la fin du XVI</a:t>
            </a:r>
            <a:r>
              <a:rPr baseline="30000" lang="fr" sz="1200">
                <a:solidFill>
                  <a:schemeClr val="dk1"/>
                </a:solidFill>
              </a:rPr>
              <a:t>e</a:t>
            </a:r>
            <a:r>
              <a:rPr lang="fr" sz="1200">
                <a:solidFill>
                  <a:schemeClr val="dk1"/>
                </a:solidFill>
              </a:rPr>
              <a:t> siècle, Michel de Montaigne rapporte l’ensevelissement des terres de son frère, le sieur d’Arsac, situées sur la paroisse de Lillan, au sud de Soulac :</a:t>
            </a:r>
            <a:r>
              <a:rPr lang="fr" sz="1100">
                <a:solidFill>
                  <a:schemeClr val="dk1"/>
                </a:solidFill>
              </a:rPr>
              <a:t> “ </a:t>
            </a:r>
            <a:r>
              <a:rPr i="1" lang="fr" sz="1100">
                <a:solidFill>
                  <a:schemeClr val="dk1"/>
                </a:solidFill>
              </a:rPr>
              <a:t>En Médoc, le long de la mer, mon frère, sieur d’Arsac, veoid une sienne terre ensepvelie soubs les sables que la mer vomit devant elle ; le faiste d’aucuns bastiments paroist encore. [...] Les habitants disent que depuis quelque temps la mer se poulse si fort vers eux qu’ils ont perdu quatre lieues de terre. Ces sables sont ses fourriers et veoyans de grandes montéoies d’arène mouvant qui marchent d’une demi-lieue devant elle et gagnent païs</a:t>
            </a:r>
            <a:r>
              <a:rPr lang="fr" sz="1100">
                <a:solidFill>
                  <a:schemeClr val="dk1"/>
                </a:solidFill>
              </a:rPr>
              <a:t>” (1580).</a:t>
            </a:r>
            <a:endParaRPr sz="1100">
              <a:solidFill>
                <a:schemeClr val="dk1"/>
              </a:solidFill>
            </a:endParaRPr>
          </a:p>
          <a:p>
            <a:pPr indent="0" lvl="0" marL="0" rtl="0" algn="just">
              <a:lnSpc>
                <a:spcPct val="115000"/>
              </a:lnSpc>
              <a:spcBef>
                <a:spcPts val="1000"/>
              </a:spcBef>
              <a:spcAft>
                <a:spcPts val="0"/>
              </a:spcAft>
              <a:buNone/>
            </a:pPr>
            <a:r>
              <a:rPr lang="fr" sz="1100">
                <a:solidFill>
                  <a:schemeClr val="dk1"/>
                </a:solidFill>
              </a:rPr>
              <a:t>— Au début du XVIII</a:t>
            </a:r>
            <a:r>
              <a:rPr baseline="30000" lang="fr" sz="1100">
                <a:solidFill>
                  <a:schemeClr val="dk1"/>
                </a:solidFill>
              </a:rPr>
              <a:t>e</a:t>
            </a:r>
            <a:r>
              <a:rPr lang="fr" sz="1100">
                <a:solidFill>
                  <a:schemeClr val="dk1"/>
                </a:solidFill>
              </a:rPr>
              <a:t> siècle, Claude Masse mentionne, tant sur ses cartes que dans ses mémoires, deux villages que les habitants des lieux disent avoir été ensevelis par les sables. Il s’agit de Lillan et de Saint-Nicolas, respectivement situés sur les communes de Soulac et du Verdon-sur-Mer : “</a:t>
            </a:r>
            <a:r>
              <a:rPr i="1" lang="fr" sz="1100">
                <a:solidFill>
                  <a:schemeClr val="dk1"/>
                </a:solidFill>
              </a:rPr>
              <a:t>Le terrain qui est au nord de Soulac et qui est aujourd’hui presque tout occupé par des dunes dont il y en a d’assez hautes, était autrefois cultivé et rempli de marais salants, et il y avait une paroisse considérable, et le bourg était proche où sont les vestiges de la chapelle Saint-Nicolas. Et le vulgaire assure que où est la plus haute montagne, au nord-est de cette chapelle, il y avait nombre de bonnes maisons. Et quand la mer est basse, on découvre quantité de vestiges de salines et des souches d’arbres le long de la grande côte. [...] Au sud de la métairie de l’Islan, il y avait une bonne paroisse, à ce qu’on assure</a:t>
            </a:r>
            <a:r>
              <a:rPr lang="fr" sz="1100">
                <a:solidFill>
                  <a:schemeClr val="dk1"/>
                </a:solidFill>
              </a:rPr>
              <a:t>”.</a:t>
            </a:r>
            <a:endParaRPr sz="1100">
              <a:solidFill>
                <a:schemeClr val="dk1"/>
              </a:solidFill>
            </a:endParaRPr>
          </a:p>
          <a:p>
            <a:pPr indent="0" lvl="0" marL="0" rtl="0" algn="l">
              <a:lnSpc>
                <a:spcPct val="115000"/>
              </a:lnSpc>
              <a:spcBef>
                <a:spcPts val="1200"/>
              </a:spcBef>
              <a:spcAft>
                <a:spcPts val="1200"/>
              </a:spcAft>
              <a:buNone/>
            </a:pPr>
            <a:r>
              <a:rPr lang="fr" sz="1200">
                <a:solidFill>
                  <a:schemeClr val="dk1"/>
                </a:solidFill>
              </a:rPr>
              <a:t>— Vers 1784-1786, l’abbé Baurein décrit également les conséquences du “volage des sables” sur le territoire de Soulac :</a:t>
            </a:r>
            <a:r>
              <a:rPr lang="fr" sz="1100">
                <a:solidFill>
                  <a:schemeClr val="dk1"/>
                </a:solidFill>
              </a:rPr>
              <a:t> “</a:t>
            </a:r>
            <a:r>
              <a:rPr i="1" lang="fr" sz="1100">
                <a:solidFill>
                  <a:schemeClr val="dk1"/>
                </a:solidFill>
              </a:rPr>
              <a:t>Les anciens habitants de cette paroisse prétendoient que les terres situées au midi, couchant et nord de cette église, formoient autrefois une vaste et fertile plaine, d’un terrain inégal et mêlé de monticules, de pays plat et de quelques marais. On n’y voit maintenant qu’un pays aride, désert, un pays couvert de dunes et de sables de différentes élévations et de diverses consistances, que la mer a déposés sur ses bords et que les vents ont </a:t>
            </a:r>
            <a:r>
              <a:rPr lang="fr" sz="1100">
                <a:solidFill>
                  <a:schemeClr val="dk1"/>
                </a:solidFill>
              </a:rPr>
              <a:t> </a:t>
            </a:r>
            <a:r>
              <a:rPr i="1" lang="fr" sz="1100">
                <a:solidFill>
                  <a:schemeClr val="dk1"/>
                </a:solidFill>
              </a:rPr>
              <a:t>transportés et accumulés dans cette plaine</a:t>
            </a:r>
            <a:r>
              <a:rPr lang="fr" sz="1100">
                <a:solidFill>
                  <a:schemeClr val="dk1"/>
                </a:solidFill>
              </a:rPr>
              <a:t>”.</a:t>
            </a:r>
            <a:endParaRPr sz="11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39" title="Figure 3.7a.jpg"/>
          <p:cNvPicPr preferRelativeResize="0"/>
          <p:nvPr/>
        </p:nvPicPr>
        <p:blipFill>
          <a:blip r:embed="rId3">
            <a:alphaModFix/>
          </a:blip>
          <a:stretch>
            <a:fillRect/>
          </a:stretch>
        </p:blipFill>
        <p:spPr>
          <a:xfrm>
            <a:off x="1138088" y="143550"/>
            <a:ext cx="6867820" cy="4856400"/>
          </a:xfrm>
          <a:prstGeom prst="rect">
            <a:avLst/>
          </a:prstGeom>
          <a:noFill/>
          <a:ln cap="flat" cmpd="sng" w="9525">
            <a:solidFill>
              <a:schemeClr val="dk1"/>
            </a:solidFill>
            <a:prstDash val="solid"/>
            <a:round/>
            <a:headEnd len="sm" w="sm" type="none"/>
            <a:tailEnd len="sm" w="sm" type="none"/>
          </a:ln>
        </p:spPr>
      </p:pic>
      <p:sp>
        <p:nvSpPr>
          <p:cNvPr id="279" name="Google Shape;279;p39"/>
          <p:cNvSpPr txBox="1"/>
          <p:nvPr/>
        </p:nvSpPr>
        <p:spPr>
          <a:xfrm>
            <a:off x="6342400" y="4748825"/>
            <a:ext cx="17148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highlight>
                  <a:schemeClr val="lt1"/>
                </a:highlight>
              </a:rPr>
              <a:t>Carte de Masse (1707)</a:t>
            </a:r>
            <a:endParaRPr sz="1000">
              <a:solidFill>
                <a:schemeClr val="dk1"/>
              </a:solidFill>
              <a:highlight>
                <a:schemeClr val="lt1"/>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40" title="Figure 3.7b.jpg"/>
          <p:cNvPicPr preferRelativeResize="0"/>
          <p:nvPr/>
        </p:nvPicPr>
        <p:blipFill>
          <a:blip r:embed="rId3">
            <a:alphaModFix/>
          </a:blip>
          <a:stretch>
            <a:fillRect/>
          </a:stretch>
        </p:blipFill>
        <p:spPr>
          <a:xfrm>
            <a:off x="1138088" y="143550"/>
            <a:ext cx="6867820" cy="4856400"/>
          </a:xfrm>
          <a:prstGeom prst="rect">
            <a:avLst/>
          </a:prstGeom>
          <a:noFill/>
          <a:ln cap="flat" cmpd="sng" w="9525">
            <a:solidFill>
              <a:schemeClr val="dk1"/>
            </a:solidFill>
            <a:prstDash val="solid"/>
            <a:round/>
            <a:headEnd len="sm" w="sm" type="none"/>
            <a:tailEnd len="sm" w="sm" type="none"/>
          </a:ln>
        </p:spPr>
      </p:pic>
      <p:sp>
        <p:nvSpPr>
          <p:cNvPr id="285" name="Google Shape;285;p40"/>
          <p:cNvSpPr txBox="1"/>
          <p:nvPr/>
        </p:nvSpPr>
        <p:spPr>
          <a:xfrm>
            <a:off x="5619875" y="4748825"/>
            <a:ext cx="24426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highlight>
                  <a:schemeClr val="lt1"/>
                </a:highlight>
              </a:rPr>
              <a:t>Carte de Desmarais (1759)</a:t>
            </a:r>
            <a:endParaRPr sz="1000">
              <a:solidFill>
                <a:schemeClr val="dk1"/>
              </a:solidFill>
              <a:highlight>
                <a:schemeClr val="lt1"/>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41" title="Figure 3.7c.jpg"/>
          <p:cNvPicPr preferRelativeResize="0"/>
          <p:nvPr/>
        </p:nvPicPr>
        <p:blipFill>
          <a:blip r:embed="rId3">
            <a:alphaModFix/>
          </a:blip>
          <a:stretch>
            <a:fillRect/>
          </a:stretch>
        </p:blipFill>
        <p:spPr>
          <a:xfrm>
            <a:off x="1138088" y="143550"/>
            <a:ext cx="6867820" cy="4856400"/>
          </a:xfrm>
          <a:prstGeom prst="rect">
            <a:avLst/>
          </a:prstGeom>
          <a:noFill/>
          <a:ln cap="flat" cmpd="sng" w="9525">
            <a:solidFill>
              <a:schemeClr val="dk1"/>
            </a:solidFill>
            <a:prstDash val="solid"/>
            <a:round/>
            <a:headEnd len="sm" w="sm" type="none"/>
            <a:tailEnd len="sm" w="sm" type="none"/>
          </a:ln>
        </p:spPr>
      </p:pic>
      <p:sp>
        <p:nvSpPr>
          <p:cNvPr id="291" name="Google Shape;291;p41"/>
          <p:cNvSpPr txBox="1"/>
          <p:nvPr/>
        </p:nvSpPr>
        <p:spPr>
          <a:xfrm>
            <a:off x="6251150" y="4748825"/>
            <a:ext cx="18228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highlight>
                  <a:schemeClr val="lt1"/>
                </a:highlight>
              </a:rPr>
              <a:t>Carte de Cassini (vers 1760)</a:t>
            </a:r>
            <a:endParaRPr sz="1000">
              <a:solidFill>
                <a:schemeClr val="dk1"/>
              </a:solidFill>
              <a:highlight>
                <a:schemeClr val="lt1"/>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2" type="sldNum"/>
          </p:nvPr>
        </p:nvSpPr>
        <p:spPr>
          <a:xfrm>
            <a:off x="99625" y="99675"/>
            <a:ext cx="8944800" cy="5463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Clr>
                <a:srgbClr val="000000"/>
              </a:buClr>
              <a:buSzPts val="1100"/>
              <a:buFont typeface="Calibri"/>
              <a:buNone/>
            </a:pPr>
            <a:r>
              <a:rPr lang="fr" sz="1400">
                <a:latin typeface="Arial"/>
                <a:ea typeface="Arial"/>
                <a:cs typeface="Arial"/>
                <a:sym typeface="Arial"/>
              </a:rPr>
              <a:t>« </a:t>
            </a:r>
            <a:r>
              <a:rPr i="1" lang="fr" sz="1400">
                <a:latin typeface="Arial"/>
                <a:ea typeface="Arial"/>
                <a:cs typeface="Arial"/>
                <a:sym typeface="Arial"/>
              </a:rPr>
              <a:t>Ici, dès qu’on interroge l’espace, on questionne simultanément le temps [parce que] le passé </a:t>
            </a:r>
            <a:endParaRPr i="1" sz="1400">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Calibri"/>
              <a:buNone/>
            </a:pPr>
            <a:r>
              <a:rPr i="1" lang="fr" sz="1400">
                <a:latin typeface="Arial"/>
                <a:ea typeface="Arial"/>
                <a:cs typeface="Arial"/>
                <a:sym typeface="Arial"/>
              </a:rPr>
              <a:t>n’est pas conservé sous le présent comme un souvenir, mais dans la matière de celui-ci </a:t>
            </a:r>
            <a:endParaRPr i="1" sz="1400">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Calibri"/>
              <a:buNone/>
            </a:pPr>
            <a:r>
              <a:rPr i="1" lang="fr" sz="1400">
                <a:latin typeface="Arial"/>
                <a:ea typeface="Arial"/>
                <a:cs typeface="Arial"/>
                <a:sym typeface="Arial"/>
              </a:rPr>
              <a:t>comme un signe, un élément du motif et de la trame de l’espace </a:t>
            </a:r>
            <a:r>
              <a:rPr lang="fr" sz="1400">
                <a:latin typeface="Arial"/>
                <a:ea typeface="Arial"/>
                <a:cs typeface="Arial"/>
                <a:sym typeface="Arial"/>
              </a:rPr>
              <a:t>» (L. Olivier)</a:t>
            </a:r>
            <a:endParaRPr i="0" sz="1400" u="none" cap="none" strike="noStrike">
              <a:solidFill>
                <a:srgbClr val="000000"/>
              </a:solidFill>
              <a:latin typeface="Arial"/>
              <a:ea typeface="Arial"/>
              <a:cs typeface="Arial"/>
              <a:sym typeface="Arial"/>
            </a:endParaRPr>
          </a:p>
        </p:txBody>
      </p:sp>
      <p:pic>
        <p:nvPicPr>
          <p:cNvPr descr="/Missions/Missions en cours/Conservatoire du Littoral/Rapport/Illustrations rapport/Partie I/Fig. 25.jpg" id="70" name="Google Shape;70;p15"/>
          <p:cNvPicPr preferRelativeResize="0"/>
          <p:nvPr/>
        </p:nvPicPr>
        <p:blipFill rotWithShape="1">
          <a:blip r:embed="rId3">
            <a:alphaModFix/>
          </a:blip>
          <a:srcRect b="0" l="7990" r="7990" t="0"/>
          <a:stretch/>
        </p:blipFill>
        <p:spPr>
          <a:xfrm>
            <a:off x="2057394" y="788195"/>
            <a:ext cx="5029202" cy="4221198"/>
          </a:xfrm>
          <a:prstGeom prst="rect">
            <a:avLst/>
          </a:prstGeom>
          <a:noFill/>
          <a:ln cap="flat" cmpd="sng" w="9525">
            <a:solidFill>
              <a:srgbClr val="000000"/>
            </a:solidFill>
            <a:prstDash val="solid"/>
            <a:round/>
            <a:headEnd len="sm" w="sm" type="none"/>
            <a:tailEnd len="sm" w="sm" type="none"/>
          </a:ln>
        </p:spPr>
      </p:pic>
      <p:sp>
        <p:nvSpPr>
          <p:cNvPr id="71" name="Google Shape;71;p15"/>
          <p:cNvSpPr txBox="1"/>
          <p:nvPr/>
        </p:nvSpPr>
        <p:spPr>
          <a:xfrm>
            <a:off x="5471451" y="700200"/>
            <a:ext cx="1614900" cy="565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fr" sz="1000">
                <a:solidFill>
                  <a:schemeClr val="lt1"/>
                </a:solidFill>
              </a:rPr>
              <a:t>Analyse des formes </a:t>
            </a:r>
            <a:endParaRPr sz="1000">
              <a:solidFill>
                <a:schemeClr val="lt1"/>
              </a:solidFill>
            </a:endParaRPr>
          </a:p>
          <a:p>
            <a:pPr indent="0" lvl="0" marL="0" rtl="0" algn="r">
              <a:spcBef>
                <a:spcPts val="0"/>
              </a:spcBef>
              <a:spcAft>
                <a:spcPts val="0"/>
              </a:spcAft>
              <a:buNone/>
            </a:pPr>
            <a:r>
              <a:rPr lang="fr" sz="1000">
                <a:solidFill>
                  <a:schemeClr val="lt1"/>
                </a:solidFill>
              </a:rPr>
              <a:t>du même cliché</a:t>
            </a:r>
            <a:endParaRPr sz="10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2" title="Figure 3.7d.jpg"/>
          <p:cNvPicPr preferRelativeResize="0"/>
          <p:nvPr/>
        </p:nvPicPr>
        <p:blipFill>
          <a:blip r:embed="rId3">
            <a:alphaModFix/>
          </a:blip>
          <a:stretch>
            <a:fillRect/>
          </a:stretch>
        </p:blipFill>
        <p:spPr>
          <a:xfrm>
            <a:off x="1138088" y="143550"/>
            <a:ext cx="6867820" cy="4856400"/>
          </a:xfrm>
          <a:prstGeom prst="rect">
            <a:avLst/>
          </a:prstGeom>
          <a:noFill/>
          <a:ln cap="flat" cmpd="sng" w="9525">
            <a:solidFill>
              <a:schemeClr val="dk1"/>
            </a:solidFill>
            <a:prstDash val="solid"/>
            <a:round/>
            <a:headEnd len="sm" w="sm" type="none"/>
            <a:tailEnd len="sm" w="sm" type="none"/>
          </a:ln>
        </p:spPr>
      </p:pic>
      <p:sp>
        <p:nvSpPr>
          <p:cNvPr id="297" name="Google Shape;297;p42"/>
          <p:cNvSpPr txBox="1"/>
          <p:nvPr/>
        </p:nvSpPr>
        <p:spPr>
          <a:xfrm>
            <a:off x="5603225" y="4718225"/>
            <a:ext cx="24426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highlight>
                  <a:schemeClr val="lt1"/>
                </a:highlight>
              </a:rPr>
              <a:t>Carte de Belleyme (vers 1775)</a:t>
            </a:r>
            <a:endParaRPr sz="1000">
              <a:solidFill>
                <a:schemeClr val="dk1"/>
              </a:solidFill>
              <a:highlight>
                <a:schemeClr val="lt1"/>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43" title="Figure 3.7e.jpg"/>
          <p:cNvPicPr preferRelativeResize="0"/>
          <p:nvPr/>
        </p:nvPicPr>
        <p:blipFill>
          <a:blip r:embed="rId3">
            <a:alphaModFix/>
          </a:blip>
          <a:stretch>
            <a:fillRect/>
          </a:stretch>
        </p:blipFill>
        <p:spPr>
          <a:xfrm>
            <a:off x="1138088" y="143550"/>
            <a:ext cx="6867820" cy="4856400"/>
          </a:xfrm>
          <a:prstGeom prst="rect">
            <a:avLst/>
          </a:prstGeom>
          <a:noFill/>
          <a:ln cap="flat" cmpd="sng" w="9525">
            <a:solidFill>
              <a:schemeClr val="dk1"/>
            </a:solidFill>
            <a:prstDash val="solid"/>
            <a:round/>
            <a:headEnd len="sm" w="sm" type="none"/>
            <a:tailEnd len="sm" w="sm" type="none"/>
          </a:ln>
        </p:spPr>
      </p:pic>
      <p:sp>
        <p:nvSpPr>
          <p:cNvPr id="303" name="Google Shape;303;p43"/>
          <p:cNvSpPr txBox="1"/>
          <p:nvPr/>
        </p:nvSpPr>
        <p:spPr>
          <a:xfrm>
            <a:off x="5625575" y="4748825"/>
            <a:ext cx="24426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highlight>
                  <a:schemeClr val="lt1"/>
                </a:highlight>
              </a:rPr>
              <a:t>Carte d’Etat-Major (1848)</a:t>
            </a:r>
            <a:endParaRPr sz="1000">
              <a:solidFill>
                <a:schemeClr val="dk1"/>
              </a:solidFill>
              <a:highlight>
                <a:schemeClr val="lt1"/>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4" title="Figure 3.7f.jpg"/>
          <p:cNvPicPr preferRelativeResize="0"/>
          <p:nvPr/>
        </p:nvPicPr>
        <p:blipFill>
          <a:blip r:embed="rId3">
            <a:alphaModFix/>
          </a:blip>
          <a:stretch>
            <a:fillRect/>
          </a:stretch>
        </p:blipFill>
        <p:spPr>
          <a:xfrm>
            <a:off x="1139325" y="143550"/>
            <a:ext cx="6865341" cy="4856400"/>
          </a:xfrm>
          <a:prstGeom prst="rect">
            <a:avLst/>
          </a:prstGeom>
          <a:noFill/>
          <a:ln cap="flat" cmpd="sng" w="9525">
            <a:solidFill>
              <a:schemeClr val="dk1"/>
            </a:solidFill>
            <a:prstDash val="solid"/>
            <a:round/>
            <a:headEnd len="sm" w="sm" type="none"/>
            <a:tailEnd len="sm" w="sm" type="none"/>
          </a:ln>
        </p:spPr>
      </p:pic>
      <p:sp>
        <p:nvSpPr>
          <p:cNvPr id="309" name="Google Shape;309;p44"/>
          <p:cNvSpPr txBox="1"/>
          <p:nvPr/>
        </p:nvSpPr>
        <p:spPr>
          <a:xfrm>
            <a:off x="5625575" y="4748825"/>
            <a:ext cx="24426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highlight>
                  <a:schemeClr val="lt1"/>
                </a:highlight>
              </a:rPr>
              <a:t>Carte de 1894</a:t>
            </a:r>
            <a:endParaRPr sz="1000">
              <a:solidFill>
                <a:schemeClr val="dk1"/>
              </a:solidFill>
              <a:highlight>
                <a:schemeClr val="lt1"/>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45" title="Figure 3.8a.jpg"/>
          <p:cNvPicPr preferRelativeResize="0"/>
          <p:nvPr/>
        </p:nvPicPr>
        <p:blipFill>
          <a:blip r:embed="rId3">
            <a:alphaModFix/>
          </a:blip>
          <a:stretch>
            <a:fillRect/>
          </a:stretch>
        </p:blipFill>
        <p:spPr>
          <a:xfrm>
            <a:off x="810100" y="143550"/>
            <a:ext cx="7523796" cy="4856400"/>
          </a:xfrm>
          <a:prstGeom prst="rect">
            <a:avLst/>
          </a:prstGeom>
          <a:noFill/>
          <a:ln cap="flat" cmpd="sng" w="9525">
            <a:solidFill>
              <a:schemeClr val="dk1"/>
            </a:solidFill>
            <a:prstDash val="solid"/>
            <a:round/>
            <a:headEnd len="sm" w="sm" type="none"/>
            <a:tailEnd len="sm" w="sm" type="none"/>
          </a:ln>
        </p:spPr>
      </p:pic>
      <p:sp>
        <p:nvSpPr>
          <p:cNvPr id="315" name="Google Shape;315;p45"/>
          <p:cNvSpPr txBox="1"/>
          <p:nvPr/>
        </p:nvSpPr>
        <p:spPr>
          <a:xfrm>
            <a:off x="2817575" y="4748825"/>
            <a:ext cx="55848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highlight>
                  <a:srgbClr val="FFFFFF"/>
                </a:highlight>
              </a:rPr>
              <a:t>Notre-Dame-De-La-fin-Des-Terres, avant sa restauration, d’après une gravure de 1848</a:t>
            </a:r>
            <a:endParaRPr sz="10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46" title="Figure 3.8b.png"/>
          <p:cNvPicPr preferRelativeResize="0"/>
          <p:nvPr/>
        </p:nvPicPr>
        <p:blipFill>
          <a:blip r:embed="rId3">
            <a:alphaModFix/>
          </a:blip>
          <a:stretch>
            <a:fillRect/>
          </a:stretch>
        </p:blipFill>
        <p:spPr>
          <a:xfrm>
            <a:off x="927888" y="143550"/>
            <a:ext cx="7288223" cy="4856400"/>
          </a:xfrm>
          <a:prstGeom prst="rect">
            <a:avLst/>
          </a:prstGeom>
          <a:noFill/>
          <a:ln cap="flat" cmpd="sng" w="9525">
            <a:solidFill>
              <a:schemeClr val="dk1"/>
            </a:solidFill>
            <a:prstDash val="solid"/>
            <a:round/>
            <a:headEnd len="sm" w="sm" type="none"/>
            <a:tailEnd len="sm" w="sm" type="none"/>
          </a:ln>
        </p:spPr>
      </p:pic>
      <p:sp>
        <p:nvSpPr>
          <p:cNvPr id="321" name="Google Shape;321;p46"/>
          <p:cNvSpPr txBox="1"/>
          <p:nvPr/>
        </p:nvSpPr>
        <p:spPr>
          <a:xfrm>
            <a:off x="2672250" y="4748825"/>
            <a:ext cx="5612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highlight>
                  <a:srgbClr val="FFFFFF"/>
                </a:highlight>
              </a:rPr>
              <a:t>Notre-Dame-De-La-fin-Des-Terres après sa restauration, d’après un photographie de 1880</a:t>
            </a:r>
            <a:endParaRPr sz="17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47" title="Figure 3.9.jpg"/>
          <p:cNvPicPr preferRelativeResize="0"/>
          <p:nvPr/>
        </p:nvPicPr>
        <p:blipFill>
          <a:blip r:embed="rId3">
            <a:alphaModFix/>
          </a:blip>
          <a:stretch>
            <a:fillRect/>
          </a:stretch>
        </p:blipFill>
        <p:spPr>
          <a:xfrm>
            <a:off x="115450" y="464400"/>
            <a:ext cx="5961119" cy="4214697"/>
          </a:xfrm>
          <a:prstGeom prst="rect">
            <a:avLst/>
          </a:prstGeom>
          <a:noFill/>
          <a:ln cap="flat" cmpd="sng" w="9525">
            <a:solidFill>
              <a:schemeClr val="dk1"/>
            </a:solidFill>
            <a:prstDash val="solid"/>
            <a:round/>
            <a:headEnd len="sm" w="sm" type="none"/>
            <a:tailEnd len="sm" w="sm" type="none"/>
          </a:ln>
        </p:spPr>
      </p:pic>
      <p:pic>
        <p:nvPicPr>
          <p:cNvPr id="327" name="Google Shape;327;p47"/>
          <p:cNvPicPr preferRelativeResize="0"/>
          <p:nvPr/>
        </p:nvPicPr>
        <p:blipFill>
          <a:blip r:embed="rId4">
            <a:alphaModFix/>
          </a:blip>
          <a:stretch>
            <a:fillRect/>
          </a:stretch>
        </p:blipFill>
        <p:spPr>
          <a:xfrm>
            <a:off x="6223075" y="464400"/>
            <a:ext cx="2805473" cy="1983575"/>
          </a:xfrm>
          <a:prstGeom prst="rect">
            <a:avLst/>
          </a:prstGeom>
          <a:noFill/>
          <a:ln>
            <a:noFill/>
          </a:ln>
        </p:spPr>
      </p:pic>
      <p:sp>
        <p:nvSpPr>
          <p:cNvPr id="328" name="Google Shape;328;p47"/>
          <p:cNvSpPr txBox="1"/>
          <p:nvPr/>
        </p:nvSpPr>
        <p:spPr>
          <a:xfrm>
            <a:off x="4315625" y="4340400"/>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Masse (1707)</a:t>
            </a:r>
            <a:endParaRPr sz="1000">
              <a:solidFill>
                <a:schemeClr val="dk1"/>
              </a:solidFill>
            </a:endParaRPr>
          </a:p>
        </p:txBody>
      </p:sp>
      <p:pic>
        <p:nvPicPr>
          <p:cNvPr id="329" name="Google Shape;329;p47" title="Figure 4.2.jpg"/>
          <p:cNvPicPr preferRelativeResize="0"/>
          <p:nvPr/>
        </p:nvPicPr>
        <p:blipFill>
          <a:blip r:embed="rId5">
            <a:alphaModFix/>
          </a:blip>
          <a:stretch>
            <a:fillRect/>
          </a:stretch>
        </p:blipFill>
        <p:spPr>
          <a:xfrm>
            <a:off x="6149225" y="2724150"/>
            <a:ext cx="2879325" cy="187746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48" title="Figure 3.10.jpg"/>
          <p:cNvPicPr preferRelativeResize="0"/>
          <p:nvPr/>
        </p:nvPicPr>
        <p:blipFill>
          <a:blip r:embed="rId3">
            <a:alphaModFix/>
          </a:blip>
          <a:stretch>
            <a:fillRect/>
          </a:stretch>
        </p:blipFill>
        <p:spPr>
          <a:xfrm>
            <a:off x="115375" y="433663"/>
            <a:ext cx="5957524" cy="4212156"/>
          </a:xfrm>
          <a:prstGeom prst="rect">
            <a:avLst/>
          </a:prstGeom>
          <a:noFill/>
          <a:ln cap="flat" cmpd="sng" w="9525">
            <a:solidFill>
              <a:schemeClr val="dk1"/>
            </a:solidFill>
            <a:prstDash val="solid"/>
            <a:round/>
            <a:headEnd len="sm" w="sm" type="none"/>
            <a:tailEnd len="sm" w="sm" type="none"/>
          </a:ln>
        </p:spPr>
      </p:pic>
      <p:pic>
        <p:nvPicPr>
          <p:cNvPr id="335" name="Google Shape;335;p48"/>
          <p:cNvPicPr preferRelativeResize="0"/>
          <p:nvPr/>
        </p:nvPicPr>
        <p:blipFill>
          <a:blip r:embed="rId4">
            <a:alphaModFix/>
          </a:blip>
          <a:stretch>
            <a:fillRect/>
          </a:stretch>
        </p:blipFill>
        <p:spPr>
          <a:xfrm>
            <a:off x="6223000" y="433663"/>
            <a:ext cx="2805601" cy="1983648"/>
          </a:xfrm>
          <a:prstGeom prst="rect">
            <a:avLst/>
          </a:prstGeom>
          <a:noFill/>
          <a:ln>
            <a:noFill/>
          </a:ln>
        </p:spPr>
      </p:pic>
      <p:sp>
        <p:nvSpPr>
          <p:cNvPr id="336" name="Google Shape;336;p48"/>
          <p:cNvSpPr txBox="1"/>
          <p:nvPr/>
        </p:nvSpPr>
        <p:spPr>
          <a:xfrm>
            <a:off x="4315550" y="4309663"/>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Desmarais (1759)</a:t>
            </a:r>
            <a:endParaRPr sz="1000">
              <a:solidFill>
                <a:schemeClr val="dk1"/>
              </a:solidFill>
            </a:endParaRPr>
          </a:p>
        </p:txBody>
      </p:sp>
      <p:pic>
        <p:nvPicPr>
          <p:cNvPr id="337" name="Google Shape;337;p48" title="Figure 4.4.jpg"/>
          <p:cNvPicPr preferRelativeResize="0"/>
          <p:nvPr/>
        </p:nvPicPr>
        <p:blipFill>
          <a:blip r:embed="rId5">
            <a:alphaModFix/>
          </a:blip>
          <a:stretch>
            <a:fillRect/>
          </a:stretch>
        </p:blipFill>
        <p:spPr>
          <a:xfrm>
            <a:off x="6149220" y="2724145"/>
            <a:ext cx="2880000" cy="18817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9" title="Figure 3.11.jpg"/>
          <p:cNvPicPr preferRelativeResize="0"/>
          <p:nvPr/>
        </p:nvPicPr>
        <p:blipFill>
          <a:blip r:embed="rId3">
            <a:alphaModFix/>
          </a:blip>
          <a:stretch>
            <a:fillRect/>
          </a:stretch>
        </p:blipFill>
        <p:spPr>
          <a:xfrm>
            <a:off x="115375" y="433663"/>
            <a:ext cx="5961119" cy="4214701"/>
          </a:xfrm>
          <a:prstGeom prst="rect">
            <a:avLst/>
          </a:prstGeom>
          <a:noFill/>
          <a:ln cap="flat" cmpd="sng" w="9525">
            <a:solidFill>
              <a:schemeClr val="dk1"/>
            </a:solidFill>
            <a:prstDash val="solid"/>
            <a:round/>
            <a:headEnd len="sm" w="sm" type="none"/>
            <a:tailEnd len="sm" w="sm" type="none"/>
          </a:ln>
        </p:spPr>
      </p:pic>
      <p:sp>
        <p:nvSpPr>
          <p:cNvPr id="343" name="Google Shape;343;p49"/>
          <p:cNvSpPr txBox="1"/>
          <p:nvPr/>
        </p:nvSpPr>
        <p:spPr>
          <a:xfrm>
            <a:off x="4315550" y="4309663"/>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Belleyme (1785)</a:t>
            </a:r>
            <a:endParaRPr sz="1000">
              <a:solidFill>
                <a:schemeClr val="dk1"/>
              </a:solidFill>
            </a:endParaRPr>
          </a:p>
        </p:txBody>
      </p:sp>
      <p:pic>
        <p:nvPicPr>
          <p:cNvPr id="344" name="Google Shape;344;p49"/>
          <p:cNvPicPr preferRelativeResize="0"/>
          <p:nvPr/>
        </p:nvPicPr>
        <p:blipFill>
          <a:blip r:embed="rId4">
            <a:alphaModFix/>
          </a:blip>
          <a:stretch>
            <a:fillRect/>
          </a:stretch>
        </p:blipFill>
        <p:spPr>
          <a:xfrm>
            <a:off x="6223000" y="433663"/>
            <a:ext cx="2805601" cy="1983648"/>
          </a:xfrm>
          <a:prstGeom prst="rect">
            <a:avLst/>
          </a:prstGeom>
          <a:noFill/>
          <a:ln>
            <a:noFill/>
          </a:ln>
        </p:spPr>
      </p:pic>
      <p:pic>
        <p:nvPicPr>
          <p:cNvPr id="345" name="Google Shape;345;p49" title="Figure 4.6.jpg"/>
          <p:cNvPicPr preferRelativeResize="0"/>
          <p:nvPr/>
        </p:nvPicPr>
        <p:blipFill>
          <a:blip r:embed="rId5">
            <a:alphaModFix/>
          </a:blip>
          <a:stretch>
            <a:fillRect/>
          </a:stretch>
        </p:blipFill>
        <p:spPr>
          <a:xfrm>
            <a:off x="6149225" y="2724156"/>
            <a:ext cx="2880000" cy="18875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50" title="Figure 3.12.jpg"/>
          <p:cNvPicPr preferRelativeResize="0"/>
          <p:nvPr/>
        </p:nvPicPr>
        <p:blipFill>
          <a:blip r:embed="rId3">
            <a:alphaModFix/>
          </a:blip>
          <a:stretch>
            <a:fillRect/>
          </a:stretch>
        </p:blipFill>
        <p:spPr>
          <a:xfrm>
            <a:off x="115375" y="433663"/>
            <a:ext cx="5957524" cy="4212156"/>
          </a:xfrm>
          <a:prstGeom prst="rect">
            <a:avLst/>
          </a:prstGeom>
          <a:noFill/>
          <a:ln cap="flat" cmpd="sng" w="9525">
            <a:solidFill>
              <a:schemeClr val="dk1"/>
            </a:solidFill>
            <a:prstDash val="solid"/>
            <a:round/>
            <a:headEnd len="sm" w="sm" type="none"/>
            <a:tailEnd len="sm" w="sm" type="none"/>
          </a:ln>
        </p:spPr>
      </p:pic>
      <p:pic>
        <p:nvPicPr>
          <p:cNvPr id="351" name="Google Shape;351;p50"/>
          <p:cNvPicPr preferRelativeResize="0"/>
          <p:nvPr/>
        </p:nvPicPr>
        <p:blipFill>
          <a:blip r:embed="rId4">
            <a:alphaModFix/>
          </a:blip>
          <a:stretch>
            <a:fillRect/>
          </a:stretch>
        </p:blipFill>
        <p:spPr>
          <a:xfrm>
            <a:off x="6223000" y="433663"/>
            <a:ext cx="2805601" cy="1983648"/>
          </a:xfrm>
          <a:prstGeom prst="rect">
            <a:avLst/>
          </a:prstGeom>
          <a:noFill/>
          <a:ln>
            <a:noFill/>
          </a:ln>
        </p:spPr>
      </p:pic>
      <p:sp>
        <p:nvSpPr>
          <p:cNvPr id="352" name="Google Shape;352;p50"/>
          <p:cNvSpPr txBox="1"/>
          <p:nvPr/>
        </p:nvSpPr>
        <p:spPr>
          <a:xfrm>
            <a:off x="4315550" y="4309663"/>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d’Etat-Major (1848)</a:t>
            </a:r>
            <a:endParaRPr sz="1000">
              <a:solidFill>
                <a:schemeClr val="dk1"/>
              </a:solidFill>
            </a:endParaRPr>
          </a:p>
        </p:txBody>
      </p:sp>
      <p:pic>
        <p:nvPicPr>
          <p:cNvPr id="353" name="Google Shape;353;p50" title="Figure 4.8.jpg"/>
          <p:cNvPicPr preferRelativeResize="0"/>
          <p:nvPr/>
        </p:nvPicPr>
        <p:blipFill>
          <a:blip r:embed="rId5">
            <a:alphaModFix/>
          </a:blip>
          <a:stretch>
            <a:fillRect/>
          </a:stretch>
        </p:blipFill>
        <p:spPr>
          <a:xfrm>
            <a:off x="6149237" y="2724138"/>
            <a:ext cx="2880000" cy="187783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51" title="Figure 3.13.jpg"/>
          <p:cNvPicPr preferRelativeResize="0"/>
          <p:nvPr/>
        </p:nvPicPr>
        <p:blipFill>
          <a:blip r:embed="rId3">
            <a:alphaModFix/>
          </a:blip>
          <a:stretch>
            <a:fillRect/>
          </a:stretch>
        </p:blipFill>
        <p:spPr>
          <a:xfrm>
            <a:off x="115375" y="464400"/>
            <a:ext cx="5957524" cy="4212156"/>
          </a:xfrm>
          <a:prstGeom prst="rect">
            <a:avLst/>
          </a:prstGeom>
          <a:noFill/>
          <a:ln cap="flat" cmpd="sng" w="9525">
            <a:solidFill>
              <a:schemeClr val="dk1"/>
            </a:solidFill>
            <a:prstDash val="solid"/>
            <a:round/>
            <a:headEnd len="sm" w="sm" type="none"/>
            <a:tailEnd len="sm" w="sm" type="none"/>
          </a:ln>
        </p:spPr>
      </p:pic>
      <p:sp>
        <p:nvSpPr>
          <p:cNvPr id="359" name="Google Shape;359;p51"/>
          <p:cNvSpPr txBox="1"/>
          <p:nvPr/>
        </p:nvSpPr>
        <p:spPr>
          <a:xfrm>
            <a:off x="4315550" y="4340400"/>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l’IGN (1950)</a:t>
            </a:r>
            <a:endParaRPr sz="1000">
              <a:solidFill>
                <a:schemeClr val="dk1"/>
              </a:solidFill>
            </a:endParaRPr>
          </a:p>
        </p:txBody>
      </p:sp>
      <p:pic>
        <p:nvPicPr>
          <p:cNvPr id="360" name="Google Shape;360;p51"/>
          <p:cNvPicPr preferRelativeResize="0"/>
          <p:nvPr/>
        </p:nvPicPr>
        <p:blipFill>
          <a:blip r:embed="rId4">
            <a:alphaModFix/>
          </a:blip>
          <a:stretch>
            <a:fillRect/>
          </a:stretch>
        </p:blipFill>
        <p:spPr>
          <a:xfrm>
            <a:off x="6223000" y="464400"/>
            <a:ext cx="2805601" cy="1983648"/>
          </a:xfrm>
          <a:prstGeom prst="rect">
            <a:avLst/>
          </a:prstGeom>
          <a:noFill/>
          <a:ln>
            <a:noFill/>
          </a:ln>
        </p:spPr>
      </p:pic>
      <p:pic>
        <p:nvPicPr>
          <p:cNvPr id="361" name="Google Shape;361;p51" title="Figure 4.10.jpg"/>
          <p:cNvPicPr preferRelativeResize="0"/>
          <p:nvPr/>
        </p:nvPicPr>
        <p:blipFill>
          <a:blip r:embed="rId5">
            <a:alphaModFix/>
          </a:blip>
          <a:stretch>
            <a:fillRect/>
          </a:stretch>
        </p:blipFill>
        <p:spPr>
          <a:xfrm>
            <a:off x="6149213" y="2724162"/>
            <a:ext cx="2880000" cy="18778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5899150" y="41875"/>
            <a:ext cx="1215000" cy="1619999"/>
          </a:xfrm>
          <a:prstGeom prst="rect">
            <a:avLst/>
          </a:prstGeom>
          <a:noFill/>
          <a:ln>
            <a:noFill/>
          </a:ln>
        </p:spPr>
      </p:pic>
      <p:pic>
        <p:nvPicPr>
          <p:cNvPr id="77" name="Google Shape;77;p16"/>
          <p:cNvPicPr preferRelativeResize="0"/>
          <p:nvPr/>
        </p:nvPicPr>
        <p:blipFill>
          <a:blip r:embed="rId4">
            <a:alphaModFix/>
          </a:blip>
          <a:stretch>
            <a:fillRect/>
          </a:stretch>
        </p:blipFill>
        <p:spPr>
          <a:xfrm>
            <a:off x="5293439" y="1762000"/>
            <a:ext cx="1279801" cy="1620000"/>
          </a:xfrm>
          <a:prstGeom prst="rect">
            <a:avLst/>
          </a:prstGeom>
          <a:noFill/>
          <a:ln>
            <a:noFill/>
          </a:ln>
        </p:spPr>
      </p:pic>
      <p:pic>
        <p:nvPicPr>
          <p:cNvPr id="78" name="Google Shape;78;p16"/>
          <p:cNvPicPr preferRelativeResize="0"/>
          <p:nvPr/>
        </p:nvPicPr>
        <p:blipFill>
          <a:blip r:embed="rId5">
            <a:alphaModFix/>
          </a:blip>
          <a:stretch>
            <a:fillRect/>
          </a:stretch>
        </p:blipFill>
        <p:spPr>
          <a:xfrm>
            <a:off x="3963246" y="3458200"/>
            <a:ext cx="1312200" cy="1620000"/>
          </a:xfrm>
          <a:prstGeom prst="rect">
            <a:avLst/>
          </a:prstGeom>
          <a:noFill/>
          <a:ln>
            <a:noFill/>
          </a:ln>
        </p:spPr>
      </p:pic>
      <p:pic>
        <p:nvPicPr>
          <p:cNvPr id="79" name="Google Shape;79;p16"/>
          <p:cNvPicPr preferRelativeResize="0"/>
          <p:nvPr/>
        </p:nvPicPr>
        <p:blipFill>
          <a:blip r:embed="rId6">
            <a:alphaModFix/>
          </a:blip>
          <a:stretch>
            <a:fillRect/>
          </a:stretch>
        </p:blipFill>
        <p:spPr>
          <a:xfrm>
            <a:off x="1282281" y="1761988"/>
            <a:ext cx="1140480" cy="1620000"/>
          </a:xfrm>
          <a:prstGeom prst="rect">
            <a:avLst/>
          </a:prstGeom>
          <a:noFill/>
          <a:ln>
            <a:noFill/>
          </a:ln>
        </p:spPr>
      </p:pic>
      <p:pic>
        <p:nvPicPr>
          <p:cNvPr id="80" name="Google Shape;80;p16"/>
          <p:cNvPicPr preferRelativeResize="0"/>
          <p:nvPr/>
        </p:nvPicPr>
        <p:blipFill>
          <a:blip r:embed="rId7">
            <a:alphaModFix/>
          </a:blip>
          <a:stretch>
            <a:fillRect/>
          </a:stretch>
        </p:blipFill>
        <p:spPr>
          <a:xfrm>
            <a:off x="7249109" y="41875"/>
            <a:ext cx="1312200" cy="1620001"/>
          </a:xfrm>
          <a:prstGeom prst="rect">
            <a:avLst/>
          </a:prstGeom>
          <a:noFill/>
          <a:ln>
            <a:noFill/>
          </a:ln>
        </p:spPr>
      </p:pic>
      <p:pic>
        <p:nvPicPr>
          <p:cNvPr id="81" name="Google Shape;81;p16"/>
          <p:cNvPicPr preferRelativeResize="0"/>
          <p:nvPr/>
        </p:nvPicPr>
        <p:blipFill>
          <a:blip r:embed="rId8">
            <a:alphaModFix/>
          </a:blip>
          <a:stretch>
            <a:fillRect/>
          </a:stretch>
        </p:blipFill>
        <p:spPr>
          <a:xfrm>
            <a:off x="2557784" y="1762000"/>
            <a:ext cx="1312200" cy="1620001"/>
          </a:xfrm>
          <a:prstGeom prst="rect">
            <a:avLst/>
          </a:prstGeom>
          <a:noFill/>
          <a:ln>
            <a:noFill/>
          </a:ln>
        </p:spPr>
      </p:pic>
      <p:pic>
        <p:nvPicPr>
          <p:cNvPr id="82" name="Google Shape;82;p16"/>
          <p:cNvPicPr preferRelativeResize="0"/>
          <p:nvPr/>
        </p:nvPicPr>
        <p:blipFill>
          <a:blip r:embed="rId9">
            <a:alphaModFix/>
          </a:blip>
          <a:stretch>
            <a:fillRect/>
          </a:stretch>
        </p:blipFill>
        <p:spPr>
          <a:xfrm>
            <a:off x="1314751" y="3458199"/>
            <a:ext cx="1276560" cy="1620000"/>
          </a:xfrm>
          <a:prstGeom prst="rect">
            <a:avLst/>
          </a:prstGeom>
          <a:noFill/>
          <a:ln>
            <a:noFill/>
          </a:ln>
        </p:spPr>
      </p:pic>
      <p:pic>
        <p:nvPicPr>
          <p:cNvPr id="83" name="Google Shape;83;p16"/>
          <p:cNvPicPr preferRelativeResize="0"/>
          <p:nvPr/>
        </p:nvPicPr>
        <p:blipFill>
          <a:blip r:embed="rId10">
            <a:alphaModFix/>
          </a:blip>
          <a:stretch>
            <a:fillRect/>
          </a:stretch>
        </p:blipFill>
        <p:spPr>
          <a:xfrm>
            <a:off x="6708255" y="1761999"/>
            <a:ext cx="1153440" cy="1620001"/>
          </a:xfrm>
          <a:prstGeom prst="rect">
            <a:avLst/>
          </a:prstGeom>
          <a:noFill/>
          <a:ln>
            <a:noFill/>
          </a:ln>
        </p:spPr>
      </p:pic>
      <p:pic>
        <p:nvPicPr>
          <p:cNvPr id="84" name="Google Shape;84;p16"/>
          <p:cNvPicPr preferRelativeResize="0"/>
          <p:nvPr/>
        </p:nvPicPr>
        <p:blipFill>
          <a:blip r:embed="rId11">
            <a:alphaModFix/>
          </a:blip>
          <a:stretch>
            <a:fillRect/>
          </a:stretch>
        </p:blipFill>
        <p:spPr>
          <a:xfrm>
            <a:off x="2736201" y="3458199"/>
            <a:ext cx="1082160" cy="1620000"/>
          </a:xfrm>
          <a:prstGeom prst="rect">
            <a:avLst/>
          </a:prstGeom>
          <a:noFill/>
          <a:ln>
            <a:noFill/>
          </a:ln>
        </p:spPr>
      </p:pic>
      <p:pic>
        <p:nvPicPr>
          <p:cNvPr id="85" name="Google Shape;85;p16"/>
          <p:cNvPicPr preferRelativeResize="0"/>
          <p:nvPr/>
        </p:nvPicPr>
        <p:blipFill>
          <a:blip r:embed="rId12">
            <a:alphaModFix/>
          </a:blip>
          <a:stretch>
            <a:fillRect/>
          </a:stretch>
        </p:blipFill>
        <p:spPr>
          <a:xfrm>
            <a:off x="4005000" y="1761999"/>
            <a:ext cx="1153440" cy="1620000"/>
          </a:xfrm>
          <a:prstGeom prst="rect">
            <a:avLst/>
          </a:prstGeom>
          <a:noFill/>
          <a:ln>
            <a:noFill/>
          </a:ln>
        </p:spPr>
      </p:pic>
      <p:pic>
        <p:nvPicPr>
          <p:cNvPr id="86" name="Google Shape;86;p16"/>
          <p:cNvPicPr preferRelativeResize="0"/>
          <p:nvPr/>
        </p:nvPicPr>
        <p:blipFill>
          <a:blip r:embed="rId13">
            <a:alphaModFix/>
          </a:blip>
          <a:stretch>
            <a:fillRect/>
          </a:stretch>
        </p:blipFill>
        <p:spPr>
          <a:xfrm>
            <a:off x="6753553" y="3458199"/>
            <a:ext cx="1075680" cy="1620000"/>
          </a:xfrm>
          <a:prstGeom prst="rect">
            <a:avLst/>
          </a:prstGeom>
          <a:noFill/>
          <a:ln>
            <a:noFill/>
          </a:ln>
        </p:spPr>
      </p:pic>
      <p:pic>
        <p:nvPicPr>
          <p:cNvPr id="87" name="Google Shape;87;p16"/>
          <p:cNvPicPr preferRelativeResize="0"/>
          <p:nvPr/>
        </p:nvPicPr>
        <p:blipFill>
          <a:blip r:embed="rId14">
            <a:alphaModFix/>
          </a:blip>
          <a:stretch>
            <a:fillRect/>
          </a:stretch>
        </p:blipFill>
        <p:spPr>
          <a:xfrm>
            <a:off x="1964291" y="41875"/>
            <a:ext cx="1172880" cy="1620000"/>
          </a:xfrm>
          <a:prstGeom prst="rect">
            <a:avLst/>
          </a:prstGeom>
          <a:noFill/>
          <a:ln>
            <a:noFill/>
          </a:ln>
        </p:spPr>
      </p:pic>
      <p:pic>
        <p:nvPicPr>
          <p:cNvPr id="88" name="Google Shape;88;p16"/>
          <p:cNvPicPr preferRelativeResize="0"/>
          <p:nvPr/>
        </p:nvPicPr>
        <p:blipFill>
          <a:blip r:embed="rId15">
            <a:alphaModFix/>
          </a:blip>
          <a:stretch>
            <a:fillRect/>
          </a:stretch>
        </p:blipFill>
        <p:spPr>
          <a:xfrm>
            <a:off x="3272147" y="41875"/>
            <a:ext cx="1178550" cy="1620000"/>
          </a:xfrm>
          <a:prstGeom prst="rect">
            <a:avLst/>
          </a:prstGeom>
          <a:noFill/>
          <a:ln>
            <a:noFill/>
          </a:ln>
        </p:spPr>
      </p:pic>
      <p:pic>
        <p:nvPicPr>
          <p:cNvPr id="89" name="Google Shape;89;p16"/>
          <p:cNvPicPr preferRelativeResize="0"/>
          <p:nvPr/>
        </p:nvPicPr>
        <p:blipFill>
          <a:blip r:embed="rId16">
            <a:alphaModFix/>
          </a:blip>
          <a:stretch>
            <a:fillRect/>
          </a:stretch>
        </p:blipFill>
        <p:spPr>
          <a:xfrm>
            <a:off x="4585650" y="41875"/>
            <a:ext cx="1178549" cy="1620000"/>
          </a:xfrm>
          <a:prstGeom prst="rect">
            <a:avLst/>
          </a:prstGeom>
          <a:noFill/>
          <a:ln>
            <a:noFill/>
          </a:ln>
        </p:spPr>
      </p:pic>
      <p:pic>
        <p:nvPicPr>
          <p:cNvPr id="90" name="Google Shape;90;p16"/>
          <p:cNvPicPr preferRelativeResize="0"/>
          <p:nvPr/>
        </p:nvPicPr>
        <p:blipFill>
          <a:blip r:embed="rId17">
            <a:alphaModFix/>
          </a:blip>
          <a:stretch>
            <a:fillRect/>
          </a:stretch>
        </p:blipFill>
        <p:spPr>
          <a:xfrm>
            <a:off x="602150" y="41875"/>
            <a:ext cx="1227150" cy="1620000"/>
          </a:xfrm>
          <a:prstGeom prst="rect">
            <a:avLst/>
          </a:prstGeom>
          <a:noFill/>
          <a:ln>
            <a:noFill/>
          </a:ln>
        </p:spPr>
      </p:pic>
      <p:pic>
        <p:nvPicPr>
          <p:cNvPr descr="/Users/lavigne/Desktop/Couverture thèse.jpg" id="91" name="Google Shape;91;p16"/>
          <p:cNvPicPr preferRelativeResize="0"/>
          <p:nvPr>
            <p:ph idx="2" type="pic"/>
          </p:nvPr>
        </p:nvPicPr>
        <p:blipFill rotWithShape="1">
          <a:blip r:embed="rId18">
            <a:alphaModFix/>
          </a:blip>
          <a:srcRect b="651" l="0" r="0" t="661"/>
          <a:stretch/>
        </p:blipFill>
        <p:spPr>
          <a:xfrm>
            <a:off x="5423199" y="3458200"/>
            <a:ext cx="1182601" cy="1619999"/>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52" title="Figure 3.14.jpg"/>
          <p:cNvPicPr preferRelativeResize="0"/>
          <p:nvPr/>
        </p:nvPicPr>
        <p:blipFill>
          <a:blip r:embed="rId3">
            <a:alphaModFix/>
          </a:blip>
          <a:stretch>
            <a:fillRect/>
          </a:stretch>
        </p:blipFill>
        <p:spPr>
          <a:xfrm>
            <a:off x="115388" y="464400"/>
            <a:ext cx="5957524" cy="4212156"/>
          </a:xfrm>
          <a:prstGeom prst="rect">
            <a:avLst/>
          </a:prstGeom>
          <a:noFill/>
          <a:ln cap="flat" cmpd="sng" w="9525">
            <a:solidFill>
              <a:schemeClr val="dk1"/>
            </a:solidFill>
            <a:prstDash val="solid"/>
            <a:round/>
            <a:headEnd len="sm" w="sm" type="none"/>
            <a:tailEnd len="sm" w="sm" type="none"/>
          </a:ln>
        </p:spPr>
      </p:pic>
      <p:sp>
        <p:nvSpPr>
          <p:cNvPr id="367" name="Google Shape;367;p52"/>
          <p:cNvSpPr txBox="1"/>
          <p:nvPr/>
        </p:nvSpPr>
        <p:spPr>
          <a:xfrm>
            <a:off x="4315563" y="4340400"/>
            <a:ext cx="17574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fr" sz="1000">
                <a:solidFill>
                  <a:schemeClr val="dk1"/>
                </a:solidFill>
              </a:rPr>
              <a:t>Carte de l’IGN (2018)</a:t>
            </a:r>
            <a:endParaRPr sz="1000">
              <a:solidFill>
                <a:schemeClr val="dk1"/>
              </a:solidFill>
            </a:endParaRPr>
          </a:p>
        </p:txBody>
      </p:sp>
      <p:pic>
        <p:nvPicPr>
          <p:cNvPr id="368" name="Google Shape;368;p52"/>
          <p:cNvPicPr preferRelativeResize="0"/>
          <p:nvPr/>
        </p:nvPicPr>
        <p:blipFill>
          <a:blip r:embed="rId4">
            <a:alphaModFix/>
          </a:blip>
          <a:stretch>
            <a:fillRect/>
          </a:stretch>
        </p:blipFill>
        <p:spPr>
          <a:xfrm>
            <a:off x="6223013" y="464400"/>
            <a:ext cx="2805601" cy="1983648"/>
          </a:xfrm>
          <a:prstGeom prst="rect">
            <a:avLst/>
          </a:prstGeom>
          <a:noFill/>
          <a:ln>
            <a:noFill/>
          </a:ln>
        </p:spPr>
      </p:pic>
      <p:pic>
        <p:nvPicPr>
          <p:cNvPr id="369" name="Google Shape;369;p52" title="Figure 4.12.jpg"/>
          <p:cNvPicPr preferRelativeResize="0"/>
          <p:nvPr/>
        </p:nvPicPr>
        <p:blipFill>
          <a:blip r:embed="rId5">
            <a:alphaModFix/>
          </a:blip>
          <a:stretch>
            <a:fillRect/>
          </a:stretch>
        </p:blipFill>
        <p:spPr>
          <a:xfrm>
            <a:off x="6149220" y="2724138"/>
            <a:ext cx="2880000" cy="187783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53" title="Figure 3.15.jpg"/>
          <p:cNvPicPr preferRelativeResize="0"/>
          <p:nvPr/>
        </p:nvPicPr>
        <p:blipFill>
          <a:blip r:embed="rId3">
            <a:alphaModFix/>
          </a:blip>
          <a:stretch>
            <a:fillRect/>
          </a:stretch>
        </p:blipFill>
        <p:spPr>
          <a:xfrm>
            <a:off x="1257863" y="202800"/>
            <a:ext cx="6811163" cy="4214701"/>
          </a:xfrm>
          <a:prstGeom prst="rect">
            <a:avLst/>
          </a:prstGeom>
          <a:noFill/>
          <a:ln cap="flat" cmpd="sng" w="9525">
            <a:solidFill>
              <a:schemeClr val="dk1"/>
            </a:solidFill>
            <a:prstDash val="solid"/>
            <a:round/>
            <a:headEnd len="sm" w="sm" type="none"/>
            <a:tailEnd len="sm" w="sm" type="none"/>
          </a:ln>
        </p:spPr>
      </p:pic>
      <p:sp>
        <p:nvSpPr>
          <p:cNvPr id="375" name="Google Shape;375;p53"/>
          <p:cNvSpPr txBox="1"/>
          <p:nvPr/>
        </p:nvSpPr>
        <p:spPr>
          <a:xfrm>
            <a:off x="0" y="4417500"/>
            <a:ext cx="9144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solidFill>
                  <a:schemeClr val="dk1"/>
                </a:solidFill>
                <a:highlight>
                  <a:srgbClr val="FFFFFF"/>
                </a:highlight>
              </a:rPr>
              <a:t>Évolution des superficies des sables, végétation naturelle, forêt et zones construites entre 1707 et 2018, </a:t>
            </a:r>
            <a:endParaRPr sz="1100">
              <a:solidFill>
                <a:schemeClr val="dk1"/>
              </a:solidFill>
              <a:highlight>
                <a:srgbClr val="FFFFFF"/>
              </a:highlight>
            </a:endParaRPr>
          </a:p>
          <a:p>
            <a:pPr indent="0" lvl="0" marL="0" rtl="0" algn="ctr">
              <a:spcBef>
                <a:spcPts val="0"/>
              </a:spcBef>
              <a:spcAft>
                <a:spcPts val="0"/>
              </a:spcAft>
              <a:buNone/>
            </a:pPr>
            <a:r>
              <a:rPr lang="fr" sz="1100">
                <a:solidFill>
                  <a:schemeClr val="dk1"/>
                </a:solidFill>
                <a:highlight>
                  <a:srgbClr val="FFFFFF"/>
                </a:highlight>
              </a:rPr>
              <a:t>d’après les relevés effectués sur les cartes anciennes.</a:t>
            </a:r>
            <a:endParaRPr sz="1200">
              <a:solidFill>
                <a:schemeClr val="dk1"/>
              </a:solidFill>
              <a:highlight>
                <a:srgbClr val="FFFFFF"/>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54" title="Figure 3.16.jpg"/>
          <p:cNvPicPr preferRelativeResize="0"/>
          <p:nvPr/>
        </p:nvPicPr>
        <p:blipFill>
          <a:blip r:embed="rId3">
            <a:alphaModFix/>
          </a:blip>
          <a:stretch>
            <a:fillRect/>
          </a:stretch>
        </p:blipFill>
        <p:spPr>
          <a:xfrm>
            <a:off x="1436375" y="970650"/>
            <a:ext cx="6271250" cy="32022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55" title="Figure 3.18.jpg"/>
          <p:cNvPicPr preferRelativeResize="0"/>
          <p:nvPr/>
        </p:nvPicPr>
        <p:blipFill>
          <a:blip r:embed="rId3">
            <a:alphaModFix/>
          </a:blip>
          <a:stretch>
            <a:fillRect/>
          </a:stretch>
        </p:blipFill>
        <p:spPr>
          <a:xfrm>
            <a:off x="1152000" y="143550"/>
            <a:ext cx="6840003" cy="48564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56" title="Figure 3.19.jpg"/>
          <p:cNvPicPr preferRelativeResize="0"/>
          <p:nvPr/>
        </p:nvPicPr>
        <p:blipFill>
          <a:blip r:embed="rId3">
            <a:alphaModFix/>
          </a:blip>
          <a:stretch>
            <a:fillRect/>
          </a:stretch>
        </p:blipFill>
        <p:spPr>
          <a:xfrm>
            <a:off x="1152000" y="143550"/>
            <a:ext cx="6840003" cy="48564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7" title="Figure 3.20.jpg"/>
          <p:cNvPicPr preferRelativeResize="0"/>
          <p:nvPr/>
        </p:nvPicPr>
        <p:blipFill>
          <a:blip r:embed="rId3">
            <a:alphaModFix/>
          </a:blip>
          <a:stretch>
            <a:fillRect/>
          </a:stretch>
        </p:blipFill>
        <p:spPr>
          <a:xfrm>
            <a:off x="2517675" y="152400"/>
            <a:ext cx="4108644" cy="483870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58" title="Figure 3.21.jpg"/>
          <p:cNvPicPr preferRelativeResize="0"/>
          <p:nvPr/>
        </p:nvPicPr>
        <p:blipFill>
          <a:blip r:embed="rId3">
            <a:alphaModFix/>
          </a:blip>
          <a:stretch>
            <a:fillRect/>
          </a:stretch>
        </p:blipFill>
        <p:spPr>
          <a:xfrm>
            <a:off x="1138088" y="143550"/>
            <a:ext cx="6867820" cy="48564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59" title="Figure 3.22.jpg"/>
          <p:cNvPicPr preferRelativeResize="0"/>
          <p:nvPr/>
        </p:nvPicPr>
        <p:blipFill>
          <a:blip r:embed="rId3">
            <a:alphaModFix/>
          </a:blip>
          <a:stretch>
            <a:fillRect/>
          </a:stretch>
        </p:blipFill>
        <p:spPr>
          <a:xfrm>
            <a:off x="1138088" y="143550"/>
            <a:ext cx="6867820"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60" title="Figure 3.23.jpg"/>
          <p:cNvPicPr preferRelativeResize="0"/>
          <p:nvPr/>
        </p:nvPicPr>
        <p:blipFill>
          <a:blip r:embed="rId3">
            <a:alphaModFix/>
          </a:blip>
          <a:stretch>
            <a:fillRect/>
          </a:stretch>
        </p:blipFill>
        <p:spPr>
          <a:xfrm>
            <a:off x="1138088" y="143550"/>
            <a:ext cx="6867820" cy="4856400"/>
          </a:xfrm>
          <a:prstGeom prst="rect">
            <a:avLst/>
          </a:prstGeom>
          <a:noFill/>
          <a:ln cap="flat" cmpd="sng" w="9525">
            <a:solidFill>
              <a:schemeClr val="dk1"/>
            </a:solidFill>
            <a:prstDash val="solid"/>
            <a:round/>
            <a:headEnd len="sm" w="sm" type="none"/>
            <a:tailEnd len="sm" w="sm" type="none"/>
          </a:ln>
        </p:spPr>
      </p:pic>
      <p:sp>
        <p:nvSpPr>
          <p:cNvPr id="411" name="Google Shape;411;p60"/>
          <p:cNvSpPr txBox="1"/>
          <p:nvPr/>
        </p:nvSpPr>
        <p:spPr>
          <a:xfrm>
            <a:off x="5462075" y="4734325"/>
            <a:ext cx="3285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chemeClr val="lt1"/>
                </a:solidFill>
              </a:rPr>
              <a:t>Carte de l’ingénieur de La Favolière (1677)</a:t>
            </a:r>
            <a:endParaRPr sz="1000">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61" title="Embouchure Masse.jpg"/>
          <p:cNvPicPr preferRelativeResize="0"/>
          <p:nvPr/>
        </p:nvPicPr>
        <p:blipFill>
          <a:blip r:embed="rId3">
            <a:alphaModFix/>
          </a:blip>
          <a:stretch>
            <a:fillRect/>
          </a:stretch>
        </p:blipFill>
        <p:spPr>
          <a:xfrm>
            <a:off x="1137475" y="143550"/>
            <a:ext cx="6869059"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7"/>
          <p:cNvPicPr preferRelativeResize="0"/>
          <p:nvPr/>
        </p:nvPicPr>
        <p:blipFill>
          <a:blip r:embed="rId3">
            <a:alphaModFix/>
          </a:blip>
          <a:stretch>
            <a:fillRect/>
          </a:stretch>
        </p:blipFill>
        <p:spPr>
          <a:xfrm>
            <a:off x="435250" y="152400"/>
            <a:ext cx="711000" cy="900000"/>
          </a:xfrm>
          <a:prstGeom prst="rect">
            <a:avLst/>
          </a:prstGeom>
          <a:noFill/>
          <a:ln>
            <a:noFill/>
          </a:ln>
        </p:spPr>
      </p:pic>
      <p:pic>
        <p:nvPicPr>
          <p:cNvPr id="97" name="Google Shape;97;p17"/>
          <p:cNvPicPr preferRelativeResize="0"/>
          <p:nvPr/>
        </p:nvPicPr>
        <p:blipFill>
          <a:blip r:embed="rId4">
            <a:alphaModFix/>
          </a:blip>
          <a:stretch>
            <a:fillRect/>
          </a:stretch>
        </p:blipFill>
        <p:spPr>
          <a:xfrm>
            <a:off x="230888" y="1310725"/>
            <a:ext cx="1684800" cy="648000"/>
          </a:xfrm>
          <a:prstGeom prst="rect">
            <a:avLst/>
          </a:prstGeom>
          <a:noFill/>
          <a:ln>
            <a:noFill/>
          </a:ln>
        </p:spPr>
      </p:pic>
      <p:pic>
        <p:nvPicPr>
          <p:cNvPr id="98" name="Google Shape;98;p17"/>
          <p:cNvPicPr preferRelativeResize="0"/>
          <p:nvPr/>
        </p:nvPicPr>
        <p:blipFill>
          <a:blip r:embed="rId5">
            <a:alphaModFix/>
          </a:blip>
          <a:stretch>
            <a:fillRect/>
          </a:stretch>
        </p:blipFill>
        <p:spPr>
          <a:xfrm>
            <a:off x="1696125" y="152400"/>
            <a:ext cx="900000" cy="900000"/>
          </a:xfrm>
          <a:prstGeom prst="rect">
            <a:avLst/>
          </a:prstGeom>
          <a:noFill/>
          <a:ln>
            <a:noFill/>
          </a:ln>
        </p:spPr>
      </p:pic>
      <p:pic>
        <p:nvPicPr>
          <p:cNvPr id="99" name="Google Shape;99;p17"/>
          <p:cNvPicPr preferRelativeResize="0"/>
          <p:nvPr/>
        </p:nvPicPr>
        <p:blipFill>
          <a:blip r:embed="rId6">
            <a:alphaModFix/>
          </a:blip>
          <a:stretch>
            <a:fillRect/>
          </a:stretch>
        </p:blipFill>
        <p:spPr>
          <a:xfrm>
            <a:off x="2321312" y="1164650"/>
            <a:ext cx="2047500" cy="900000"/>
          </a:xfrm>
          <a:prstGeom prst="rect">
            <a:avLst/>
          </a:prstGeom>
          <a:noFill/>
          <a:ln>
            <a:noFill/>
          </a:ln>
        </p:spPr>
      </p:pic>
      <p:pic>
        <p:nvPicPr>
          <p:cNvPr id="100" name="Google Shape;100;p17"/>
          <p:cNvPicPr preferRelativeResize="0"/>
          <p:nvPr/>
        </p:nvPicPr>
        <p:blipFill>
          <a:blip r:embed="rId7">
            <a:alphaModFix/>
          </a:blip>
          <a:stretch>
            <a:fillRect/>
          </a:stretch>
        </p:blipFill>
        <p:spPr>
          <a:xfrm>
            <a:off x="1759150" y="2217050"/>
            <a:ext cx="1296000" cy="900000"/>
          </a:xfrm>
          <a:prstGeom prst="rect">
            <a:avLst/>
          </a:prstGeom>
          <a:noFill/>
          <a:ln>
            <a:noFill/>
          </a:ln>
        </p:spPr>
      </p:pic>
      <p:pic>
        <p:nvPicPr>
          <p:cNvPr id="101" name="Google Shape;101;p17"/>
          <p:cNvPicPr preferRelativeResize="0"/>
          <p:nvPr/>
        </p:nvPicPr>
        <p:blipFill>
          <a:blip r:embed="rId8">
            <a:alphaModFix/>
          </a:blip>
          <a:stretch>
            <a:fillRect/>
          </a:stretch>
        </p:blipFill>
        <p:spPr>
          <a:xfrm>
            <a:off x="3369462" y="2031750"/>
            <a:ext cx="1074600" cy="1080000"/>
          </a:xfrm>
          <a:prstGeom prst="rect">
            <a:avLst/>
          </a:prstGeom>
          <a:noFill/>
          <a:ln>
            <a:noFill/>
          </a:ln>
        </p:spPr>
      </p:pic>
      <p:pic>
        <p:nvPicPr>
          <p:cNvPr id="102" name="Google Shape;102;p17"/>
          <p:cNvPicPr preferRelativeResize="0"/>
          <p:nvPr/>
        </p:nvPicPr>
        <p:blipFill>
          <a:blip r:embed="rId9">
            <a:alphaModFix/>
          </a:blip>
          <a:stretch>
            <a:fillRect/>
          </a:stretch>
        </p:blipFill>
        <p:spPr>
          <a:xfrm>
            <a:off x="4978250" y="2217050"/>
            <a:ext cx="954000" cy="900000"/>
          </a:xfrm>
          <a:prstGeom prst="rect">
            <a:avLst/>
          </a:prstGeom>
          <a:noFill/>
          <a:ln>
            <a:noFill/>
          </a:ln>
        </p:spPr>
      </p:pic>
      <p:pic>
        <p:nvPicPr>
          <p:cNvPr id="103" name="Google Shape;103;p17"/>
          <p:cNvPicPr preferRelativeResize="0"/>
          <p:nvPr/>
        </p:nvPicPr>
        <p:blipFill>
          <a:blip r:embed="rId10">
            <a:alphaModFix/>
          </a:blip>
          <a:stretch>
            <a:fillRect/>
          </a:stretch>
        </p:blipFill>
        <p:spPr>
          <a:xfrm>
            <a:off x="4795212" y="1254650"/>
            <a:ext cx="1371600" cy="720000"/>
          </a:xfrm>
          <a:prstGeom prst="rect">
            <a:avLst/>
          </a:prstGeom>
          <a:noFill/>
          <a:ln>
            <a:noFill/>
          </a:ln>
        </p:spPr>
      </p:pic>
      <p:pic>
        <p:nvPicPr>
          <p:cNvPr id="104" name="Google Shape;104;p17"/>
          <p:cNvPicPr preferRelativeResize="0"/>
          <p:nvPr/>
        </p:nvPicPr>
        <p:blipFill>
          <a:blip r:embed="rId11">
            <a:alphaModFix/>
          </a:blip>
          <a:stretch>
            <a:fillRect/>
          </a:stretch>
        </p:blipFill>
        <p:spPr>
          <a:xfrm>
            <a:off x="5031000" y="202250"/>
            <a:ext cx="900000" cy="900000"/>
          </a:xfrm>
          <a:prstGeom prst="rect">
            <a:avLst/>
          </a:prstGeom>
          <a:noFill/>
          <a:ln>
            <a:noFill/>
          </a:ln>
        </p:spPr>
      </p:pic>
      <p:pic>
        <p:nvPicPr>
          <p:cNvPr id="105" name="Google Shape;105;p17"/>
          <p:cNvPicPr preferRelativeResize="0"/>
          <p:nvPr/>
        </p:nvPicPr>
        <p:blipFill>
          <a:blip r:embed="rId12">
            <a:alphaModFix/>
          </a:blip>
          <a:stretch>
            <a:fillRect/>
          </a:stretch>
        </p:blipFill>
        <p:spPr>
          <a:xfrm>
            <a:off x="6526350" y="152400"/>
            <a:ext cx="900000" cy="900000"/>
          </a:xfrm>
          <a:prstGeom prst="rect">
            <a:avLst/>
          </a:prstGeom>
          <a:noFill/>
          <a:ln>
            <a:noFill/>
          </a:ln>
        </p:spPr>
      </p:pic>
      <p:pic>
        <p:nvPicPr>
          <p:cNvPr id="106" name="Google Shape;106;p17"/>
          <p:cNvPicPr preferRelativeResize="0"/>
          <p:nvPr/>
        </p:nvPicPr>
        <p:blipFill>
          <a:blip r:embed="rId13">
            <a:alphaModFix/>
          </a:blip>
          <a:stretch>
            <a:fillRect/>
          </a:stretch>
        </p:blipFill>
        <p:spPr>
          <a:xfrm>
            <a:off x="230900" y="3387050"/>
            <a:ext cx="1976400" cy="540000"/>
          </a:xfrm>
          <a:prstGeom prst="rect">
            <a:avLst/>
          </a:prstGeom>
          <a:noFill/>
          <a:ln>
            <a:noFill/>
          </a:ln>
        </p:spPr>
      </p:pic>
      <p:pic>
        <p:nvPicPr>
          <p:cNvPr id="107" name="Google Shape;107;p17"/>
          <p:cNvPicPr preferRelativeResize="0"/>
          <p:nvPr/>
        </p:nvPicPr>
        <p:blipFill>
          <a:blip r:embed="rId14">
            <a:alphaModFix/>
          </a:blip>
          <a:stretch>
            <a:fillRect/>
          </a:stretch>
        </p:blipFill>
        <p:spPr>
          <a:xfrm>
            <a:off x="6353500" y="2397050"/>
            <a:ext cx="2559600" cy="540000"/>
          </a:xfrm>
          <a:prstGeom prst="rect">
            <a:avLst/>
          </a:prstGeom>
          <a:noFill/>
          <a:ln>
            <a:noFill/>
          </a:ln>
        </p:spPr>
      </p:pic>
      <p:pic>
        <p:nvPicPr>
          <p:cNvPr id="108" name="Google Shape;108;p17"/>
          <p:cNvPicPr preferRelativeResize="0"/>
          <p:nvPr/>
        </p:nvPicPr>
        <p:blipFill>
          <a:blip r:embed="rId15">
            <a:alphaModFix/>
          </a:blip>
          <a:stretch>
            <a:fillRect/>
          </a:stretch>
        </p:blipFill>
        <p:spPr>
          <a:xfrm>
            <a:off x="2452050" y="3387050"/>
            <a:ext cx="2500200" cy="540000"/>
          </a:xfrm>
          <a:prstGeom prst="rect">
            <a:avLst/>
          </a:prstGeom>
          <a:noFill/>
          <a:ln>
            <a:noFill/>
          </a:ln>
        </p:spPr>
      </p:pic>
      <p:pic>
        <p:nvPicPr>
          <p:cNvPr id="109" name="Google Shape;109;p17"/>
          <p:cNvPicPr preferRelativeResize="0"/>
          <p:nvPr/>
        </p:nvPicPr>
        <p:blipFill>
          <a:blip r:embed="rId16">
            <a:alphaModFix/>
          </a:blip>
          <a:stretch>
            <a:fillRect/>
          </a:stretch>
        </p:blipFill>
        <p:spPr>
          <a:xfrm>
            <a:off x="3979900" y="3996975"/>
            <a:ext cx="1080000" cy="1080000"/>
          </a:xfrm>
          <a:prstGeom prst="rect">
            <a:avLst/>
          </a:prstGeom>
          <a:noFill/>
          <a:ln>
            <a:noFill/>
          </a:ln>
        </p:spPr>
      </p:pic>
      <p:pic>
        <p:nvPicPr>
          <p:cNvPr id="110" name="Google Shape;110;p17"/>
          <p:cNvPicPr preferRelativeResize="0"/>
          <p:nvPr/>
        </p:nvPicPr>
        <p:blipFill>
          <a:blip r:embed="rId17">
            <a:alphaModFix/>
          </a:blip>
          <a:stretch>
            <a:fillRect/>
          </a:stretch>
        </p:blipFill>
        <p:spPr>
          <a:xfrm>
            <a:off x="7013650" y="3387050"/>
            <a:ext cx="1880640" cy="720000"/>
          </a:xfrm>
          <a:prstGeom prst="rect">
            <a:avLst/>
          </a:prstGeom>
          <a:noFill/>
          <a:ln>
            <a:noFill/>
          </a:ln>
        </p:spPr>
      </p:pic>
      <p:pic>
        <p:nvPicPr>
          <p:cNvPr id="111" name="Google Shape;111;p17"/>
          <p:cNvPicPr preferRelativeResize="0"/>
          <p:nvPr/>
        </p:nvPicPr>
        <p:blipFill>
          <a:blip r:embed="rId18">
            <a:alphaModFix/>
          </a:blip>
          <a:stretch>
            <a:fillRect/>
          </a:stretch>
        </p:blipFill>
        <p:spPr>
          <a:xfrm>
            <a:off x="7808743" y="202262"/>
            <a:ext cx="900000" cy="900000"/>
          </a:xfrm>
          <a:prstGeom prst="rect">
            <a:avLst/>
          </a:prstGeom>
          <a:noFill/>
          <a:ln>
            <a:noFill/>
          </a:ln>
        </p:spPr>
      </p:pic>
      <p:pic>
        <p:nvPicPr>
          <p:cNvPr id="112" name="Google Shape;112;p17"/>
          <p:cNvPicPr preferRelativeResize="0"/>
          <p:nvPr/>
        </p:nvPicPr>
        <p:blipFill>
          <a:blip r:embed="rId19">
            <a:alphaModFix/>
          </a:blip>
          <a:stretch>
            <a:fillRect/>
          </a:stretch>
        </p:blipFill>
        <p:spPr>
          <a:xfrm>
            <a:off x="6166788" y="4323548"/>
            <a:ext cx="2461371" cy="720000"/>
          </a:xfrm>
          <a:prstGeom prst="rect">
            <a:avLst/>
          </a:prstGeom>
          <a:noFill/>
          <a:ln>
            <a:noFill/>
          </a:ln>
        </p:spPr>
      </p:pic>
      <p:pic>
        <p:nvPicPr>
          <p:cNvPr id="113" name="Google Shape;113;p17"/>
          <p:cNvPicPr preferRelativeResize="0"/>
          <p:nvPr/>
        </p:nvPicPr>
        <p:blipFill>
          <a:blip r:embed="rId20">
            <a:alphaModFix/>
          </a:blip>
          <a:stretch>
            <a:fillRect/>
          </a:stretch>
        </p:blipFill>
        <p:spPr>
          <a:xfrm>
            <a:off x="2648238" y="202263"/>
            <a:ext cx="2038501" cy="900000"/>
          </a:xfrm>
          <a:prstGeom prst="rect">
            <a:avLst/>
          </a:prstGeom>
          <a:noFill/>
          <a:ln>
            <a:noFill/>
          </a:ln>
        </p:spPr>
      </p:pic>
      <p:pic>
        <p:nvPicPr>
          <p:cNvPr id="114" name="Google Shape;114;p17"/>
          <p:cNvPicPr preferRelativeResize="0"/>
          <p:nvPr/>
        </p:nvPicPr>
        <p:blipFill>
          <a:blip r:embed="rId21">
            <a:alphaModFix/>
          </a:blip>
          <a:stretch>
            <a:fillRect/>
          </a:stretch>
        </p:blipFill>
        <p:spPr>
          <a:xfrm>
            <a:off x="6388696" y="1364725"/>
            <a:ext cx="2505600" cy="540000"/>
          </a:xfrm>
          <a:prstGeom prst="rect">
            <a:avLst/>
          </a:prstGeom>
          <a:noFill/>
          <a:ln>
            <a:noFill/>
          </a:ln>
        </p:spPr>
      </p:pic>
      <p:pic>
        <p:nvPicPr>
          <p:cNvPr id="115" name="Google Shape;115;p17"/>
          <p:cNvPicPr preferRelativeResize="0"/>
          <p:nvPr/>
        </p:nvPicPr>
        <p:blipFill>
          <a:blip r:embed="rId22">
            <a:alphaModFix/>
          </a:blip>
          <a:stretch>
            <a:fillRect/>
          </a:stretch>
        </p:blipFill>
        <p:spPr>
          <a:xfrm>
            <a:off x="230900" y="2227088"/>
            <a:ext cx="1381500" cy="900000"/>
          </a:xfrm>
          <a:prstGeom prst="rect">
            <a:avLst/>
          </a:prstGeom>
          <a:noFill/>
          <a:ln>
            <a:noFill/>
          </a:ln>
        </p:spPr>
      </p:pic>
      <p:pic>
        <p:nvPicPr>
          <p:cNvPr id="116" name="Google Shape;116;p17"/>
          <p:cNvPicPr preferRelativeResize="0"/>
          <p:nvPr/>
        </p:nvPicPr>
        <p:blipFill>
          <a:blip r:embed="rId23">
            <a:alphaModFix/>
          </a:blip>
          <a:stretch>
            <a:fillRect/>
          </a:stretch>
        </p:blipFill>
        <p:spPr>
          <a:xfrm>
            <a:off x="888788" y="4374895"/>
            <a:ext cx="2311199" cy="539999"/>
          </a:xfrm>
          <a:prstGeom prst="rect">
            <a:avLst/>
          </a:prstGeom>
          <a:noFill/>
          <a:ln>
            <a:noFill/>
          </a:ln>
        </p:spPr>
      </p:pic>
      <p:pic>
        <p:nvPicPr>
          <p:cNvPr id="117" name="Google Shape;117;p17"/>
          <p:cNvPicPr preferRelativeResize="0"/>
          <p:nvPr/>
        </p:nvPicPr>
        <p:blipFill>
          <a:blip r:embed="rId24">
            <a:alphaModFix/>
          </a:blip>
          <a:stretch>
            <a:fillRect/>
          </a:stretch>
        </p:blipFill>
        <p:spPr>
          <a:xfrm>
            <a:off x="5196988" y="3297050"/>
            <a:ext cx="1485000" cy="900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62" title="Embouchure Cassini.jpg"/>
          <p:cNvPicPr preferRelativeResize="0"/>
          <p:nvPr/>
        </p:nvPicPr>
        <p:blipFill>
          <a:blip r:embed="rId3">
            <a:alphaModFix/>
          </a:blip>
          <a:stretch>
            <a:fillRect/>
          </a:stretch>
        </p:blipFill>
        <p:spPr>
          <a:xfrm>
            <a:off x="1137475" y="143550"/>
            <a:ext cx="6869059"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63" title="Embouchure belleyme.jpg"/>
          <p:cNvPicPr preferRelativeResize="0"/>
          <p:nvPr/>
        </p:nvPicPr>
        <p:blipFill>
          <a:blip r:embed="rId3">
            <a:alphaModFix/>
          </a:blip>
          <a:stretch>
            <a:fillRect/>
          </a:stretch>
        </p:blipFill>
        <p:spPr>
          <a:xfrm>
            <a:off x="1137463" y="143550"/>
            <a:ext cx="6869059"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64" title="Figure 3.25.jpg"/>
          <p:cNvPicPr preferRelativeResize="0"/>
          <p:nvPr/>
        </p:nvPicPr>
        <p:blipFill>
          <a:blip r:embed="rId3">
            <a:alphaModFix/>
          </a:blip>
          <a:stretch>
            <a:fillRect/>
          </a:stretch>
        </p:blipFill>
        <p:spPr>
          <a:xfrm>
            <a:off x="753925" y="143550"/>
            <a:ext cx="7636147" cy="485640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65" title="Embouchure RGE.jpg"/>
          <p:cNvPicPr preferRelativeResize="0"/>
          <p:nvPr/>
        </p:nvPicPr>
        <p:blipFill>
          <a:blip r:embed="rId3">
            <a:alphaModFix/>
          </a:blip>
          <a:stretch>
            <a:fillRect/>
          </a:stretch>
        </p:blipFill>
        <p:spPr>
          <a:xfrm>
            <a:off x="1137475" y="143550"/>
            <a:ext cx="6869059"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66" title="Figure 3.26.jpg"/>
          <p:cNvPicPr preferRelativeResize="0"/>
          <p:nvPr/>
        </p:nvPicPr>
        <p:blipFill>
          <a:blip r:embed="rId3">
            <a:alphaModFix/>
          </a:blip>
          <a:stretch>
            <a:fillRect/>
          </a:stretch>
        </p:blipFill>
        <p:spPr>
          <a:xfrm>
            <a:off x="1138088" y="143550"/>
            <a:ext cx="6867820" cy="4856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7"/>
          <p:cNvSpPr txBox="1"/>
          <p:nvPr/>
        </p:nvSpPr>
        <p:spPr>
          <a:xfrm>
            <a:off x="274325" y="1854450"/>
            <a:ext cx="8603100" cy="1434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None/>
            </a:pPr>
            <a:r>
              <a:rPr lang="fr" sz="1600">
                <a:solidFill>
                  <a:schemeClr val="dk1"/>
                </a:solidFill>
              </a:rPr>
              <a:t>“</a:t>
            </a:r>
            <a:r>
              <a:rPr i="1" lang="fr" sz="1600">
                <a:solidFill>
                  <a:schemeClr val="dk1"/>
                </a:solidFill>
              </a:rPr>
              <a:t>Placer la question du sens dans la perspective de ce croître ensemble des signes, des choses et des gens, c’est dire que le sens est question d’histoire. On ne peut pas le montrer par arrêt sur objet ; ce qu’il faut avant tout, c’est en saisir le fil.</a:t>
            </a:r>
            <a:r>
              <a:rPr lang="fr" sz="1600">
                <a:solidFill>
                  <a:schemeClr val="dk1"/>
                </a:solidFill>
              </a:rPr>
              <a:t>” </a:t>
            </a:r>
            <a:endParaRPr sz="1600">
              <a:solidFill>
                <a:schemeClr val="dk1"/>
              </a:solidFill>
            </a:endParaRPr>
          </a:p>
          <a:p>
            <a:pPr indent="0" lvl="0" marL="0" rtl="0" algn="r">
              <a:lnSpc>
                <a:spcPct val="115000"/>
              </a:lnSpc>
              <a:spcBef>
                <a:spcPts val="1200"/>
              </a:spcBef>
              <a:spcAft>
                <a:spcPts val="1200"/>
              </a:spcAft>
              <a:buNone/>
            </a:pPr>
            <a:r>
              <a:rPr lang="fr" sz="1600">
                <a:solidFill>
                  <a:schemeClr val="dk1"/>
                </a:solidFill>
              </a:rPr>
              <a:t>Augustin Berque</a:t>
            </a:r>
            <a:endParaRPr sz="16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8"/>
          <p:cNvSpPr txBox="1"/>
          <p:nvPr/>
        </p:nvSpPr>
        <p:spPr>
          <a:xfrm>
            <a:off x="274325" y="2356200"/>
            <a:ext cx="86031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fr" sz="1600">
                <a:solidFill>
                  <a:schemeClr val="dk1"/>
                </a:solidFill>
              </a:rPr>
              <a:t>Merci de votre attention !</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8" title="Page de Garde Rapport SMIDDEST.png"/>
          <p:cNvPicPr preferRelativeResize="0"/>
          <p:nvPr/>
        </p:nvPicPr>
        <p:blipFill>
          <a:blip r:embed="rId3">
            <a:alphaModFix/>
          </a:blip>
          <a:stretch>
            <a:fillRect/>
          </a:stretch>
        </p:blipFill>
        <p:spPr>
          <a:xfrm>
            <a:off x="5105400" y="152400"/>
            <a:ext cx="3422990" cy="4838702"/>
          </a:xfrm>
          <a:prstGeom prst="rect">
            <a:avLst/>
          </a:prstGeom>
          <a:noFill/>
          <a:ln cap="flat" cmpd="sng" w="9525">
            <a:solidFill>
              <a:schemeClr val="dk1"/>
            </a:solidFill>
            <a:prstDash val="solid"/>
            <a:round/>
            <a:headEnd len="sm" w="sm" type="none"/>
            <a:tailEnd len="sm" w="sm" type="none"/>
          </a:ln>
        </p:spPr>
      </p:pic>
      <p:pic>
        <p:nvPicPr>
          <p:cNvPr id="123" name="Google Shape;123;p18" title="relief-carte Gironde.jpg"/>
          <p:cNvPicPr preferRelativeResize="0"/>
          <p:nvPr/>
        </p:nvPicPr>
        <p:blipFill>
          <a:blip r:embed="rId4">
            <a:alphaModFix/>
          </a:blip>
          <a:stretch>
            <a:fillRect/>
          </a:stretch>
        </p:blipFill>
        <p:spPr>
          <a:xfrm>
            <a:off x="618975" y="152400"/>
            <a:ext cx="3419620" cy="48387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9"/>
          <p:cNvPicPr preferRelativeResize="0"/>
          <p:nvPr/>
        </p:nvPicPr>
        <p:blipFill>
          <a:blip r:embed="rId3">
            <a:alphaModFix/>
          </a:blip>
          <a:stretch>
            <a:fillRect/>
          </a:stretch>
        </p:blipFill>
        <p:spPr>
          <a:xfrm>
            <a:off x="90925" y="127390"/>
            <a:ext cx="1678728" cy="2382290"/>
          </a:xfrm>
          <a:prstGeom prst="rect">
            <a:avLst/>
          </a:prstGeom>
          <a:noFill/>
          <a:ln cap="flat" cmpd="sng" w="9525">
            <a:solidFill>
              <a:schemeClr val="dk1"/>
            </a:solidFill>
            <a:prstDash val="solid"/>
            <a:round/>
            <a:headEnd len="sm" w="sm" type="none"/>
            <a:tailEnd len="sm" w="sm" type="none"/>
          </a:ln>
        </p:spPr>
      </p:pic>
      <p:pic>
        <p:nvPicPr>
          <p:cNvPr id="129" name="Google Shape;129;p19"/>
          <p:cNvPicPr preferRelativeResize="0"/>
          <p:nvPr/>
        </p:nvPicPr>
        <p:blipFill>
          <a:blip r:embed="rId4">
            <a:alphaModFix/>
          </a:blip>
          <a:stretch>
            <a:fillRect/>
          </a:stretch>
        </p:blipFill>
        <p:spPr>
          <a:xfrm>
            <a:off x="1911779" y="127390"/>
            <a:ext cx="1678728" cy="2385715"/>
          </a:xfrm>
          <a:prstGeom prst="rect">
            <a:avLst/>
          </a:prstGeom>
          <a:noFill/>
          <a:ln cap="flat" cmpd="sng" w="9525">
            <a:solidFill>
              <a:schemeClr val="dk1"/>
            </a:solidFill>
            <a:prstDash val="solid"/>
            <a:round/>
            <a:headEnd len="sm" w="sm" type="none"/>
            <a:tailEnd len="sm" w="sm" type="none"/>
          </a:ln>
        </p:spPr>
      </p:pic>
      <p:pic>
        <p:nvPicPr>
          <p:cNvPr id="130" name="Google Shape;130;p19"/>
          <p:cNvPicPr preferRelativeResize="0"/>
          <p:nvPr/>
        </p:nvPicPr>
        <p:blipFill>
          <a:blip r:embed="rId5">
            <a:alphaModFix/>
          </a:blip>
          <a:stretch>
            <a:fillRect/>
          </a:stretch>
        </p:blipFill>
        <p:spPr>
          <a:xfrm>
            <a:off x="3732633" y="127390"/>
            <a:ext cx="1678728" cy="2385715"/>
          </a:xfrm>
          <a:prstGeom prst="rect">
            <a:avLst/>
          </a:prstGeom>
          <a:noFill/>
          <a:ln cap="flat" cmpd="sng" w="9525">
            <a:solidFill>
              <a:schemeClr val="dk1"/>
            </a:solidFill>
            <a:prstDash val="solid"/>
            <a:round/>
            <a:headEnd len="sm" w="sm" type="none"/>
            <a:tailEnd len="sm" w="sm" type="none"/>
          </a:ln>
        </p:spPr>
      </p:pic>
      <p:pic>
        <p:nvPicPr>
          <p:cNvPr id="131" name="Google Shape;131;p19"/>
          <p:cNvPicPr preferRelativeResize="0"/>
          <p:nvPr/>
        </p:nvPicPr>
        <p:blipFill>
          <a:blip r:embed="rId6">
            <a:alphaModFix/>
          </a:blip>
          <a:stretch>
            <a:fillRect/>
          </a:stretch>
        </p:blipFill>
        <p:spPr>
          <a:xfrm>
            <a:off x="5553487" y="127390"/>
            <a:ext cx="1678728" cy="2386934"/>
          </a:xfrm>
          <a:prstGeom prst="rect">
            <a:avLst/>
          </a:prstGeom>
          <a:noFill/>
          <a:ln cap="flat" cmpd="sng" w="9525">
            <a:solidFill>
              <a:schemeClr val="dk1"/>
            </a:solidFill>
            <a:prstDash val="solid"/>
            <a:round/>
            <a:headEnd len="sm" w="sm" type="none"/>
            <a:tailEnd len="sm" w="sm" type="none"/>
          </a:ln>
        </p:spPr>
      </p:pic>
      <p:pic>
        <p:nvPicPr>
          <p:cNvPr id="132" name="Google Shape;132;p19"/>
          <p:cNvPicPr preferRelativeResize="0"/>
          <p:nvPr/>
        </p:nvPicPr>
        <p:blipFill>
          <a:blip r:embed="rId7">
            <a:alphaModFix/>
          </a:blip>
          <a:stretch>
            <a:fillRect/>
          </a:stretch>
        </p:blipFill>
        <p:spPr>
          <a:xfrm>
            <a:off x="7374347" y="125575"/>
            <a:ext cx="1678728" cy="2385915"/>
          </a:xfrm>
          <a:prstGeom prst="rect">
            <a:avLst/>
          </a:prstGeom>
          <a:noFill/>
          <a:ln cap="flat" cmpd="sng" w="9525">
            <a:solidFill>
              <a:schemeClr val="dk1"/>
            </a:solidFill>
            <a:prstDash val="solid"/>
            <a:round/>
            <a:headEnd len="sm" w="sm" type="none"/>
            <a:tailEnd len="sm" w="sm" type="none"/>
          </a:ln>
        </p:spPr>
      </p:pic>
      <p:pic>
        <p:nvPicPr>
          <p:cNvPr id="133" name="Google Shape;133;p19"/>
          <p:cNvPicPr preferRelativeResize="0"/>
          <p:nvPr/>
        </p:nvPicPr>
        <p:blipFill>
          <a:blip r:embed="rId8">
            <a:alphaModFix/>
          </a:blip>
          <a:stretch>
            <a:fillRect/>
          </a:stretch>
        </p:blipFill>
        <p:spPr>
          <a:xfrm>
            <a:off x="91780" y="2647737"/>
            <a:ext cx="1678449" cy="2370171"/>
          </a:xfrm>
          <a:prstGeom prst="rect">
            <a:avLst/>
          </a:prstGeom>
          <a:noFill/>
          <a:ln cap="flat" cmpd="sng" w="9525">
            <a:solidFill>
              <a:schemeClr val="dk1"/>
            </a:solidFill>
            <a:prstDash val="solid"/>
            <a:round/>
            <a:headEnd len="sm" w="sm" type="none"/>
            <a:tailEnd len="sm" w="sm" type="none"/>
          </a:ln>
        </p:spPr>
      </p:pic>
      <p:pic>
        <p:nvPicPr>
          <p:cNvPr id="134" name="Google Shape;134;p19"/>
          <p:cNvPicPr preferRelativeResize="0"/>
          <p:nvPr/>
        </p:nvPicPr>
        <p:blipFill>
          <a:blip r:embed="rId9">
            <a:alphaModFix/>
          </a:blip>
          <a:stretch>
            <a:fillRect/>
          </a:stretch>
        </p:blipFill>
        <p:spPr>
          <a:xfrm>
            <a:off x="1921352" y="2647737"/>
            <a:ext cx="1678449" cy="2370171"/>
          </a:xfrm>
          <a:prstGeom prst="rect">
            <a:avLst/>
          </a:prstGeom>
          <a:noFill/>
          <a:ln cap="flat" cmpd="sng" w="9525">
            <a:solidFill>
              <a:schemeClr val="dk1"/>
            </a:solidFill>
            <a:prstDash val="solid"/>
            <a:round/>
            <a:headEnd len="sm" w="sm" type="none"/>
            <a:tailEnd len="sm" w="sm" type="none"/>
          </a:ln>
        </p:spPr>
      </p:pic>
      <p:pic>
        <p:nvPicPr>
          <p:cNvPr id="135" name="Google Shape;135;p19"/>
          <p:cNvPicPr preferRelativeResize="0"/>
          <p:nvPr/>
        </p:nvPicPr>
        <p:blipFill>
          <a:blip r:embed="rId10">
            <a:alphaModFix/>
          </a:blip>
          <a:stretch>
            <a:fillRect/>
          </a:stretch>
        </p:blipFill>
        <p:spPr>
          <a:xfrm>
            <a:off x="3715715" y="2647737"/>
            <a:ext cx="1678449" cy="2370171"/>
          </a:xfrm>
          <a:prstGeom prst="rect">
            <a:avLst/>
          </a:prstGeom>
          <a:noFill/>
          <a:ln cap="flat" cmpd="sng" w="9525">
            <a:solidFill>
              <a:schemeClr val="dk1"/>
            </a:solidFill>
            <a:prstDash val="solid"/>
            <a:round/>
            <a:headEnd len="sm" w="sm" type="none"/>
            <a:tailEnd len="sm" w="sm" type="none"/>
          </a:ln>
        </p:spPr>
      </p:pic>
      <p:pic>
        <p:nvPicPr>
          <p:cNvPr id="136" name="Google Shape;136;p19"/>
          <p:cNvPicPr preferRelativeResize="0"/>
          <p:nvPr/>
        </p:nvPicPr>
        <p:blipFill>
          <a:blip r:embed="rId11">
            <a:alphaModFix/>
          </a:blip>
          <a:stretch>
            <a:fillRect/>
          </a:stretch>
        </p:blipFill>
        <p:spPr>
          <a:xfrm>
            <a:off x="5544716" y="2647737"/>
            <a:ext cx="1678449" cy="2370171"/>
          </a:xfrm>
          <a:prstGeom prst="rect">
            <a:avLst/>
          </a:prstGeom>
          <a:noFill/>
          <a:ln cap="flat" cmpd="sng" w="9525">
            <a:solidFill>
              <a:schemeClr val="dk1"/>
            </a:solidFill>
            <a:prstDash val="solid"/>
            <a:round/>
            <a:headEnd len="sm" w="sm" type="none"/>
            <a:tailEnd len="sm" w="sm" type="none"/>
          </a:ln>
        </p:spPr>
      </p:pic>
      <p:pic>
        <p:nvPicPr>
          <p:cNvPr id="137" name="Google Shape;137;p19"/>
          <p:cNvPicPr preferRelativeResize="0"/>
          <p:nvPr/>
        </p:nvPicPr>
        <p:blipFill>
          <a:blip r:embed="rId12">
            <a:alphaModFix/>
          </a:blip>
          <a:stretch>
            <a:fillRect/>
          </a:stretch>
        </p:blipFill>
        <p:spPr>
          <a:xfrm>
            <a:off x="7373732" y="2647737"/>
            <a:ext cx="1678449" cy="237017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0" title="Figure 4.1.jpg"/>
          <p:cNvPicPr preferRelativeResize="0"/>
          <p:nvPr/>
        </p:nvPicPr>
        <p:blipFill>
          <a:blip r:embed="rId3">
            <a:alphaModFix/>
          </a:blip>
          <a:stretch>
            <a:fillRect/>
          </a:stretch>
        </p:blipFill>
        <p:spPr>
          <a:xfrm>
            <a:off x="230850" y="418825"/>
            <a:ext cx="2796877" cy="1978967"/>
          </a:xfrm>
          <a:prstGeom prst="rect">
            <a:avLst/>
          </a:prstGeom>
          <a:noFill/>
          <a:ln cap="flat" cmpd="sng" w="9525">
            <a:solidFill>
              <a:schemeClr val="dk1"/>
            </a:solidFill>
            <a:prstDash val="solid"/>
            <a:round/>
            <a:headEnd len="sm" w="sm" type="none"/>
            <a:tailEnd len="sm" w="sm" type="none"/>
          </a:ln>
        </p:spPr>
      </p:pic>
      <p:pic>
        <p:nvPicPr>
          <p:cNvPr id="143" name="Google Shape;143;p20" title="Figure 4.3.jpg"/>
          <p:cNvPicPr preferRelativeResize="0"/>
          <p:nvPr/>
        </p:nvPicPr>
        <p:blipFill>
          <a:blip r:embed="rId4">
            <a:alphaModFix/>
          </a:blip>
          <a:stretch>
            <a:fillRect/>
          </a:stretch>
        </p:blipFill>
        <p:spPr>
          <a:xfrm>
            <a:off x="3173561" y="418847"/>
            <a:ext cx="2796877" cy="1978967"/>
          </a:xfrm>
          <a:prstGeom prst="rect">
            <a:avLst/>
          </a:prstGeom>
          <a:noFill/>
          <a:ln cap="flat" cmpd="sng" w="9525">
            <a:solidFill>
              <a:schemeClr val="dk1"/>
            </a:solidFill>
            <a:prstDash val="solid"/>
            <a:round/>
            <a:headEnd len="sm" w="sm" type="none"/>
            <a:tailEnd len="sm" w="sm" type="none"/>
          </a:ln>
        </p:spPr>
      </p:pic>
      <p:pic>
        <p:nvPicPr>
          <p:cNvPr id="144" name="Google Shape;144;p20" title="Figure 4.5.jpg"/>
          <p:cNvPicPr preferRelativeResize="0"/>
          <p:nvPr/>
        </p:nvPicPr>
        <p:blipFill>
          <a:blip r:embed="rId5">
            <a:alphaModFix/>
          </a:blip>
          <a:stretch>
            <a:fillRect/>
          </a:stretch>
        </p:blipFill>
        <p:spPr>
          <a:xfrm>
            <a:off x="6116271" y="418832"/>
            <a:ext cx="2796877" cy="1977798"/>
          </a:xfrm>
          <a:prstGeom prst="rect">
            <a:avLst/>
          </a:prstGeom>
          <a:noFill/>
          <a:ln cap="flat" cmpd="sng" w="9525">
            <a:solidFill>
              <a:schemeClr val="dk1"/>
            </a:solidFill>
            <a:prstDash val="solid"/>
            <a:round/>
            <a:headEnd len="sm" w="sm" type="none"/>
            <a:tailEnd len="sm" w="sm" type="none"/>
          </a:ln>
        </p:spPr>
      </p:pic>
      <p:pic>
        <p:nvPicPr>
          <p:cNvPr id="145" name="Google Shape;145;p20" title="Figure 4.7.jpg"/>
          <p:cNvPicPr preferRelativeResize="0"/>
          <p:nvPr/>
        </p:nvPicPr>
        <p:blipFill>
          <a:blip r:embed="rId6">
            <a:alphaModFix/>
          </a:blip>
          <a:stretch>
            <a:fillRect/>
          </a:stretch>
        </p:blipFill>
        <p:spPr>
          <a:xfrm>
            <a:off x="230850" y="2656627"/>
            <a:ext cx="2796877" cy="1977479"/>
          </a:xfrm>
          <a:prstGeom prst="rect">
            <a:avLst/>
          </a:prstGeom>
          <a:noFill/>
          <a:ln cap="flat" cmpd="sng" w="9525">
            <a:solidFill>
              <a:schemeClr val="dk1"/>
            </a:solidFill>
            <a:prstDash val="solid"/>
            <a:round/>
            <a:headEnd len="sm" w="sm" type="none"/>
            <a:tailEnd len="sm" w="sm" type="none"/>
          </a:ln>
        </p:spPr>
      </p:pic>
      <p:pic>
        <p:nvPicPr>
          <p:cNvPr id="146" name="Google Shape;146;p20" title="Figure 4.9.jpg"/>
          <p:cNvPicPr preferRelativeResize="0"/>
          <p:nvPr/>
        </p:nvPicPr>
        <p:blipFill>
          <a:blip r:embed="rId7">
            <a:alphaModFix/>
          </a:blip>
          <a:stretch>
            <a:fillRect/>
          </a:stretch>
        </p:blipFill>
        <p:spPr>
          <a:xfrm>
            <a:off x="3173561" y="2656627"/>
            <a:ext cx="2796877" cy="1977487"/>
          </a:xfrm>
          <a:prstGeom prst="rect">
            <a:avLst/>
          </a:prstGeom>
          <a:noFill/>
          <a:ln cap="flat" cmpd="sng" w="9525">
            <a:solidFill>
              <a:schemeClr val="dk1"/>
            </a:solidFill>
            <a:prstDash val="solid"/>
            <a:round/>
            <a:headEnd len="sm" w="sm" type="none"/>
            <a:tailEnd len="sm" w="sm" type="none"/>
          </a:ln>
        </p:spPr>
      </p:pic>
      <p:pic>
        <p:nvPicPr>
          <p:cNvPr id="147" name="Google Shape;147;p20" title="Figure 4.11.jpg"/>
          <p:cNvPicPr preferRelativeResize="0"/>
          <p:nvPr/>
        </p:nvPicPr>
        <p:blipFill>
          <a:blip r:embed="rId8">
            <a:alphaModFix/>
          </a:blip>
          <a:stretch>
            <a:fillRect/>
          </a:stretch>
        </p:blipFill>
        <p:spPr>
          <a:xfrm>
            <a:off x="6116270" y="2656627"/>
            <a:ext cx="2796872" cy="1977465"/>
          </a:xfrm>
          <a:prstGeom prst="rect">
            <a:avLst/>
          </a:prstGeom>
          <a:noFill/>
          <a:ln cap="flat" cmpd="sng" w="9525">
            <a:solidFill>
              <a:schemeClr val="dk1"/>
            </a:solidFill>
            <a:prstDash val="solid"/>
            <a:round/>
            <a:headEnd len="sm" w="sm" type="none"/>
            <a:tailEnd len="sm" w="sm" type="none"/>
          </a:ln>
        </p:spPr>
      </p:pic>
      <p:pic>
        <p:nvPicPr>
          <p:cNvPr id="148" name="Google Shape;148;p20" title="Figure 4.2.jpg"/>
          <p:cNvPicPr preferRelativeResize="0"/>
          <p:nvPr/>
        </p:nvPicPr>
        <p:blipFill>
          <a:blip r:embed="rId9">
            <a:alphaModFix/>
          </a:blip>
          <a:stretch>
            <a:fillRect/>
          </a:stretch>
        </p:blipFill>
        <p:spPr>
          <a:xfrm>
            <a:off x="1960975" y="1701087"/>
            <a:ext cx="1066725" cy="695550"/>
          </a:xfrm>
          <a:prstGeom prst="rect">
            <a:avLst/>
          </a:prstGeom>
          <a:noFill/>
          <a:ln cap="flat" cmpd="sng" w="9525">
            <a:solidFill>
              <a:schemeClr val="dk1"/>
            </a:solidFill>
            <a:prstDash val="solid"/>
            <a:round/>
            <a:headEnd len="sm" w="sm" type="none"/>
            <a:tailEnd len="sm" w="sm" type="none"/>
          </a:ln>
        </p:spPr>
      </p:pic>
      <p:pic>
        <p:nvPicPr>
          <p:cNvPr id="149" name="Google Shape;149;p20" title="Figure 4.4.jpg"/>
          <p:cNvPicPr preferRelativeResize="0"/>
          <p:nvPr/>
        </p:nvPicPr>
        <p:blipFill>
          <a:blip r:embed="rId10">
            <a:alphaModFix/>
          </a:blip>
          <a:stretch>
            <a:fillRect/>
          </a:stretch>
        </p:blipFill>
        <p:spPr>
          <a:xfrm>
            <a:off x="4906038" y="1701088"/>
            <a:ext cx="1064387" cy="695550"/>
          </a:xfrm>
          <a:prstGeom prst="rect">
            <a:avLst/>
          </a:prstGeom>
          <a:noFill/>
          <a:ln cap="flat" cmpd="sng" w="9525">
            <a:solidFill>
              <a:schemeClr val="dk1"/>
            </a:solidFill>
            <a:prstDash val="solid"/>
            <a:round/>
            <a:headEnd len="sm" w="sm" type="none"/>
            <a:tailEnd len="sm" w="sm" type="none"/>
          </a:ln>
        </p:spPr>
      </p:pic>
      <p:pic>
        <p:nvPicPr>
          <p:cNvPr id="150" name="Google Shape;150;p20" title="Figure 4.6.jpg"/>
          <p:cNvPicPr preferRelativeResize="0"/>
          <p:nvPr/>
        </p:nvPicPr>
        <p:blipFill>
          <a:blip r:embed="rId11">
            <a:alphaModFix/>
          </a:blip>
          <a:stretch>
            <a:fillRect/>
          </a:stretch>
        </p:blipFill>
        <p:spPr>
          <a:xfrm>
            <a:off x="7846425" y="1699831"/>
            <a:ext cx="1066725" cy="698057"/>
          </a:xfrm>
          <a:prstGeom prst="rect">
            <a:avLst/>
          </a:prstGeom>
          <a:noFill/>
          <a:ln cap="flat" cmpd="sng" w="9525">
            <a:solidFill>
              <a:schemeClr val="dk1"/>
            </a:solidFill>
            <a:prstDash val="solid"/>
            <a:round/>
            <a:headEnd len="sm" w="sm" type="none"/>
            <a:tailEnd len="sm" w="sm" type="none"/>
          </a:ln>
        </p:spPr>
      </p:pic>
      <p:pic>
        <p:nvPicPr>
          <p:cNvPr id="151" name="Google Shape;151;p20" title="Figure 4.8.jpg"/>
          <p:cNvPicPr preferRelativeResize="0"/>
          <p:nvPr/>
        </p:nvPicPr>
        <p:blipFill>
          <a:blip r:embed="rId12">
            <a:alphaModFix/>
          </a:blip>
          <a:stretch>
            <a:fillRect/>
          </a:stretch>
        </p:blipFill>
        <p:spPr>
          <a:xfrm>
            <a:off x="1962487" y="3938538"/>
            <a:ext cx="1065213" cy="695550"/>
          </a:xfrm>
          <a:prstGeom prst="rect">
            <a:avLst/>
          </a:prstGeom>
          <a:noFill/>
          <a:ln cap="flat" cmpd="sng" w="9525">
            <a:solidFill>
              <a:schemeClr val="dk1"/>
            </a:solidFill>
            <a:prstDash val="solid"/>
            <a:round/>
            <a:headEnd len="sm" w="sm" type="none"/>
            <a:tailEnd len="sm" w="sm" type="none"/>
          </a:ln>
        </p:spPr>
      </p:pic>
      <p:pic>
        <p:nvPicPr>
          <p:cNvPr id="152" name="Google Shape;152;p20" title="Figure 4.10.jpg"/>
          <p:cNvPicPr preferRelativeResize="0"/>
          <p:nvPr/>
        </p:nvPicPr>
        <p:blipFill>
          <a:blip r:embed="rId13">
            <a:alphaModFix/>
          </a:blip>
          <a:stretch>
            <a:fillRect/>
          </a:stretch>
        </p:blipFill>
        <p:spPr>
          <a:xfrm>
            <a:off x="4906013" y="3938537"/>
            <a:ext cx="1064411" cy="695550"/>
          </a:xfrm>
          <a:prstGeom prst="rect">
            <a:avLst/>
          </a:prstGeom>
          <a:noFill/>
          <a:ln cap="flat" cmpd="sng" w="9525">
            <a:solidFill>
              <a:schemeClr val="dk1"/>
            </a:solidFill>
            <a:prstDash val="solid"/>
            <a:round/>
            <a:headEnd len="sm" w="sm" type="none"/>
            <a:tailEnd len="sm" w="sm" type="none"/>
          </a:ln>
        </p:spPr>
      </p:pic>
      <p:pic>
        <p:nvPicPr>
          <p:cNvPr id="153" name="Google Shape;153;p20" title="Figure 4.12.jpg"/>
          <p:cNvPicPr preferRelativeResize="0"/>
          <p:nvPr/>
        </p:nvPicPr>
        <p:blipFill>
          <a:blip r:embed="rId14">
            <a:alphaModFix/>
          </a:blip>
          <a:stretch>
            <a:fillRect/>
          </a:stretch>
        </p:blipFill>
        <p:spPr>
          <a:xfrm>
            <a:off x="7848745" y="3938563"/>
            <a:ext cx="1064406" cy="695550"/>
          </a:xfrm>
          <a:prstGeom prst="rect">
            <a:avLst/>
          </a:prstGeom>
          <a:noFill/>
          <a:ln cap="flat" cmpd="sng" w="9525">
            <a:solidFill>
              <a:schemeClr val="dk1"/>
            </a:solidFill>
            <a:prstDash val="solid"/>
            <a:round/>
            <a:headEnd len="sm" w="sm" type="none"/>
            <a:tailEnd len="sm" w="sm" type="none"/>
          </a:ln>
        </p:spPr>
      </p:pic>
      <p:sp>
        <p:nvSpPr>
          <p:cNvPr id="154" name="Google Shape;154;p20"/>
          <p:cNvSpPr txBox="1"/>
          <p:nvPr/>
        </p:nvSpPr>
        <p:spPr>
          <a:xfrm>
            <a:off x="980825" y="2207263"/>
            <a:ext cx="1022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de Masse (1710)</a:t>
            </a:r>
            <a:endParaRPr sz="600">
              <a:solidFill>
                <a:schemeClr val="dk2"/>
              </a:solidFill>
            </a:endParaRPr>
          </a:p>
        </p:txBody>
      </p:sp>
      <p:sp>
        <p:nvSpPr>
          <p:cNvPr id="155" name="Google Shape;155;p20"/>
          <p:cNvSpPr txBox="1"/>
          <p:nvPr/>
        </p:nvSpPr>
        <p:spPr>
          <a:xfrm>
            <a:off x="3839538" y="2207263"/>
            <a:ext cx="11601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de Desmarais (1759)</a:t>
            </a:r>
            <a:endParaRPr sz="600">
              <a:solidFill>
                <a:schemeClr val="dk2"/>
              </a:solidFill>
            </a:endParaRPr>
          </a:p>
        </p:txBody>
      </p:sp>
      <p:sp>
        <p:nvSpPr>
          <p:cNvPr id="156" name="Google Shape;156;p20"/>
          <p:cNvSpPr txBox="1"/>
          <p:nvPr/>
        </p:nvSpPr>
        <p:spPr>
          <a:xfrm>
            <a:off x="6835675" y="2207263"/>
            <a:ext cx="10668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de Belleyme (1785)</a:t>
            </a:r>
            <a:endParaRPr sz="600">
              <a:solidFill>
                <a:schemeClr val="dk2"/>
              </a:solidFill>
            </a:endParaRPr>
          </a:p>
        </p:txBody>
      </p:sp>
      <p:sp>
        <p:nvSpPr>
          <p:cNvPr id="157" name="Google Shape;157;p20"/>
          <p:cNvSpPr txBox="1"/>
          <p:nvPr/>
        </p:nvSpPr>
        <p:spPr>
          <a:xfrm>
            <a:off x="936725" y="4447788"/>
            <a:ext cx="10668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d’Etat-Major (1848)</a:t>
            </a:r>
            <a:endParaRPr sz="600">
              <a:solidFill>
                <a:schemeClr val="dk2"/>
              </a:solidFill>
            </a:endParaRPr>
          </a:p>
        </p:txBody>
      </p:sp>
      <p:sp>
        <p:nvSpPr>
          <p:cNvPr id="158" name="Google Shape;158;p20"/>
          <p:cNvSpPr txBox="1"/>
          <p:nvPr/>
        </p:nvSpPr>
        <p:spPr>
          <a:xfrm>
            <a:off x="3941275" y="4447788"/>
            <a:ext cx="897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IGN (1950)</a:t>
            </a:r>
            <a:endParaRPr sz="600">
              <a:solidFill>
                <a:schemeClr val="dk2"/>
              </a:solidFill>
            </a:endParaRPr>
          </a:p>
        </p:txBody>
      </p:sp>
      <p:sp>
        <p:nvSpPr>
          <p:cNvPr id="159" name="Google Shape;159;p20"/>
          <p:cNvSpPr txBox="1"/>
          <p:nvPr/>
        </p:nvSpPr>
        <p:spPr>
          <a:xfrm>
            <a:off x="6901825" y="4447788"/>
            <a:ext cx="783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600">
                <a:solidFill>
                  <a:schemeClr val="dk2"/>
                </a:solidFill>
              </a:rPr>
              <a:t>Carte IGN (2024)</a:t>
            </a:r>
            <a:endParaRPr sz="6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1" title="Figure 4.13.jpg"/>
          <p:cNvPicPr preferRelativeResize="0"/>
          <p:nvPr/>
        </p:nvPicPr>
        <p:blipFill>
          <a:blip r:embed="rId3">
            <a:alphaModFix/>
          </a:blip>
          <a:stretch>
            <a:fillRect/>
          </a:stretch>
        </p:blipFill>
        <p:spPr>
          <a:xfrm>
            <a:off x="2148375" y="999300"/>
            <a:ext cx="4847250" cy="3144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