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17">
          <p15:clr>
            <a:srgbClr val="747775"/>
          </p15:clr>
        </p15:guide>
        <p15:guide id="2" pos="839">
          <p15:clr>
            <a:srgbClr val="747775"/>
          </p15:clr>
        </p15:guide>
        <p15:guide id="3" orient="horz" pos="13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EC0D5BC-9B32-4AFD-B6A0-A9DC4EE65999}">
  <a:tblStyle styleId="{8EC0D5BC-9B32-4AFD-B6A0-A9DC4EE65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17" orient="horz"/>
        <p:guide pos="839"/>
        <p:guide pos="13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7306e18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7306e1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96c7eaa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96c7eaa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96c7eaa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96c7eaa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b438158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b438158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b4381582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b4381582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b4381582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b4381582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7306e180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7306e180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f96c7eaa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f96c7eaa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f96c7eaa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f96c7eaa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96c7eaa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96c7eaa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96c7eaa7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96c7eaa7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96c7eaa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96c7eaa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96c7eaa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96c7eaa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96c7eaa7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96c7eaa7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96c7eaa7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96c7eaa7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96c7eaa7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96c7eaa7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96c7eaa7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96c7eaa7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96c7eaa7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96c7eaa7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f96c7eaa7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f96c7eaa7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96c7eaa7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96c7eaa7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96c7eaa7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96c7eaa7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f96c7eaa7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f96c7eaa7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94c4d75c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94c4d75c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f96c7eaa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f96c7eaa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f96c7eaa7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f96c7eaa7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f96c7eaa7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f96c7eaa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f96c7eaa7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f96c7eaa7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96c7eaa7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96c7eaa7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f96c7eaa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f96c7eaa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96c7eaa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96c7eaa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f96c7eaa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f96c7eaa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f96c7eaa7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f96c7eaa7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96c7eaa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96c7eaa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94c4d75c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94c4d75c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f96c7eaa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f96c7eaa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96c7eaa7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96c7eaa7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f96c7eaa7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f96c7eaa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f96c7eaa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f96c7eaa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f96c7eaa7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f96c7eaa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f96c7eaa7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5f96c7eaa7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f96c7eaa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f96c7eaa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f96c7eaa7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5f96c7eaa7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f96c7eaa7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f96c7eaa7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f96c7eaa7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f96c7eaa7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7306e180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7306e180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f96c7eaa7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f96c7eaa7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f96c7eaa7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5f96c7eaa7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f96c7eaa7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f96c7eaa7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f96c7eaa7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f96c7eaa7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f96c7eaa7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5f96c7eaa7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5f96c7eaa7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5f96c7eaa7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f96c7eaa7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f96c7eaa7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f96c7eaa7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5f96c7eaa7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f96c7eaa7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5f96c7eaa7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f96c7eaa7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f96c7eaa7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96c7eaa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96c7eaa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f96c7eaa7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5f96c7eaa7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f96c7eaa7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f96c7eaa7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f96c7eaa7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f96c7eaa7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f96c7eaa7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f96c7eaa7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f96c7eaa7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5f96c7eaa7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5f96c7eaa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5f96c7eaa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f96c7eaa7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f96c7eaa7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96c7eaa7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96c7eaa7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f96c7eaa7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f96c7eaa7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5f96c7eaa7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5f96c7eaa7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96c7eaa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96c7eaa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5f96c7eaa7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5f96c7eaa7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5f96c7eaa7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5f96c7eaa7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5f96c7eaa7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5f96c7eaa7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5f96c7eaa7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5f96c7eaa7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f96c7eaa7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f96c7eaa7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5f96c7eaa7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5f96c7eaa7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5f96c7eaa7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5f96c7eaa7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96c7eaa7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96c7eaa7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f96c7eaa7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f96c7eaa7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5f96c7eaa7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5f96c7eaa7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96c7eaa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96c7eaa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5f96c7eaa7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5f96c7eaa7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5f96c7eaa7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5f96c7eaa7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5f96c7eaa7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5f96c7eaa7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f96c7eaa7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5f96c7eaa7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5f96c7eaa7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5f96c7eaa7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5f96c7eaa7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5f96c7eaa7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5f96c7eaa7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5f96c7eaa7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96c7eaa7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96c7eaa7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5f96c7eaa7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5f96c7eaa7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5f96c7eaa7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5f96c7eaa7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f96c7eaa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f96c7eaa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5f96c7eaa7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5f96c7eaa7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5f96c7eaa7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5f96c7eaa7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5f96c7eaa7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5f96c7eaa7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5f96c7eaa7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5f96c7eaa7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5f96c7eaa7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5f96c7eaa7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5f96c7eaa7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5f96c7eaa7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3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g"/><Relationship Id="rId4" Type="http://schemas.openxmlformats.org/officeDocument/2006/relationships/image" Target="../media/image39.jpg"/><Relationship Id="rId5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g"/><Relationship Id="rId4" Type="http://schemas.openxmlformats.org/officeDocument/2006/relationships/image" Target="../media/image4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png"/><Relationship Id="rId4" Type="http://schemas.openxmlformats.org/officeDocument/2006/relationships/image" Target="../media/image8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8.jpg"/><Relationship Id="rId4" Type="http://schemas.openxmlformats.org/officeDocument/2006/relationships/image" Target="../media/image55.jpg"/><Relationship Id="rId5" Type="http://schemas.openxmlformats.org/officeDocument/2006/relationships/image" Target="../media/image5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9.png"/><Relationship Id="rId4" Type="http://schemas.openxmlformats.org/officeDocument/2006/relationships/image" Target="../media/image89.png"/><Relationship Id="rId5" Type="http://schemas.openxmlformats.org/officeDocument/2006/relationships/image" Target="../media/image87.png"/><Relationship Id="rId6" Type="http://schemas.openxmlformats.org/officeDocument/2006/relationships/image" Target="../media/image7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1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6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8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5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9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5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2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6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8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3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7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2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Figure 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225" y="-119500"/>
            <a:ext cx="10265528" cy="72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4294967295" type="ctrTitle"/>
          </p:nvPr>
        </p:nvSpPr>
        <p:spPr>
          <a:xfrm>
            <a:off x="311700" y="406225"/>
            <a:ext cx="8520600" cy="16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>
                <a:solidFill>
                  <a:schemeClr val="lt1"/>
                </a:solidFill>
              </a:rPr>
              <a:t>Chapelets d'enclos et grandes auréoles de délimitation : lecture archéogéographique de </a:t>
            </a:r>
            <a:endParaRPr b="1" sz="26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>
                <a:solidFill>
                  <a:schemeClr val="lt1"/>
                </a:solidFill>
              </a:rPr>
              <a:t>formes inédites sur le territoire de la Grande Lande</a:t>
            </a:r>
            <a:endParaRPr b="1" sz="260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>
            <p:ph idx="4294967295" type="subTitle"/>
          </p:nvPr>
        </p:nvSpPr>
        <p:spPr>
          <a:xfrm>
            <a:off x="311700" y="2648950"/>
            <a:ext cx="8520600" cy="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lt1"/>
                </a:solidFill>
              </a:rPr>
              <a:t>3</a:t>
            </a:r>
            <a:r>
              <a:rPr baseline="30000" lang="fr" sz="1400">
                <a:solidFill>
                  <a:schemeClr val="lt1"/>
                </a:solidFill>
              </a:rPr>
              <a:t>ème</a:t>
            </a:r>
            <a:r>
              <a:rPr lang="fr" sz="1400">
                <a:solidFill>
                  <a:schemeClr val="lt1"/>
                </a:solidFill>
              </a:rPr>
              <a:t> journée d’étude du projet AgroPast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lt1"/>
                </a:solidFill>
              </a:rPr>
              <a:t>Laboratoire Ausonius, 03/06/2025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>
            <p:ph idx="4294967295" type="subTitle"/>
          </p:nvPr>
        </p:nvSpPr>
        <p:spPr>
          <a:xfrm>
            <a:off x="311700" y="4239975"/>
            <a:ext cx="8520600" cy="63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Cédric LAVIGNE,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Docteur en histoire médiévale,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Consultant en archéogéographie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88" y="207600"/>
            <a:ext cx="6480000" cy="45802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22"/>
          <p:cNvSpPr txBox="1"/>
          <p:nvPr/>
        </p:nvSpPr>
        <p:spPr>
          <a:xfrm>
            <a:off x="1149150" y="4787900"/>
            <a:ext cx="684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Géoréférencement du cadastre napoléonien (1824) de la commune de Labrit sur la carte d’Etat-Major (1850).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02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p23"/>
          <p:cNvSpPr txBox="1"/>
          <p:nvPr/>
        </p:nvSpPr>
        <p:spPr>
          <a:xfrm>
            <a:off x="1149150" y="4787900"/>
            <a:ext cx="684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Vectorisation de</a:t>
            </a:r>
            <a:r>
              <a:rPr lang="fr" sz="1000"/>
              <a:t> la carte d’Etat-Major (1850) en prolongement de celle du cadastre napoléonien de Labrit (1824).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 title="IGN_2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008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24"/>
          <p:cNvSpPr txBox="1"/>
          <p:nvPr/>
        </p:nvSpPr>
        <p:spPr>
          <a:xfrm>
            <a:off x="2851488" y="4787675"/>
            <a:ext cx="344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Photographie aérienne verticale</a:t>
            </a:r>
            <a:r>
              <a:rPr lang="fr" sz="1000">
                <a:solidFill>
                  <a:schemeClr val="dk1"/>
                </a:solidFill>
              </a:rPr>
              <a:t> (2024)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 title="IGN_19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99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" name="Google Shape;131;p25"/>
          <p:cNvSpPr txBox="1"/>
          <p:nvPr/>
        </p:nvSpPr>
        <p:spPr>
          <a:xfrm>
            <a:off x="2851488" y="4787525"/>
            <a:ext cx="344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Photographie aérienne verticale (1950)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 title="IGN_1950+parcellair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99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26"/>
          <p:cNvSpPr txBox="1"/>
          <p:nvPr/>
        </p:nvSpPr>
        <p:spPr>
          <a:xfrm>
            <a:off x="1331998" y="47875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Report de la BD parcellaire de 2024 sur la p</a:t>
            </a:r>
            <a:r>
              <a:rPr lang="fr" sz="1000">
                <a:solidFill>
                  <a:schemeClr val="dk1"/>
                </a:solidFill>
              </a:rPr>
              <a:t>hotographie aérienne verticale de 1950.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1332000" y="4808400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rgbClr val="000000"/>
                </a:solidFill>
              </a:rPr>
              <a:t>Le site de Cachen (40), d’après le RGE ALTI 1M de l’IGN.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143" name="Google Shape;143;p27" title="Figure 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6007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 title="Voie Meyno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" name="Google Shape;149;p28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Tracé rectiligne d’orientation nord/sud apparaissant sur le RGE_1m de l’IGN interprété comme une voie romaine (Source : Romain Meynot).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 title="Voie Meynot_Photo aérienn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p29"/>
          <p:cNvSpPr txBox="1"/>
          <p:nvPr/>
        </p:nvSpPr>
        <p:spPr>
          <a:xfrm>
            <a:off x="449700" y="4779750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Même fenêtre que sur la diapositive précédente</a:t>
            </a:r>
            <a:r>
              <a:rPr lang="fr" sz="1000"/>
              <a:t>. La couverture boisée ne permet pas d’identifier le tracé rectiligne identifié sur l’image LiDAR.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/>
        </p:nvSpPr>
        <p:spPr>
          <a:xfrm>
            <a:off x="860400" y="2202300"/>
            <a:ext cx="742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I-</a:t>
            </a:r>
            <a:r>
              <a:rPr b="1" lang="fr" sz="1800">
                <a:solidFill>
                  <a:schemeClr val="dk2"/>
                </a:solidFill>
              </a:rPr>
              <a:t> DES CHAPELETS D’ENCLOS SUR LA LANDE ; L’APPORT DES PHOTOGRAPHIES AÉRIENNES ANCIENNES DE L’IGN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1" title="Camp de Captieux (2025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6" name="Google Shape;166;p31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Fenêtre approximative de l’étude.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Figure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063" y="207600"/>
            <a:ext cx="6761866" cy="45971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" name="Google Shape;63;p14"/>
          <p:cNvSpPr txBox="1"/>
          <p:nvPr/>
        </p:nvSpPr>
        <p:spPr>
          <a:xfrm>
            <a:off x="2851500" y="4804800"/>
            <a:ext cx="344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Carte de Belleyme (vers 1785).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Fenêtre approximative de l’étude.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172" name="Google Shape;172;p32" title="Camp de Captieux (1950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Zoom sur la f</a:t>
            </a:r>
            <a:r>
              <a:rPr lang="fr" sz="1000"/>
              <a:t>enêtre de l’étude.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178" name="Google Shape;178;p33" title="Camp de Captieux (Zoom_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Zoom sur la fenêtre de l’étude.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184" name="Google Shape;184;p34" title="Camp de Captieux (Zoom_3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Zoom sur la fenêtre de l’étude.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190" name="Google Shape;190;p35" title="Camp de Captieux (Zoom_4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36"/>
          <p:cNvSpPr txBox="1"/>
          <p:nvPr/>
        </p:nvSpPr>
        <p:spPr>
          <a:xfrm>
            <a:off x="1076400" y="4788925"/>
            <a:ext cx="69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</a:t>
            </a:r>
            <a:r>
              <a:rPr lang="fr" sz="1000">
                <a:solidFill>
                  <a:schemeClr val="dk1"/>
                </a:solidFill>
              </a:rPr>
              <a:t>rands enclos fossoyés, de forme patato</a:t>
            </a:r>
            <a:r>
              <a:rPr lang="fr" sz="1000">
                <a:solidFill>
                  <a:schemeClr val="dk1"/>
                </a:solidFill>
              </a:rPr>
              <a:t>ïde</a:t>
            </a:r>
            <a:r>
              <a:rPr lang="fr" sz="1000">
                <a:solidFill>
                  <a:schemeClr val="dk1"/>
                </a:solidFill>
              </a:rPr>
              <a:t>, formant chapelet (d’après la mission aérienne de 1950).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37"/>
          <p:cNvSpPr txBox="1"/>
          <p:nvPr/>
        </p:nvSpPr>
        <p:spPr>
          <a:xfrm>
            <a:off x="1076400" y="4788925"/>
            <a:ext cx="69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Grands enclos fossoyés, de forme patatoïde, formant chapelet (d’après la mission aérienne de 1950).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p38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M</a:t>
            </a:r>
            <a:r>
              <a:rPr lang="fr" sz="1000">
                <a:solidFill>
                  <a:schemeClr val="dk1"/>
                </a:solidFill>
              </a:rPr>
              <a:t>ême secteur et même échelle que la diapositive précédente, d’après une photographie aérienne de 2024. Les enclos ne sont plus visibles.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39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Même secteur et même échelle que la diapositive précédente, d’après le RGE_1m de l’IGN. Les enclos ne sont plus visibles.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40"/>
          <p:cNvSpPr txBox="1"/>
          <p:nvPr/>
        </p:nvSpPr>
        <p:spPr>
          <a:xfrm>
            <a:off x="1076400" y="4788925"/>
            <a:ext cx="69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Grands enclos fossoyés, de forme patatoïde, formant chapelet (d’après la mission aérienne de 1950).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41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Même secteur et même échelle que la diapositive précédente, d’après un détail du plan cadastral ancien (1839) de Lucmau. Les enclos y sont déjà figurés.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Belleyme_Grande Lan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995">
            <a:off x="1289097" y="260398"/>
            <a:ext cx="6299998" cy="4283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859200" y="4599050"/>
            <a:ext cx="74256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>
                <a:highlight>
                  <a:schemeClr val="lt1"/>
                </a:highlight>
              </a:rPr>
              <a:t>Plan d’assemblage des planches de la carte de Belleyme sur le territoire de la Grande Lande (d’après S. Lerat et J. Menault).</a:t>
            </a:r>
            <a:endParaRPr sz="1700">
              <a:solidFill>
                <a:srgbClr val="595959"/>
              </a:solidFill>
              <a:highlight>
                <a:schemeClr val="lt1"/>
              </a:highlight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5762475" y="786075"/>
            <a:ext cx="1745400" cy="56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2" name="Google Shape;232;p42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Grands enclos fossoyés, de forme patatoïde, formant chapelet (</a:t>
            </a:r>
            <a:r>
              <a:rPr lang="fr" sz="1000">
                <a:solidFill>
                  <a:schemeClr val="dk1"/>
                </a:solidFill>
              </a:rPr>
              <a:t>même secteur mais à plus petite échelle, </a:t>
            </a:r>
            <a:r>
              <a:rPr lang="fr" sz="1000">
                <a:solidFill>
                  <a:schemeClr val="dk1"/>
                </a:solidFill>
              </a:rPr>
              <a:t>d’après la mission aérienne de 1950.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8" name="Google Shape;238;p43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Même secteur et même échelle que la diapositive précédente, d’après un détail du TA du cadastre ancien (1839) de Lucmau. Les enclos y sont déjà figurés.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Zoom sur la fenêtre de l’étude.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244" name="Google Shape;244;p44" title="Camp de Captieux (Zoom_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5" title="Camp de Captieux (Analyse zoom_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45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Relevé des formes apparaissant en </a:t>
            </a:r>
            <a:r>
              <a:rPr lang="fr" sz="1000">
                <a:solidFill>
                  <a:schemeClr val="dk1"/>
                </a:solidFill>
              </a:rPr>
              <a:t>photo-interprétation </a:t>
            </a:r>
            <a:r>
              <a:rPr lang="fr" sz="1000"/>
              <a:t>sur la mission aérienne de 1950.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Relevé des formes apparaissant en </a:t>
            </a:r>
            <a:r>
              <a:rPr lang="fr" sz="1000">
                <a:solidFill>
                  <a:schemeClr val="dk1"/>
                </a:solidFill>
              </a:rPr>
              <a:t>photo-interprétation </a:t>
            </a:r>
            <a:r>
              <a:rPr lang="fr" sz="1000"/>
              <a:t>sur la mission aérienne de 1950.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256" name="Google Shape;256;p46" title="Camp de Captieux (Analyse zoom_2 bis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47"/>
          <p:cNvSpPr txBox="1"/>
          <p:nvPr/>
        </p:nvSpPr>
        <p:spPr>
          <a:xfrm>
            <a:off x="2153400" y="4788925"/>
            <a:ext cx="483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B</a:t>
            </a:r>
            <a:r>
              <a:rPr lang="fr" sz="1000">
                <a:solidFill>
                  <a:schemeClr val="dk1"/>
                </a:solidFill>
              </a:rPr>
              <a:t>âtiments en pierre </a:t>
            </a:r>
            <a:r>
              <a:rPr lang="fr" sz="1000">
                <a:solidFill>
                  <a:schemeClr val="dk1"/>
                </a:solidFill>
              </a:rPr>
              <a:t>arasés</a:t>
            </a:r>
            <a:r>
              <a:rPr lang="fr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8" name="Google Shape;268;p48"/>
          <p:cNvSpPr txBox="1"/>
          <p:nvPr/>
        </p:nvSpPr>
        <p:spPr>
          <a:xfrm>
            <a:off x="133185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Petites formes</a:t>
            </a:r>
            <a:r>
              <a:rPr lang="fr" sz="1000">
                <a:solidFill>
                  <a:schemeClr val="dk1"/>
                </a:solidFill>
              </a:rPr>
              <a:t> circulaires de différentes dimensions.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4" name="Google Shape;274;p49"/>
          <p:cNvSpPr txBox="1"/>
          <p:nvPr/>
        </p:nvSpPr>
        <p:spPr>
          <a:xfrm>
            <a:off x="1223100" y="4788925"/>
            <a:ext cx="669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Petites formes</a:t>
            </a:r>
            <a:r>
              <a:rPr lang="fr" sz="1000">
                <a:solidFill>
                  <a:schemeClr val="dk1"/>
                </a:solidFill>
              </a:rPr>
              <a:t> circulaires de différentes dimensions, d’après la mission aérienne de l’IGN de 1950.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0" name="Google Shape;280;p50"/>
          <p:cNvSpPr txBox="1"/>
          <p:nvPr/>
        </p:nvSpPr>
        <p:spPr>
          <a:xfrm>
            <a:off x="133200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Petites formes</a:t>
            </a:r>
            <a:r>
              <a:rPr lang="fr" sz="1000">
                <a:solidFill>
                  <a:schemeClr val="dk1"/>
                </a:solidFill>
              </a:rPr>
              <a:t> circulaires de différentes dimensions, d’après la mission aérienne de l’IGN de 2024.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6" name="Google Shape;286;p51"/>
          <p:cNvSpPr txBox="1"/>
          <p:nvPr/>
        </p:nvSpPr>
        <p:spPr>
          <a:xfrm>
            <a:off x="133200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Petites formes</a:t>
            </a:r>
            <a:r>
              <a:rPr lang="fr" sz="1000">
                <a:solidFill>
                  <a:schemeClr val="dk1"/>
                </a:solidFill>
              </a:rPr>
              <a:t> circulaires de différentes dimensions, d’après le RGE_1 m de l’IGN.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 title="Export_carte_E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969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" name="Google Shape;76;p16"/>
          <p:cNvSpPr txBox="1"/>
          <p:nvPr/>
        </p:nvSpPr>
        <p:spPr>
          <a:xfrm>
            <a:off x="2851488" y="4804550"/>
            <a:ext cx="344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Carte d’Etat-Major (vers 1850).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7600"/>
            <a:ext cx="8839198" cy="173728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2"/>
          <p:cNvSpPr txBox="1"/>
          <p:nvPr/>
        </p:nvSpPr>
        <p:spPr>
          <a:xfrm>
            <a:off x="152400" y="1872125"/>
            <a:ext cx="883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Profil topographique d’une des petites formes circulaires (diamètre entre 12 et 14 mètres ; hauteur entre 40 et 50 cm).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93" name="Google Shape;293;p52" title="Charbonnier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075" y="2383100"/>
            <a:ext cx="3327911" cy="242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4" name="Google Shape;294;p52" title="Bassin de l'Orgeva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776" y="2383100"/>
            <a:ext cx="3425147" cy="24216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5" name="Google Shape;295;p52"/>
          <p:cNvSpPr txBox="1"/>
          <p:nvPr/>
        </p:nvSpPr>
        <p:spPr>
          <a:xfrm>
            <a:off x="0" y="4804800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Charbonnière (à gauche), d’après un cliché de Félix Arnaudin (Landes), et lentilles de charbonnières (à droite) d’après un cliché aérien (Seine-et-Marne).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1" name="Google Shape;301;p53"/>
          <p:cNvSpPr txBox="1"/>
          <p:nvPr/>
        </p:nvSpPr>
        <p:spPr>
          <a:xfrm>
            <a:off x="1223100" y="4788925"/>
            <a:ext cx="669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Petites formes circulaires de différentes dimensions, d’après la mission aérienne de l’IGN de 1950.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7" name="Google Shape;307;p54"/>
          <p:cNvSpPr txBox="1"/>
          <p:nvPr/>
        </p:nvSpPr>
        <p:spPr>
          <a:xfrm>
            <a:off x="133215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</a:t>
            </a:r>
            <a:r>
              <a:rPr lang="fr" sz="1000">
                <a:solidFill>
                  <a:schemeClr val="dk1"/>
                </a:solidFill>
              </a:rPr>
              <a:t>hemin ou piste</a:t>
            </a:r>
            <a:r>
              <a:rPr lang="fr" sz="1000">
                <a:solidFill>
                  <a:schemeClr val="dk1"/>
                </a:solidFill>
              </a:rPr>
              <a:t>, d’après la mission aérienne de l’IGN de 1950</a:t>
            </a:r>
            <a:r>
              <a:rPr lang="fr" sz="1000">
                <a:solidFill>
                  <a:schemeClr val="dk1"/>
                </a:solidFill>
              </a:rPr>
              <a:t>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55"/>
          <p:cNvSpPr txBox="1"/>
          <p:nvPr/>
        </p:nvSpPr>
        <p:spPr>
          <a:xfrm>
            <a:off x="133200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 ou piste, </a:t>
            </a:r>
            <a:r>
              <a:rPr lang="fr" sz="1000">
                <a:solidFill>
                  <a:schemeClr val="dk1"/>
                </a:solidFill>
              </a:rPr>
              <a:t>d’après la mission aérienne de l’IGN de 1950 (même secteur mais à plus petite échelle).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9" name="Google Shape;319;p56"/>
          <p:cNvSpPr txBox="1"/>
          <p:nvPr/>
        </p:nvSpPr>
        <p:spPr>
          <a:xfrm>
            <a:off x="635400" y="4788925"/>
            <a:ext cx="787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 ou piste, d’après la mission aérienne de l’IGN de 2024 (même secteur et m</a:t>
            </a:r>
            <a:r>
              <a:rPr lang="fr" sz="1000">
                <a:solidFill>
                  <a:schemeClr val="dk1"/>
                </a:solidFill>
              </a:rPr>
              <a:t>ême </a:t>
            </a:r>
            <a:r>
              <a:rPr lang="fr" sz="1000">
                <a:solidFill>
                  <a:schemeClr val="dk1"/>
                </a:solidFill>
              </a:rPr>
              <a:t>échelle que la diapositive précédente).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5" name="Google Shape;325;p57"/>
          <p:cNvSpPr txBox="1"/>
          <p:nvPr/>
        </p:nvSpPr>
        <p:spPr>
          <a:xfrm>
            <a:off x="635400" y="4788925"/>
            <a:ext cx="787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 ou piste, d’après la carte d’Etat-Major de 1850 (même secteur et même échelle que la diapositive précédente).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1" name="Google Shape;331;p58"/>
          <p:cNvSpPr txBox="1"/>
          <p:nvPr/>
        </p:nvSpPr>
        <p:spPr>
          <a:xfrm>
            <a:off x="1332150" y="4788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 ou piste, d’après la mission aérienne de l’IGN de 1950.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9" title="Chemin dans la lande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" y="1480485"/>
            <a:ext cx="2919009" cy="218254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59" title="Chemin de la land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7366" y="1480485"/>
            <a:ext cx="2889292" cy="21825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59" title="Chemin vert (Labouheyre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991" y="1469260"/>
            <a:ext cx="2919009" cy="220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9" name="Google Shape;339;p59"/>
          <p:cNvSpPr txBox="1"/>
          <p:nvPr/>
        </p:nvSpPr>
        <p:spPr>
          <a:xfrm>
            <a:off x="1332150" y="3674250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Chemins et pistes, d’après divers clichés de Félix Arnaudin (Source : musée d’Aquitaine).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0" title="Chemin d'Escoursol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737" y="207601"/>
            <a:ext cx="6062823" cy="4582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" name="Google Shape;345;p60"/>
          <p:cNvSpPr txBox="1"/>
          <p:nvPr/>
        </p:nvSpPr>
        <p:spPr>
          <a:xfrm>
            <a:off x="1332150" y="4789925"/>
            <a:ext cx="64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Chemin, d’après un cliché de Félix Arnaudin (Source : musée d’Aquitaine).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1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Relevé des formes apparaissant en </a:t>
            </a:r>
            <a:r>
              <a:rPr lang="fr" sz="1000">
                <a:solidFill>
                  <a:schemeClr val="dk1"/>
                </a:solidFill>
              </a:rPr>
              <a:t>photo-interprétation </a:t>
            </a:r>
            <a:r>
              <a:rPr lang="fr" sz="1000"/>
              <a:t>sur la mission aérienne de 1950.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351" name="Google Shape;351;p61" title="Camp de Captieux (Analyse zoom_2 bis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123" y="207612"/>
            <a:ext cx="6299877" cy="444266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82" name="Google Shape;82;p17"/>
          <p:cNvSpPr txBox="1"/>
          <p:nvPr/>
        </p:nvSpPr>
        <p:spPr>
          <a:xfrm>
            <a:off x="1422000" y="4599686"/>
            <a:ext cx="62994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>
                <a:solidFill>
                  <a:srgbClr val="000000"/>
                </a:solidFill>
              </a:rPr>
              <a:t>Délimitation des feuilles de la carte </a:t>
            </a:r>
            <a:r>
              <a:rPr lang="fr" sz="1000"/>
              <a:t>d'État</a:t>
            </a:r>
            <a:r>
              <a:rPr lang="fr" sz="1000">
                <a:solidFill>
                  <a:srgbClr val="000000"/>
                </a:solidFill>
              </a:rPr>
              <a:t>-Major (vers 1850) couvrant le département des Landes. Chaque feuille mesure 20 x 20 kilomètres, soit une superficie de 400 km</a:t>
            </a:r>
            <a:r>
              <a:rPr baseline="30000" lang="fr" sz="1000">
                <a:solidFill>
                  <a:srgbClr val="000000"/>
                </a:solidFill>
              </a:rPr>
              <a:t>2</a:t>
            </a:r>
            <a:r>
              <a:rPr lang="fr" sz="1000">
                <a:solidFill>
                  <a:srgbClr val="000000"/>
                </a:solidFill>
              </a:rPr>
              <a:t> par feuille.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2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Relevé des formes apparaissant en </a:t>
            </a:r>
            <a:r>
              <a:rPr lang="fr" sz="1000">
                <a:solidFill>
                  <a:schemeClr val="dk1"/>
                </a:solidFill>
              </a:rPr>
              <a:t>photo-interprétation </a:t>
            </a:r>
            <a:r>
              <a:rPr lang="fr" sz="1000"/>
              <a:t>sur la mission aérienne de 1950.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357" name="Google Shape;357;p62" title="Numéros enclo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p63"/>
          <p:cNvGraphicFramePr/>
          <p:nvPr/>
        </p:nvGraphicFramePr>
        <p:xfrm>
          <a:off x="71305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{8EC0D5BC-9B32-4AFD-B6A0-A9DC4EE65999}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12,3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25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37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14,3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49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26,5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61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33,4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5,87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14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29,1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8,99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38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3,98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50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24,5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7,25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3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27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69 ha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39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7,72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51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11,4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63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20,7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6,58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40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52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11,4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2,06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8,84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17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74,3 ha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29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41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6,49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25,8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9,13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2,92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15,3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30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5,07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3,68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4,94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4,50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19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7,04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31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7,84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43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4,20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55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67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6,67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15,1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32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34,9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8,91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9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13,6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21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34,6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33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22,9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45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33,6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57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27,5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15,6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8,84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34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24,9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1,13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18,5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11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29,8 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23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8,73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3,17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47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59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23,5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3,89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3,20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5,59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48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16,8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  <p:sp>
        <p:nvSpPr>
          <p:cNvPr id="363" name="Google Shape;363;p63"/>
          <p:cNvSpPr txBox="1"/>
          <p:nvPr/>
        </p:nvSpPr>
        <p:spPr>
          <a:xfrm>
            <a:off x="5422550" y="177675"/>
            <a:ext cx="3008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Superficie d’un terrain de </a:t>
            </a:r>
            <a:r>
              <a:rPr lang="fr" sz="1000">
                <a:solidFill>
                  <a:schemeClr val="dk2"/>
                </a:solidFill>
              </a:rPr>
              <a:t>football : 0,7 ha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10 ha : 7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20 ha : 14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30 ha : 21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70 ha : 49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64" name="Google Shape;364;p63"/>
          <p:cNvSpPr txBox="1"/>
          <p:nvPr/>
        </p:nvSpPr>
        <p:spPr>
          <a:xfrm>
            <a:off x="5422550" y="4804800"/>
            <a:ext cx="373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Tableau des superficies des enclos de la fenêtre précédente.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4" title="Export 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64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Pointage de formes patatoïdes s’apparentant à des enclos, d’après</a:t>
            </a:r>
            <a:r>
              <a:rPr lang="fr" sz="1000"/>
              <a:t> la mission aérienne de 1950.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5" title="Export 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6" name="Google Shape;376;p65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La superposition de la BD parcellaire de l’IGN de 2024 sur </a:t>
            </a:r>
            <a:r>
              <a:rPr lang="fr" sz="1000">
                <a:solidFill>
                  <a:schemeClr val="dk1"/>
                </a:solidFill>
              </a:rPr>
              <a:t>la mission aérienne de 1950 </a:t>
            </a:r>
            <a:r>
              <a:rPr lang="fr" sz="1000"/>
              <a:t>montre la transmission de la forme </a:t>
            </a:r>
            <a:r>
              <a:rPr lang="fr" sz="1000"/>
              <a:t>des enclos dans le temps.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6" title="Export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2" name="Google Shape;382;p66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BD parcellaire de l’IGN au sud de Luxey (2024).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7" title="Export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8" name="Google Shape;388;p67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Pointage de formes patatoïdes s’apparentant à des enclos sur la BD parcellaire de l’IGN (2024).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8" title="Export 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4" name="Google Shape;394;p68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Report</a:t>
            </a:r>
            <a:r>
              <a:rPr lang="fr" sz="1000"/>
              <a:t> des formes patatoïdes identifiées sur la BD parcellaire (2024) sur la </a:t>
            </a:r>
            <a:r>
              <a:rPr lang="fr" sz="1000">
                <a:solidFill>
                  <a:schemeClr val="dk1"/>
                </a:solidFill>
              </a:rPr>
              <a:t>mission aérienne de 1950</a:t>
            </a:r>
            <a:r>
              <a:rPr lang="fr" sz="1000"/>
              <a:t>.</a:t>
            </a:r>
            <a:endParaRPr sz="5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9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Report des formes patatoïdes identifiées sur la BD parcellaire (2024) sur la </a:t>
            </a:r>
            <a:r>
              <a:rPr lang="fr" sz="1000">
                <a:solidFill>
                  <a:schemeClr val="dk1"/>
                </a:solidFill>
              </a:rPr>
              <a:t>carte d’Etat-Major (à gauche) et les différents types de landes (d’après L. Papy)</a:t>
            </a:r>
            <a:r>
              <a:rPr lang="fr" sz="1000"/>
              <a:t>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400" name="Google Shape;400;p69" title="Haute Lande E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38" y="207600"/>
            <a:ext cx="6479652" cy="45813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1" name="Google Shape;401;p69" title="Types de lande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571" y="207600"/>
            <a:ext cx="3020592" cy="45813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2" name="Google Shape;402;p69"/>
          <p:cNvSpPr/>
          <p:nvPr/>
        </p:nvSpPr>
        <p:spPr>
          <a:xfrm>
            <a:off x="7345904" y="3154002"/>
            <a:ext cx="569875" cy="349025"/>
          </a:xfrm>
          <a:custGeom>
            <a:rect b="b" l="l" r="r" t="t"/>
            <a:pathLst>
              <a:path extrusionOk="0" h="13961" w="22795">
                <a:moveTo>
                  <a:pt x="22078" y="5801"/>
                </a:moveTo>
                <a:cubicBezTo>
                  <a:pt x="21352" y="2900"/>
                  <a:pt x="18106" y="-318"/>
                  <a:pt x="15145" y="106"/>
                </a:cubicBezTo>
                <a:cubicBezTo>
                  <a:pt x="11617" y="611"/>
                  <a:pt x="10751" y="6783"/>
                  <a:pt x="7223" y="7286"/>
                </a:cubicBezTo>
                <a:cubicBezTo>
                  <a:pt x="4819" y="7628"/>
                  <a:pt x="-300" y="6120"/>
                  <a:pt x="43" y="8524"/>
                </a:cubicBezTo>
                <a:cubicBezTo>
                  <a:pt x="1023" y="15401"/>
                  <a:pt x="14208" y="14727"/>
                  <a:pt x="20592" y="11990"/>
                </a:cubicBezTo>
                <a:cubicBezTo>
                  <a:pt x="22764" y="11059"/>
                  <a:pt x="23388" y="7025"/>
                  <a:pt x="22078" y="5058"/>
                </a:cubicBezTo>
              </a:path>
            </a:pathLst>
          </a:cu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0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Henri Cavaillès, </a:t>
            </a:r>
            <a:r>
              <a:rPr i="1" lang="fr" sz="1000"/>
              <a:t>La transhumance pyrénéenne et la circulation des troupeaux dans les plaines de Gascogne</a:t>
            </a:r>
            <a:r>
              <a:rPr lang="fr" sz="1000"/>
              <a:t>, Paris, 1931.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408" name="Google Shape;408;p70" title="Capture d’écran 2025-06-02 à 23.35.55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238" y="424250"/>
            <a:ext cx="5685526" cy="203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70" title="Capture d’écran 2025-06-02 à 23.35.55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0746" y="2527275"/>
            <a:ext cx="5382541" cy="219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375" y="207600"/>
            <a:ext cx="3021245" cy="45823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225" y="207600"/>
            <a:ext cx="3522400" cy="233357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6" name="Google Shape;41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8225" y="2808575"/>
            <a:ext cx="3522401" cy="19813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71550" y="4470875"/>
            <a:ext cx="900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Plans parcellaires</a:t>
            </a:r>
            <a:r>
              <a:rPr lang="fr" sz="1000"/>
              <a:t> du cadastre napoléonien (1824) de la commune de Labrit (Source : Archives départementales des Landes).</a:t>
            </a:r>
            <a:endParaRPr sz="1700">
              <a:solidFill>
                <a:srgbClr val="595959"/>
              </a:solidFill>
            </a:endParaRPr>
          </a:p>
        </p:txBody>
      </p:sp>
      <p:pic>
        <p:nvPicPr>
          <p:cNvPr id="88" name="Google Shape;88;p18" title="Capture d’écran 2025-06-02 à 10.09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3925"/>
            <a:ext cx="2927427" cy="41369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8" title="Capture d’écran 2025-06-02 à 10.11.4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3984" y="333925"/>
            <a:ext cx="5871442" cy="41369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1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72"/>
          <p:cNvSpPr txBox="1"/>
          <p:nvPr/>
        </p:nvSpPr>
        <p:spPr>
          <a:xfrm>
            <a:off x="1076400" y="4788925"/>
            <a:ext cx="69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Grands enclos fossoyés, de forme patatoïde, formant chapelet (d’après la mission aérienne de 1950).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8" name="Google Shape;428;p73"/>
          <p:cNvSpPr txBox="1"/>
          <p:nvPr/>
        </p:nvSpPr>
        <p:spPr>
          <a:xfrm>
            <a:off x="1076400" y="4788925"/>
            <a:ext cx="69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Grands enclos fossoyés, de forme patatoïde, formant chapelet (d’après la mission aérienne de 1950).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74" title="Enclos+hyd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13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5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Henri Cavaillès, </a:t>
            </a:r>
            <a:r>
              <a:rPr i="1" lang="fr" sz="1000"/>
              <a:t>La transhumance pyrénéenne et la circulation des troupeaux dans les plaines de Gascogne</a:t>
            </a:r>
            <a:r>
              <a:rPr lang="fr" sz="1000"/>
              <a:t>, Paris, 1931.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439" name="Google Shape;439;p75" title="Capture d’écran 2025-06-02 à 23.36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49325" cy="14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5" title="Capture d’écran 2025-06-02 à 23.37.2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36925"/>
            <a:ext cx="4449326" cy="26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5" title="Capture d’écran 2025-06-02 à 23.37.5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125" y="152400"/>
            <a:ext cx="4237474" cy="237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5" title="Capture d’écran 2025-06-02 à 23.38.3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4125" y="2682242"/>
            <a:ext cx="4237474" cy="126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6"/>
          <p:cNvSpPr txBox="1"/>
          <p:nvPr/>
        </p:nvSpPr>
        <p:spPr>
          <a:xfrm>
            <a:off x="860400" y="2202300"/>
            <a:ext cx="742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II-</a:t>
            </a:r>
            <a:r>
              <a:rPr b="1" lang="fr" sz="1800">
                <a:solidFill>
                  <a:schemeClr val="dk2"/>
                </a:solidFill>
              </a:rPr>
              <a:t> L’ENCLOS, UNE FORME CLASSIQUE DE L’ORGANISATION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DE L’HABITAT SUR LA LANDE ?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17725"/>
            <a:ext cx="6480000" cy="45722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453" name="Google Shape;453;p77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dk1"/>
                </a:solidFill>
              </a:rPr>
              <a:t>Le quartier de Merrein, sur la commune de Préchac (Source : Scan 25).</a:t>
            </a:r>
            <a:endParaRPr sz="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8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Le quartier de Merrein, sur la commune de Préchac (Source : </a:t>
            </a:r>
            <a:r>
              <a:rPr lang="fr" sz="1000">
                <a:solidFill>
                  <a:schemeClr val="dk1"/>
                </a:solidFill>
              </a:rPr>
              <a:t>mission aérienne de 1950</a:t>
            </a:r>
            <a:r>
              <a:rPr lang="fr" sz="1000">
                <a:solidFill>
                  <a:schemeClr val="dk1"/>
                </a:solidFill>
              </a:rPr>
              <a:t>).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459" name="Google Shape;45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9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Zoom sur le secteur situé en bordure de la route départementale D9 reliant Préchac à Callen, au sud de la commune, à proximité du quartier de Merrein. </a:t>
            </a:r>
            <a:endParaRPr sz="300">
              <a:solidFill>
                <a:srgbClr val="595959"/>
              </a:solidFill>
            </a:endParaRPr>
          </a:p>
        </p:txBody>
      </p:sp>
      <p:pic>
        <p:nvPicPr>
          <p:cNvPr id="465" name="Google Shape;4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588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0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Cartographie d’une forme ovale identifiée dans le dessin du parcellaire (en vert). Superficie : 28,25 ha.</a:t>
            </a:r>
            <a:endParaRPr sz="200">
              <a:solidFill>
                <a:srgbClr val="595959"/>
              </a:solidFill>
            </a:endParaRPr>
          </a:p>
        </p:txBody>
      </p:sp>
      <p:pic>
        <p:nvPicPr>
          <p:cNvPr id="471" name="Google Shape;47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1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La forme ovale sur le plan cadastral napoléonien (le nord est à gauche).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477" name="Google Shape;47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616553" cy="45813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91" y="207600"/>
            <a:ext cx="6480000" cy="45356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p19"/>
          <p:cNvSpPr txBox="1"/>
          <p:nvPr/>
        </p:nvSpPr>
        <p:spPr>
          <a:xfrm>
            <a:off x="972000" y="4743242"/>
            <a:ext cx="72000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Géoréférencement sous SIG du cadastre napoléonien (1824) de la commune de Labrit (Source : Théotime Huchet).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2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La transmission de la forme dans le parcellaire actuel (Source : BD parcellaire de l’IGN).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483" name="Google Shape;48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3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Analyse morphologique de la fenêtre précédente mettant en évidence plusieurs enclos grossièrement circulaires de dimensions différentes.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489" name="Google Shape;48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4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Report des enclos identifiés sur la photographie aérienne de 1950.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495" name="Google Shape;49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5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Cartographie d’une forme ovale identifiée dans le dessin du parcellaire (en vert). Superficie : 28,25 ha.</a:t>
            </a:r>
            <a:endParaRPr sz="200">
              <a:solidFill>
                <a:srgbClr val="595959"/>
              </a:solidFill>
            </a:endParaRPr>
          </a:p>
        </p:txBody>
      </p:sp>
      <p:pic>
        <p:nvPicPr>
          <p:cNvPr id="501" name="Google Shape;50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" name="Google Shape;506;p86"/>
          <p:cNvGraphicFramePr/>
          <p:nvPr/>
        </p:nvGraphicFramePr>
        <p:xfrm>
          <a:off x="71305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{8EC0D5BC-9B32-4AFD-B6A0-A9DC4EE65999}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12,3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25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37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14,3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49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26,5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61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33,4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5,87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14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29,1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8,99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38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3,98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50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24,5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7,25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3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27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69 ha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39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7,72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51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11,4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63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20,7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6,58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40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52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11,4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2,06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8,84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17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990000"/>
                          </a:solidFill>
                        </a:rPr>
                        <a:t>74,3 ha</a:t>
                      </a:r>
                      <a:endParaRPr b="1" sz="800">
                        <a:solidFill>
                          <a:srgbClr val="990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29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11,2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41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6,49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25,8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9,13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2,92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15,3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30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5,07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3,68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4,94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15,2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4,50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19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7,04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31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7,84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43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4,20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55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22,1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67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12,5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6,67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20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15,1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32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34,9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8,91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56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14,7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9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13,6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21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34,6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33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22,9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45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33,6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57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27,5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15,6 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8,84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34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24,9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46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1,13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58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18,5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11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29,8 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23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8,73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35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3,17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47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45F06"/>
                          </a:solidFill>
                        </a:rPr>
                        <a:t>36 ha</a:t>
                      </a:r>
                      <a:endParaRPr b="1" sz="800">
                        <a:solidFill>
                          <a:srgbClr val="B45F06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59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BF9000"/>
                          </a:solidFill>
                        </a:rPr>
                        <a:t>23,5 ha</a:t>
                      </a:r>
                      <a:endParaRPr b="1" sz="800">
                        <a:solidFill>
                          <a:srgbClr val="BF9000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12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3,89 </a:t>
                      </a:r>
                      <a:endParaRPr sz="8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ha</a:t>
                      </a:r>
                      <a:endParaRPr sz="800"/>
                    </a:p>
                  </a:txBody>
                  <a:tcPr marT="91425" marB="0" marR="0" marL="0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24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3,20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36</a:t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5,59 ha</a:t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48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14,5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60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>
                          <a:solidFill>
                            <a:srgbClr val="38761D"/>
                          </a:solidFill>
                        </a:rPr>
                        <a:t>16,8 ha</a:t>
                      </a:r>
                      <a:endParaRPr b="1" sz="8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>
                    <a:lnR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  <p:sp>
        <p:nvSpPr>
          <p:cNvPr id="507" name="Google Shape;507;p86"/>
          <p:cNvSpPr txBox="1"/>
          <p:nvPr/>
        </p:nvSpPr>
        <p:spPr>
          <a:xfrm>
            <a:off x="5422550" y="177675"/>
            <a:ext cx="3008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Superficie d’un terrain de football : 0,7 ha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10 ha : 7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20 ha : 14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30 ha : 21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2"/>
                </a:solidFill>
              </a:rPr>
              <a:t>Equivalent pour un enclos d’environ 70 ha : 49 ;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08" name="Google Shape;508;p86"/>
          <p:cNvSpPr txBox="1"/>
          <p:nvPr/>
        </p:nvSpPr>
        <p:spPr>
          <a:xfrm>
            <a:off x="5422550" y="4804800"/>
            <a:ext cx="373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Tableau des superficies des enclos de la fenêtre précédente.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7"/>
          <p:cNvSpPr txBox="1"/>
          <p:nvPr/>
        </p:nvSpPr>
        <p:spPr>
          <a:xfrm>
            <a:off x="449700" y="4788925"/>
            <a:ext cx="824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Relevé des formes apparaissant en </a:t>
            </a:r>
            <a:r>
              <a:rPr lang="fr" sz="1000">
                <a:solidFill>
                  <a:schemeClr val="dk1"/>
                </a:solidFill>
              </a:rPr>
              <a:t>photo-interprétation </a:t>
            </a:r>
            <a:r>
              <a:rPr lang="fr" sz="1000"/>
              <a:t>sur la mission aérienne de 1950.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514" name="Google Shape;514;p87" title="Numéros enclo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8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/>
              <a:t>Report des formes patatoïdes identifiées sur la BD parcellaire (2024) sur la </a:t>
            </a:r>
            <a:r>
              <a:rPr lang="fr" sz="1000">
                <a:solidFill>
                  <a:schemeClr val="dk1"/>
                </a:solidFill>
              </a:rPr>
              <a:t>carte d’Etat-Major</a:t>
            </a:r>
            <a:r>
              <a:rPr lang="fr" sz="1000"/>
              <a:t>.</a:t>
            </a:r>
            <a:endParaRPr sz="500">
              <a:solidFill>
                <a:srgbClr val="595959"/>
              </a:solidFill>
            </a:endParaRPr>
          </a:p>
        </p:txBody>
      </p:sp>
      <p:pic>
        <p:nvPicPr>
          <p:cNvPr id="520" name="Google Shape;520;p88" title="Haute Lande E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863" y="207600"/>
            <a:ext cx="6479652" cy="458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9"/>
          <p:cNvSpPr txBox="1"/>
          <p:nvPr/>
        </p:nvSpPr>
        <p:spPr>
          <a:xfrm>
            <a:off x="860400" y="2202300"/>
            <a:ext cx="742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III-</a:t>
            </a:r>
            <a:r>
              <a:rPr b="1" lang="fr" sz="1800">
                <a:solidFill>
                  <a:schemeClr val="dk2"/>
                </a:solidFill>
              </a:rPr>
              <a:t> DE GRANDES AURÉOLES DE DÉLIMITATION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531" name="Google Shape;531;p90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dk1"/>
                </a:solidFill>
              </a:rPr>
              <a:t>Relevé du réseau viaire au milieu du XIX</a:t>
            </a:r>
            <a:r>
              <a:rPr baseline="30000" lang="fr" sz="1000">
                <a:solidFill>
                  <a:schemeClr val="dk1"/>
                </a:solidFill>
              </a:rPr>
              <a:t>e</a:t>
            </a:r>
            <a:r>
              <a:rPr lang="fr" sz="1000">
                <a:solidFill>
                  <a:schemeClr val="dk1"/>
                </a:solidFill>
              </a:rPr>
              <a:t> siècle d’après la carte d’État-Major et localisation de la commune et du château de Labrit.</a:t>
            </a:r>
            <a:endParaRPr sz="1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1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Relevé de grandes auréoles grossièrement circulaires autour des églises de Labrit, Bélis, Guinas, Roquefort et Pouydessaux (Source : carte d’Etat-Major).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37" name="Google Shape;53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89" y="207600"/>
            <a:ext cx="6480000" cy="45939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20"/>
          <p:cNvSpPr txBox="1"/>
          <p:nvPr/>
        </p:nvSpPr>
        <p:spPr>
          <a:xfrm>
            <a:off x="972000" y="4801554"/>
            <a:ext cx="72000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Vectorisation</a:t>
            </a:r>
            <a:r>
              <a:rPr lang="fr" sz="1000"/>
              <a:t> sous SIG du cadastre napoléonien (1824) de la commune de Labrit (Source : Théotime Huchet).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2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Cartographie de la grande auréole autour de Labrit</a:t>
            </a:r>
            <a:r>
              <a:rPr lang="fr" sz="1000">
                <a:solidFill>
                  <a:schemeClr val="dk1"/>
                </a:solidFill>
              </a:rPr>
              <a:t> (Source : carte d’Etat-Major). Superficie : 3050 hectares.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43" name="Google Shape;543;p92" title="Auréole_Labrit_analys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93" title="Auréole_Labr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88" y="207600"/>
            <a:ext cx="6480000" cy="45828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9" name="Google Shape;549;p93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Détail du bourg de Labrit et de son espace proche</a:t>
            </a:r>
            <a:r>
              <a:rPr lang="fr" sz="1000">
                <a:solidFill>
                  <a:schemeClr val="dk1"/>
                </a:solidFill>
              </a:rPr>
              <a:t> (Source : carte d’Etat-Major).</a:t>
            </a:r>
            <a:endParaRPr sz="1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4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Cartographie de la grande auréole autour de Labrit (Source : carte d’Etat-Major). Superficie : 3050 hectares.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55" name="Google Shape;555;p94" title="Auréole_Labrit_analys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5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Un principe méthodologique de base de l’archéogéographie : c’est la forme qui guide le relevé et non le modelé.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61" name="Google Shape;56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000" y="207600"/>
            <a:ext cx="6552000" cy="461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6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Analyse du processus de transmission et de transformations des formes dans le temps long de la centuriation B d’Orange à travers la coupe des Malalonnes.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67" name="Google Shape;56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25" y="207600"/>
            <a:ext cx="3668830" cy="44841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8" name="Google Shape;5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550" y="207600"/>
            <a:ext cx="3767776" cy="44841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7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dk1"/>
                </a:solidFill>
              </a:rPr>
              <a:t>Les voies et chemins formant pattes d’oie au sud-ouest et au nord-est de la grande auréole ovale de Labrit (en rouge).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574" name="Google Shape;574;p97" title="Auréole_Labrit+ voies Le Sen et Ver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88" y="207600"/>
            <a:ext cx="6480000" cy="45823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8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Les voies et les chemins convergeant vers les églises de Vert et de Le Sen au contact de la grande auréole ovale centrée sur l’église de Labrit (en rouge).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80" name="Google Shape;58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17725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9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Les voies de grand parcours traversant l’auréole de Labrit en son centre.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86" name="Google Shape;58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0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Les voies de grand parcours évitant ou contournant l’auréole de Labrit.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92" name="Google Shape;59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1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Les réseaux de voies polarisées par des lieux centraux. 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598" name="Google Shape;59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97" y="207588"/>
            <a:ext cx="6480000" cy="46007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21"/>
          <p:cNvSpPr txBox="1"/>
          <p:nvPr/>
        </p:nvSpPr>
        <p:spPr>
          <a:xfrm>
            <a:off x="972000" y="4808369"/>
            <a:ext cx="72000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/>
              <a:t>Géoréférencement</a:t>
            </a:r>
            <a:r>
              <a:rPr lang="fr" sz="1000"/>
              <a:t> du cadastre napoléonien (1824) de la commune de Labrit sur la carte d’Etat-Major (1850).</a:t>
            </a:r>
            <a:endParaRPr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2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La partition de l’espace à l’intérieur et de part et d’autre des limites de l'alvéole.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604" name="Google Shape;60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03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Incrustation du plan parcellaire ancien de la commune de Labrit sur la carte d’Etat-Major et relevé des voies de grand parcours.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610" name="Google Shape;61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4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Agrandissement de la figure précédente sur la zone centrale de la carte.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616" name="Google Shape;61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5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Relevé de grandes auréoles grossièrement circulaires autour des églises de Labrit, Bélis, Guinas, Roquefort et Pouydessaux (Source : carte d’Etat-Major).</a:t>
            </a:r>
            <a:endParaRPr sz="100">
              <a:solidFill>
                <a:srgbClr val="595959"/>
              </a:solidFill>
            </a:endParaRPr>
          </a:p>
        </p:txBody>
      </p:sp>
      <p:pic>
        <p:nvPicPr>
          <p:cNvPr id="622" name="Google Shape;62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7220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06"/>
          <p:cNvSpPr txBox="1"/>
          <p:nvPr/>
        </p:nvSpPr>
        <p:spPr>
          <a:xfrm>
            <a:off x="0" y="478892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000">
                <a:solidFill>
                  <a:schemeClr val="dk1"/>
                </a:solidFill>
              </a:rPr>
              <a:t>Auréole circulaire de 300 hectares identifiée sur la commune de Mérignac. Noter le carrefour des voies au centre et les pattes d’oie en bordure de l’enveloppe.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628" name="Google Shape;62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207600"/>
            <a:ext cx="6480000" cy="456406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413" y="207600"/>
            <a:ext cx="6403181" cy="45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07"/>
          <p:cNvSpPr txBox="1"/>
          <p:nvPr/>
        </p:nvSpPr>
        <p:spPr>
          <a:xfrm>
            <a:off x="860400" y="636350"/>
            <a:ext cx="742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BILAN ET PERSPECTIVES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