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96">
          <p15:clr>
            <a:srgbClr val="747775"/>
          </p15:clr>
        </p15:guide>
        <p15:guide id="2" orient="horz" pos="499">
          <p15:clr>
            <a:srgbClr val="747775"/>
          </p15:clr>
        </p15:guide>
        <p15:guide id="3" pos="5673">
          <p15:clr>
            <a:srgbClr val="747775"/>
          </p15:clr>
        </p15:guide>
        <p15:guide id="4" orient="horz" pos="42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6"/>
        <p:guide pos="499" orient="horz"/>
        <p:guide pos="5673"/>
        <p:guide pos="427"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c92d0b19f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c92d0b19f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92d0b1f69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c92d0b1f6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c92d0b1f6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c92d0b1f6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92d0b1f6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c92d0b1f6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92d0b1f6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c92d0b1f6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92d0b1f6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c92d0b1f6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c92d0b1f6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c92d0b1f6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c92d0b1f69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c92d0b1f69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92d0b1f69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c92d0b1f6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92d0b1f69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c92d0b1f6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c92d0b1f6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c92d0b1f6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c92d0b19f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c92d0b19f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c92d0b1f6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c92d0b1f6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92d0b1f69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c92d0b1f69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92d0b1f6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92d0b1f6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92d0b1f6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c92d0b1f6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92d0b1f69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c92d0b1f69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c92d0b1f69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c92d0b1f69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92d0b1f69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c92d0b1f69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c92d0b1f69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c92d0b1f69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92d0b1f69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c92d0b1f69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c92d0b1f69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c92d0b1f69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c92d0b1f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c92d0b1f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c92d0b1f69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c92d0b1f69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c92d0b1f69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c92d0b1f69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92d0b1f69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c92d0b1f69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c92d0b1f69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c92d0b1f69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c92d0b19f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c92d0b19f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92d0b1f6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c92d0b1f6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92d0b1f6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c92d0b1f6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c92d0b19f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c92d0b19f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92d0b1f6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c92d0b1f6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92d0b1f69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c92d0b1f69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360000" cy="6319871"/>
          </a:xfrm>
          <a:prstGeom prst="rect">
            <a:avLst/>
          </a:prstGeom>
          <a:noFill/>
          <a:ln>
            <a:noFill/>
          </a:ln>
        </p:spPr>
      </p:pic>
      <p:sp>
        <p:nvSpPr>
          <p:cNvPr id="55" name="Google Shape;55;p13"/>
          <p:cNvSpPr txBox="1"/>
          <p:nvPr>
            <p:ph idx="4294967295" type="ctrTitle"/>
          </p:nvPr>
        </p:nvSpPr>
        <p:spPr>
          <a:xfrm>
            <a:off x="-48825" y="-125475"/>
            <a:ext cx="75525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fr" sz="1800">
                <a:highlight>
                  <a:schemeClr val="lt1"/>
                </a:highlight>
              </a:rPr>
              <a:t>LES TRAVAUX D’ASSAINISSEMENT DES LANDES AU XIX</a:t>
            </a:r>
            <a:r>
              <a:rPr b="1" baseline="30000" lang="fr" sz="1800">
                <a:highlight>
                  <a:schemeClr val="lt1"/>
                </a:highlight>
              </a:rPr>
              <a:t>e</a:t>
            </a:r>
            <a:r>
              <a:rPr b="1" lang="fr" sz="1800">
                <a:highlight>
                  <a:schemeClr val="lt1"/>
                </a:highlight>
              </a:rPr>
              <a:t> SIÈCLE, LEURS </a:t>
            </a:r>
            <a:r>
              <a:rPr b="1" lang="fr" sz="1800">
                <a:highlight>
                  <a:schemeClr val="lt1"/>
                </a:highlight>
              </a:rPr>
              <a:t>CONSÉQUENCES</a:t>
            </a:r>
            <a:r>
              <a:rPr b="1" lang="fr" sz="1800">
                <a:highlight>
                  <a:schemeClr val="lt1"/>
                </a:highlight>
              </a:rPr>
              <a:t> SUR L’INONDATION DES AFFLUENTS DU BASSIN D’ARCACH</a:t>
            </a:r>
            <a:r>
              <a:rPr b="1" lang="fr" sz="1800">
                <a:highlight>
                  <a:schemeClr val="lt1"/>
                </a:highlight>
              </a:rPr>
              <a:t>ON ET LA MISE EN ŒUVRE ACTUELLE DE SOLUTIONS DE REMÉDIATION FONDÉES SUR LA NATURE</a:t>
            </a:r>
            <a:endParaRPr b="1" sz="5800">
              <a:highlight>
                <a:schemeClr val="lt1"/>
              </a:highlight>
            </a:endParaRPr>
          </a:p>
        </p:txBody>
      </p:sp>
      <p:sp>
        <p:nvSpPr>
          <p:cNvPr id="56" name="Google Shape;56;p13"/>
          <p:cNvSpPr txBox="1"/>
          <p:nvPr>
            <p:ph idx="4294967295" type="subTitle"/>
          </p:nvPr>
        </p:nvSpPr>
        <p:spPr>
          <a:xfrm>
            <a:off x="152400" y="1476575"/>
            <a:ext cx="7180200" cy="7926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fr" sz="1400">
                <a:highlight>
                  <a:schemeClr val="lt1"/>
                </a:highlight>
              </a:rPr>
              <a:t>Cédric Lavigne, consultant en archéogéographie</a:t>
            </a:r>
            <a:endParaRPr sz="1400">
              <a:highlight>
                <a:schemeClr val="lt1"/>
              </a:highlight>
            </a:endParaRPr>
          </a:p>
          <a:p>
            <a:pPr indent="0" lvl="0" marL="0" rtl="0" algn="r">
              <a:spcBef>
                <a:spcPts val="0"/>
              </a:spcBef>
              <a:spcAft>
                <a:spcPts val="1200"/>
              </a:spcAft>
              <a:buNone/>
            </a:pPr>
            <a:r>
              <a:rPr lang="fr" sz="1400">
                <a:highlight>
                  <a:schemeClr val="lt1"/>
                </a:highlight>
              </a:rPr>
              <a:t>Domaine de Certes, 5 avril 2024</a:t>
            </a:r>
            <a:endParaRPr sz="1400">
              <a:highlight>
                <a:schemeClr val="l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rot="5400000">
            <a:off x="-375456" y="375455"/>
            <a:ext cx="5143501" cy="4392592"/>
          </a:xfrm>
          <a:prstGeom prst="rect">
            <a:avLst/>
          </a:prstGeom>
          <a:noFill/>
          <a:ln cap="flat" cmpd="sng" w="9525">
            <a:solidFill>
              <a:srgbClr val="000000"/>
            </a:solidFill>
            <a:prstDash val="solid"/>
            <a:round/>
            <a:headEnd len="sm" w="sm" type="none"/>
            <a:tailEnd len="sm" w="sm" type="none"/>
          </a:ln>
        </p:spPr>
      </p:pic>
      <p:sp>
        <p:nvSpPr>
          <p:cNvPr id="119" name="Google Shape;119;p22"/>
          <p:cNvSpPr txBox="1"/>
          <p:nvPr/>
        </p:nvSpPr>
        <p:spPr>
          <a:xfrm rot="4979782">
            <a:off x="3174867" y="1005910"/>
            <a:ext cx="1773936" cy="30791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Craste de Canteranne</a:t>
            </a:r>
            <a:endParaRPr sz="800">
              <a:solidFill>
                <a:srgbClr val="000000"/>
              </a:solidFill>
            </a:endParaRPr>
          </a:p>
        </p:txBody>
      </p:sp>
      <p:sp>
        <p:nvSpPr>
          <p:cNvPr id="120" name="Google Shape;120;p22"/>
          <p:cNvSpPr txBox="1"/>
          <p:nvPr/>
        </p:nvSpPr>
        <p:spPr>
          <a:xfrm rot="-5111285">
            <a:off x="251287" y="3102551"/>
            <a:ext cx="1773852" cy="30776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Canal des Landes</a:t>
            </a:r>
            <a:endParaRPr sz="800">
              <a:solidFill>
                <a:srgbClr val="000000"/>
              </a:solidFill>
            </a:endParaRPr>
          </a:p>
        </p:txBody>
      </p:sp>
      <p:sp>
        <p:nvSpPr>
          <p:cNvPr id="121" name="Google Shape;121;p22"/>
          <p:cNvSpPr txBox="1"/>
          <p:nvPr/>
        </p:nvSpPr>
        <p:spPr>
          <a:xfrm rot="-608243">
            <a:off x="1182972" y="606472"/>
            <a:ext cx="1046538" cy="30772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Craste Baneyre</a:t>
            </a:r>
            <a:endParaRPr sz="800">
              <a:solidFill>
                <a:srgbClr val="000000"/>
              </a:solidFill>
            </a:endParaRPr>
          </a:p>
        </p:txBody>
      </p:sp>
      <p:sp>
        <p:nvSpPr>
          <p:cNvPr id="122" name="Google Shape;122;p22"/>
          <p:cNvSpPr txBox="1"/>
          <p:nvPr/>
        </p:nvSpPr>
        <p:spPr>
          <a:xfrm>
            <a:off x="0" y="4804800"/>
            <a:ext cx="43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highlight>
                  <a:schemeClr val="lt1"/>
                </a:highlight>
              </a:rPr>
              <a:t>Plan des irrigations de la Compagnie agricole et industrielle d’Arcachon</a:t>
            </a:r>
            <a:endParaRPr sz="800">
              <a:solidFill>
                <a:schemeClr val="dk1"/>
              </a:solidFill>
              <a:highlight>
                <a:schemeClr val="lt1"/>
              </a:highlight>
            </a:endParaRPr>
          </a:p>
        </p:txBody>
      </p:sp>
      <p:sp>
        <p:nvSpPr>
          <p:cNvPr id="123" name="Google Shape;123;p22"/>
          <p:cNvSpPr txBox="1"/>
          <p:nvPr/>
        </p:nvSpPr>
        <p:spPr>
          <a:xfrm>
            <a:off x="4572000" y="0"/>
            <a:ext cx="4440000" cy="4104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rgbClr val="000000"/>
                </a:solidFill>
              </a:rPr>
              <a:t>2- En </a:t>
            </a:r>
            <a:r>
              <a:rPr b="1" lang="fr">
                <a:solidFill>
                  <a:srgbClr val="000000"/>
                </a:solidFill>
              </a:rPr>
              <a:t>1837</a:t>
            </a:r>
            <a:r>
              <a:rPr lang="fr">
                <a:solidFill>
                  <a:srgbClr val="000000"/>
                </a:solidFill>
              </a:rPr>
              <a:t> est créée la </a:t>
            </a:r>
            <a:r>
              <a:rPr b="1" lang="fr">
                <a:solidFill>
                  <a:srgbClr val="000000"/>
                </a:solidFill>
              </a:rPr>
              <a:t>Compagnie agricole et industrielle d’Arcachon</a:t>
            </a:r>
            <a:r>
              <a:rPr lang="fr">
                <a:solidFill>
                  <a:srgbClr val="000000"/>
                </a:solidFill>
              </a:rPr>
              <a:t> qui, grâce à un droit de prise d’eau sur le canal des Landes ouvert à la navigation en 1840, met en place un vaste système d’irrigation s’étendant sur environ 3.000 hectares. Deux canaux dérivant du canal principal permettent d’alimenter en eau cinq grands canaux d’irrigation, à l’Est, et quatre à l’Ouest, tous bordés par un chemin de desserte. </a:t>
            </a:r>
            <a:endParaRPr>
              <a:solidFill>
                <a:srgbClr val="000000"/>
              </a:solidFill>
            </a:endParaRPr>
          </a:p>
          <a:p>
            <a:pPr indent="0" lvl="0" marL="0" rtl="0" algn="just">
              <a:spcBef>
                <a:spcPts val="1000"/>
              </a:spcBef>
              <a:spcAft>
                <a:spcPts val="0"/>
              </a:spcAft>
              <a:buNone/>
            </a:pPr>
            <a:r>
              <a:rPr lang="fr">
                <a:solidFill>
                  <a:srgbClr val="000000"/>
                </a:solidFill>
              </a:rPr>
              <a:t>Des fossés d’irrigation sont disposés perpendiculairement, de 200 mètres en 200 mètres, avec des écluses. Ils alternent avec des chemins de service, eux-mêmes bordés de fossés d’écoulement.</a:t>
            </a:r>
            <a:endParaRPr>
              <a:solidFill>
                <a:srgbClr val="000000"/>
              </a:solidFill>
            </a:endParaRPr>
          </a:p>
          <a:p>
            <a:pPr indent="0" lvl="0" marL="0" rtl="0" algn="just">
              <a:spcBef>
                <a:spcPts val="1000"/>
              </a:spcBef>
              <a:spcAft>
                <a:spcPts val="1000"/>
              </a:spcAft>
              <a:buNone/>
            </a:pPr>
            <a:r>
              <a:rPr lang="fr">
                <a:solidFill>
                  <a:srgbClr val="000000"/>
                </a:solidFill>
              </a:rPr>
              <a:t>La Compagnie se lance dans la culture de céréales avant de réaliser que la pauvreté des sols ne permet que de très faibles rendements. Elle dépose son bilan le 21 décembre 1846.</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nvSpPr>
        <p:spPr>
          <a:xfrm>
            <a:off x="0" y="0"/>
            <a:ext cx="9144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700">
                <a:solidFill>
                  <a:schemeClr val="dk2"/>
                </a:solidFill>
              </a:rPr>
              <a:t>Loi relative à l'assainissement et à la mise en culture des Landes de Gascogne (19 juin 1857)</a:t>
            </a:r>
            <a:endParaRPr sz="1700">
              <a:solidFill>
                <a:schemeClr val="dk2"/>
              </a:solidFill>
            </a:endParaRPr>
          </a:p>
        </p:txBody>
      </p:sp>
      <p:pic>
        <p:nvPicPr>
          <p:cNvPr id="129" name="Google Shape;129;p23"/>
          <p:cNvPicPr preferRelativeResize="0"/>
          <p:nvPr/>
        </p:nvPicPr>
        <p:blipFill>
          <a:blip r:embed="rId3">
            <a:alphaModFix/>
          </a:blip>
          <a:stretch>
            <a:fillRect/>
          </a:stretch>
        </p:blipFill>
        <p:spPr>
          <a:xfrm>
            <a:off x="152400" y="598800"/>
            <a:ext cx="3210002" cy="4392300"/>
          </a:xfrm>
          <a:prstGeom prst="rect">
            <a:avLst/>
          </a:prstGeom>
          <a:noFill/>
          <a:ln cap="flat" cmpd="sng" w="9525">
            <a:solidFill>
              <a:schemeClr val="dk2"/>
            </a:solidFill>
            <a:prstDash val="solid"/>
            <a:round/>
            <a:headEnd len="sm" w="sm" type="none"/>
            <a:tailEnd len="sm" w="sm" type="none"/>
          </a:ln>
        </p:spPr>
      </p:pic>
      <p:pic>
        <p:nvPicPr>
          <p:cNvPr id="130" name="Google Shape;130;p23"/>
          <p:cNvPicPr preferRelativeResize="0"/>
          <p:nvPr/>
        </p:nvPicPr>
        <p:blipFill>
          <a:blip r:embed="rId4">
            <a:alphaModFix/>
          </a:blip>
          <a:stretch>
            <a:fillRect/>
          </a:stretch>
        </p:blipFill>
        <p:spPr>
          <a:xfrm>
            <a:off x="3514802" y="598800"/>
            <a:ext cx="5476798" cy="1927119"/>
          </a:xfrm>
          <a:prstGeom prst="rect">
            <a:avLst/>
          </a:prstGeom>
          <a:noFill/>
          <a:ln cap="flat" cmpd="sng" w="9525">
            <a:solidFill>
              <a:schemeClr val="dk2"/>
            </a:solidFill>
            <a:prstDash val="solid"/>
            <a:round/>
            <a:headEnd len="sm" w="sm" type="none"/>
            <a:tailEnd len="sm" w="sm" type="none"/>
          </a:ln>
        </p:spPr>
      </p:pic>
      <p:sp>
        <p:nvSpPr>
          <p:cNvPr id="131" name="Google Shape;131;p23"/>
          <p:cNvSpPr txBox="1"/>
          <p:nvPr/>
        </p:nvSpPr>
        <p:spPr>
          <a:xfrm>
            <a:off x="3514800" y="2678325"/>
            <a:ext cx="5476800" cy="831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Si, sur un point quelconque de la Lande, on ouvre un fossé de 0,50 à 60 de profondeur […] on est certain […] qu'il écoulera parfaitement toutes les eaux qui y arriveront ».</a:t>
            </a:r>
            <a:endParaRPr>
              <a:solidFill>
                <a:schemeClr val="dk1"/>
              </a:solidFill>
            </a:endParaRPr>
          </a:p>
        </p:txBody>
      </p:sp>
      <p:sp>
        <p:nvSpPr>
          <p:cNvPr id="132" name="Google Shape;132;p23"/>
          <p:cNvSpPr txBox="1"/>
          <p:nvPr/>
        </p:nvSpPr>
        <p:spPr>
          <a:xfrm>
            <a:off x="3514700" y="3572775"/>
            <a:ext cx="54768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L'effet de nos fossés, qui constituaient un véritable drainage à ciel ouvert, fut d'ailleurs complet et immédiat. Le sol fut si bien asséché que, […] tandis que l'eau coulait abondamment […] le terrain ne présentait nulle part, à sa surface, la moindre trace d'eau stagnante » (Jules Chambrelent, 1887).</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4"/>
          <p:cNvPicPr preferRelativeResize="0"/>
          <p:nvPr/>
        </p:nvPicPr>
        <p:blipFill>
          <a:blip r:embed="rId3">
            <a:alphaModFix/>
          </a:blip>
          <a:stretch>
            <a:fillRect/>
          </a:stretch>
        </p:blipFill>
        <p:spPr>
          <a:xfrm>
            <a:off x="5029488" y="0"/>
            <a:ext cx="3624058" cy="5143501"/>
          </a:xfrm>
          <a:prstGeom prst="rect">
            <a:avLst/>
          </a:prstGeom>
          <a:noFill/>
          <a:ln>
            <a:noFill/>
          </a:ln>
        </p:spPr>
      </p:pic>
      <p:pic>
        <p:nvPicPr>
          <p:cNvPr id="138" name="Google Shape;138;p24"/>
          <p:cNvPicPr preferRelativeResize="0"/>
          <p:nvPr/>
        </p:nvPicPr>
        <p:blipFill>
          <a:blip r:embed="rId4">
            <a:alphaModFix/>
          </a:blip>
          <a:stretch>
            <a:fillRect/>
          </a:stretch>
        </p:blipFill>
        <p:spPr>
          <a:xfrm rot="5400000">
            <a:off x="115006" y="375455"/>
            <a:ext cx="5143501" cy="4392592"/>
          </a:xfrm>
          <a:prstGeom prst="rect">
            <a:avLst/>
          </a:prstGeom>
          <a:noFill/>
          <a:ln cap="flat" cmpd="sng" w="9525">
            <a:solidFill>
              <a:srgbClr val="000000"/>
            </a:solidFill>
            <a:prstDash val="solid"/>
            <a:round/>
            <a:headEnd len="sm" w="sm" type="none"/>
            <a:tailEnd len="sm" w="sm" type="none"/>
          </a:ln>
        </p:spPr>
      </p:pic>
      <p:sp>
        <p:nvSpPr>
          <p:cNvPr id="139" name="Google Shape;139;p24"/>
          <p:cNvSpPr txBox="1"/>
          <p:nvPr/>
        </p:nvSpPr>
        <p:spPr>
          <a:xfrm rot="4979782">
            <a:off x="3665329" y="1005910"/>
            <a:ext cx="1773936" cy="30791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Craste de Canteranne</a:t>
            </a:r>
            <a:endParaRPr sz="800">
              <a:solidFill>
                <a:srgbClr val="000000"/>
              </a:solidFill>
            </a:endParaRPr>
          </a:p>
        </p:txBody>
      </p:sp>
      <p:sp>
        <p:nvSpPr>
          <p:cNvPr id="140" name="Google Shape;140;p24"/>
          <p:cNvSpPr txBox="1"/>
          <p:nvPr/>
        </p:nvSpPr>
        <p:spPr>
          <a:xfrm rot="-5111285">
            <a:off x="741749" y="3102551"/>
            <a:ext cx="1773852" cy="30776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Canal des Landes</a:t>
            </a:r>
            <a:endParaRPr sz="800">
              <a:solidFill>
                <a:srgbClr val="000000"/>
              </a:solidFill>
            </a:endParaRPr>
          </a:p>
        </p:txBody>
      </p:sp>
      <p:sp>
        <p:nvSpPr>
          <p:cNvPr id="141" name="Google Shape;141;p24"/>
          <p:cNvSpPr txBox="1"/>
          <p:nvPr/>
        </p:nvSpPr>
        <p:spPr>
          <a:xfrm rot="-608243">
            <a:off x="1673435" y="606472"/>
            <a:ext cx="1046538" cy="30772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rgbClr val="000000"/>
                </a:solidFill>
              </a:rPr>
              <a:t>Craste Baneyre</a:t>
            </a:r>
            <a:endParaRPr sz="800">
              <a:solidFill>
                <a:srgbClr val="000000"/>
              </a:solidFill>
            </a:endParaRPr>
          </a:p>
        </p:txBody>
      </p:sp>
      <p:sp>
        <p:nvSpPr>
          <p:cNvPr id="142" name="Google Shape;142;p24"/>
          <p:cNvSpPr txBox="1"/>
          <p:nvPr/>
        </p:nvSpPr>
        <p:spPr>
          <a:xfrm>
            <a:off x="490463" y="4804800"/>
            <a:ext cx="439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highlight>
                  <a:schemeClr val="lt1"/>
                </a:highlight>
              </a:rPr>
              <a:t>Plan des irrigations de la Compagnie agricole et industrielle d’Arcachon</a:t>
            </a:r>
            <a:endParaRPr sz="800">
              <a:solidFill>
                <a:schemeClr val="dk1"/>
              </a:solidFill>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5"/>
          <p:cNvPicPr preferRelativeResize="0"/>
          <p:nvPr/>
        </p:nvPicPr>
        <p:blipFill>
          <a:blip r:embed="rId3">
            <a:alphaModFix/>
          </a:blip>
          <a:stretch>
            <a:fillRect/>
          </a:stretch>
        </p:blipFill>
        <p:spPr>
          <a:xfrm>
            <a:off x="152400" y="152400"/>
            <a:ext cx="3267219" cy="4838700"/>
          </a:xfrm>
          <a:prstGeom prst="rect">
            <a:avLst/>
          </a:prstGeom>
          <a:noFill/>
          <a:ln cap="flat" cmpd="sng" w="9525">
            <a:solidFill>
              <a:schemeClr val="dk2"/>
            </a:solidFill>
            <a:prstDash val="solid"/>
            <a:round/>
            <a:headEnd len="sm" w="sm" type="none"/>
            <a:tailEnd len="sm" w="sm" type="none"/>
          </a:ln>
        </p:spPr>
      </p:pic>
      <p:pic>
        <p:nvPicPr>
          <p:cNvPr id="148" name="Google Shape;148;p25"/>
          <p:cNvPicPr preferRelativeResize="0"/>
          <p:nvPr/>
        </p:nvPicPr>
        <p:blipFill>
          <a:blip r:embed="rId4">
            <a:alphaModFix/>
          </a:blip>
          <a:stretch>
            <a:fillRect/>
          </a:stretch>
        </p:blipFill>
        <p:spPr>
          <a:xfrm>
            <a:off x="3572025" y="507300"/>
            <a:ext cx="1677275" cy="2655512"/>
          </a:xfrm>
          <a:prstGeom prst="rect">
            <a:avLst/>
          </a:prstGeom>
          <a:noFill/>
          <a:ln cap="flat" cmpd="sng" w="9525">
            <a:solidFill>
              <a:schemeClr val="dk2"/>
            </a:solidFill>
            <a:prstDash val="solid"/>
            <a:round/>
            <a:headEnd len="sm" w="sm" type="none"/>
            <a:tailEnd len="sm" w="sm" type="none"/>
          </a:ln>
        </p:spPr>
      </p:pic>
      <p:sp>
        <p:nvSpPr>
          <p:cNvPr id="149" name="Google Shape;149;p25"/>
          <p:cNvSpPr txBox="1"/>
          <p:nvPr/>
        </p:nvSpPr>
        <p:spPr>
          <a:xfrm>
            <a:off x="5401700" y="507300"/>
            <a:ext cx="36240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a:solidFill>
                  <a:schemeClr val="dk1"/>
                </a:solidFill>
              </a:rPr>
              <a:t>« les travaux ont eu une conséquence que ne prévoyait pas leur auteur : il est arrivé que, dans certaines régions, notamment entre les deux Leyres, le dessèchement est devenu excessif.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Une action érosive inattendue : l’alios très dur, se laisse éroder par une attaque parallèle aux couches : il finit par être traversé et les nappes sous-aliotiques disparaissent.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fr">
                <a:solidFill>
                  <a:schemeClr val="dk1"/>
                </a:solidFill>
              </a:rPr>
              <a:t>Trop d’eau ou pas assez ; on est ainsi amené, après avoir longtemps envisagé le problème de l’hydrographie landaise du point de vue exclusif du drainage, à poser la question de l’irrigation »</a:t>
            </a:r>
            <a:endParaRPr>
              <a:solidFill>
                <a:schemeClr val="dk1"/>
              </a:solidFill>
            </a:endParaRPr>
          </a:p>
        </p:txBody>
      </p:sp>
      <p:sp>
        <p:nvSpPr>
          <p:cNvPr id="150" name="Google Shape;150;p25"/>
          <p:cNvSpPr txBox="1"/>
          <p:nvPr/>
        </p:nvSpPr>
        <p:spPr>
          <a:xfrm>
            <a:off x="3572025" y="3205517"/>
            <a:ext cx="16773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t>Paul Arqué, “Problèmes d’assainissement et de mise en valeur dans les Landes de Gascogne”,  </a:t>
            </a:r>
            <a:r>
              <a:rPr i="1" lang="fr" sz="1000"/>
              <a:t>Revue géographique des Pyrénées et du Sud Ouest</a:t>
            </a:r>
            <a:r>
              <a:rPr lang="fr" sz="1000"/>
              <a:t>, </a:t>
            </a:r>
            <a:r>
              <a:rPr lang="fr" sz="1000">
                <a:solidFill>
                  <a:schemeClr val="dk1"/>
                </a:solidFill>
              </a:rPr>
              <a:t>1935</a:t>
            </a:r>
            <a:r>
              <a:rPr lang="fr" sz="1000"/>
              <a:t>.</a:t>
            </a:r>
            <a:endParaRPr sz="1000"/>
          </a:p>
        </p:txBody>
      </p:sp>
      <p:sp>
        <p:nvSpPr>
          <p:cNvPr id="151" name="Google Shape;151;p25"/>
          <p:cNvSpPr txBox="1"/>
          <p:nvPr/>
        </p:nvSpPr>
        <p:spPr>
          <a:xfrm>
            <a:off x="3532075" y="0"/>
            <a:ext cx="5493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Des premiers retours d’expériences au début du XX</a:t>
            </a:r>
            <a:r>
              <a:rPr b="1" baseline="30000" lang="fr" sz="1600">
                <a:solidFill>
                  <a:schemeClr val="dk1"/>
                </a:solidFill>
              </a:rPr>
              <a:t>e</a:t>
            </a:r>
            <a:r>
              <a:rPr b="1" lang="fr" sz="1600">
                <a:solidFill>
                  <a:schemeClr val="dk1"/>
                </a:solidFill>
              </a:rPr>
              <a:t> s.</a:t>
            </a:r>
            <a:endParaRPr b="1" sz="16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nvSpPr>
        <p:spPr>
          <a:xfrm>
            <a:off x="3523950" y="0"/>
            <a:ext cx="5501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D</a:t>
            </a:r>
            <a:r>
              <a:rPr b="1" lang="fr" sz="1600">
                <a:solidFill>
                  <a:schemeClr val="dk1"/>
                </a:solidFill>
              </a:rPr>
              <a:t>es premiers retours d’expériences au début du XX</a:t>
            </a:r>
            <a:r>
              <a:rPr b="1" baseline="30000" lang="fr" sz="1600">
                <a:solidFill>
                  <a:schemeClr val="dk1"/>
                </a:solidFill>
              </a:rPr>
              <a:t>e</a:t>
            </a:r>
            <a:r>
              <a:rPr b="1" lang="fr" sz="1600">
                <a:solidFill>
                  <a:schemeClr val="dk1"/>
                </a:solidFill>
              </a:rPr>
              <a:t> s.</a:t>
            </a:r>
            <a:endParaRPr b="1" sz="1600">
              <a:solidFill>
                <a:schemeClr val="dk1"/>
              </a:solidFill>
            </a:endParaRPr>
          </a:p>
          <a:p>
            <a:pPr indent="0" lvl="0" marL="0" rtl="0" algn="ctr">
              <a:spcBef>
                <a:spcPts val="0"/>
              </a:spcBef>
              <a:spcAft>
                <a:spcPts val="0"/>
              </a:spcAft>
              <a:buNone/>
            </a:pPr>
            <a:r>
              <a:rPr b="1" lang="fr" sz="1600">
                <a:solidFill>
                  <a:schemeClr val="dk1"/>
                </a:solidFill>
              </a:rPr>
              <a:t>au constat actuel de dysfonctionnements répétés accentués par le changement climatique</a:t>
            </a:r>
            <a:endParaRPr b="1" sz="1600">
              <a:solidFill>
                <a:schemeClr val="dk1"/>
              </a:solidFill>
            </a:endParaRPr>
          </a:p>
        </p:txBody>
      </p:sp>
      <p:pic>
        <p:nvPicPr>
          <p:cNvPr id="157" name="Google Shape;157;p26"/>
          <p:cNvPicPr preferRelativeResize="0"/>
          <p:nvPr/>
        </p:nvPicPr>
        <p:blipFill>
          <a:blip r:embed="rId3">
            <a:alphaModFix/>
          </a:blip>
          <a:stretch>
            <a:fillRect/>
          </a:stretch>
        </p:blipFill>
        <p:spPr>
          <a:xfrm>
            <a:off x="152401" y="152400"/>
            <a:ext cx="3268801" cy="4838700"/>
          </a:xfrm>
          <a:prstGeom prst="rect">
            <a:avLst/>
          </a:prstGeom>
          <a:noFill/>
          <a:ln cap="flat" cmpd="sng" w="9525">
            <a:solidFill>
              <a:schemeClr val="dk2"/>
            </a:solidFill>
            <a:prstDash val="solid"/>
            <a:round/>
            <a:headEnd len="sm" w="sm" type="none"/>
            <a:tailEnd len="sm" w="sm" type="none"/>
          </a:ln>
        </p:spPr>
      </p:pic>
      <p:sp>
        <p:nvSpPr>
          <p:cNvPr id="158" name="Google Shape;158;p26"/>
          <p:cNvSpPr txBox="1"/>
          <p:nvPr/>
        </p:nvSpPr>
        <p:spPr>
          <a:xfrm>
            <a:off x="3571925" y="923400"/>
            <a:ext cx="5453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 Risques d’inondations à l’aval du massif forestier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 Étiages sévères sur les milieux aquatiques,</a:t>
            </a:r>
            <a:endParaRPr>
              <a:solidFill>
                <a:schemeClr val="dk1"/>
              </a:solidFill>
            </a:endParaRPr>
          </a:p>
          <a:p>
            <a:pPr indent="0" lvl="0" marL="0" rtl="0" algn="l">
              <a:spcBef>
                <a:spcPts val="0"/>
              </a:spcBef>
              <a:spcAft>
                <a:spcPts val="0"/>
              </a:spcAft>
              <a:buNone/>
            </a:pPr>
            <a:r>
              <a:rPr lang="fr">
                <a:solidFill>
                  <a:schemeClr val="dk1"/>
                </a:solidFill>
              </a:rPr>
              <a:t>— Pertes de biodiversité.</a:t>
            </a:r>
            <a:endParaRPr>
              <a:solidFill>
                <a:schemeClr val="dk1"/>
              </a:solidFill>
            </a:endParaRPr>
          </a:p>
        </p:txBody>
      </p:sp>
      <p:pic>
        <p:nvPicPr>
          <p:cNvPr id="159" name="Google Shape;159;p26"/>
          <p:cNvPicPr preferRelativeResize="0"/>
          <p:nvPr/>
        </p:nvPicPr>
        <p:blipFill>
          <a:blip r:embed="rId4">
            <a:alphaModFix/>
          </a:blip>
          <a:stretch>
            <a:fillRect/>
          </a:stretch>
        </p:blipFill>
        <p:spPr>
          <a:xfrm>
            <a:off x="3573600" y="1834963"/>
            <a:ext cx="5453701" cy="2841254"/>
          </a:xfrm>
          <a:prstGeom prst="rect">
            <a:avLst/>
          </a:prstGeom>
          <a:noFill/>
          <a:ln cap="flat" cmpd="sng" w="9525">
            <a:solidFill>
              <a:schemeClr val="dk2"/>
            </a:solidFill>
            <a:prstDash val="solid"/>
            <a:round/>
            <a:headEnd len="sm" w="sm" type="none"/>
            <a:tailEnd len="sm" w="sm" type="none"/>
          </a:ln>
        </p:spPr>
      </p:pic>
      <p:sp>
        <p:nvSpPr>
          <p:cNvPr id="160" name="Google Shape;160;p26"/>
          <p:cNvSpPr txBox="1"/>
          <p:nvPr/>
        </p:nvSpPr>
        <p:spPr>
          <a:xfrm>
            <a:off x="3571925" y="4676225"/>
            <a:ext cx="5453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Comparaison d’hydrogrammes entre un système drainé (en rouge) et un bassin versant avec des espaces naturels préservés (en bleu). Source : SIBA.</a:t>
            </a:r>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7"/>
          <p:cNvPicPr preferRelativeResize="0"/>
          <p:nvPr/>
        </p:nvPicPr>
        <p:blipFill>
          <a:blip r:embed="rId3">
            <a:alphaModFix/>
          </a:blip>
          <a:stretch>
            <a:fillRect/>
          </a:stretch>
        </p:blipFill>
        <p:spPr>
          <a:xfrm>
            <a:off x="152400" y="152400"/>
            <a:ext cx="8854258" cy="4991100"/>
          </a:xfrm>
          <a:prstGeom prst="rect">
            <a:avLst/>
          </a:prstGeom>
          <a:noFill/>
          <a:ln>
            <a:noFill/>
          </a:ln>
        </p:spPr>
      </p:pic>
      <p:pic>
        <p:nvPicPr>
          <p:cNvPr id="166" name="Google Shape;166;p27"/>
          <p:cNvPicPr preferRelativeResize="0"/>
          <p:nvPr/>
        </p:nvPicPr>
        <p:blipFill>
          <a:blip r:embed="rId4">
            <a:alphaModFix/>
          </a:blip>
          <a:stretch>
            <a:fillRect/>
          </a:stretch>
        </p:blipFill>
        <p:spPr>
          <a:xfrm>
            <a:off x="152400" y="3225450"/>
            <a:ext cx="8854250" cy="1918050"/>
          </a:xfrm>
          <a:prstGeom prst="rect">
            <a:avLst/>
          </a:prstGeom>
          <a:noFill/>
          <a:ln>
            <a:noFill/>
          </a:ln>
        </p:spPr>
      </p:pic>
      <p:sp>
        <p:nvSpPr>
          <p:cNvPr id="167" name="Google Shape;167;p27"/>
          <p:cNvSpPr txBox="1"/>
          <p:nvPr/>
        </p:nvSpPr>
        <p:spPr>
          <a:xfrm>
            <a:off x="2868600" y="545275"/>
            <a:ext cx="6138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2000">
                <a:solidFill>
                  <a:schemeClr val="lt1"/>
                </a:solidFill>
              </a:rPr>
              <a:t>Programme RéZHilience</a:t>
            </a:r>
            <a:endParaRPr sz="2000">
              <a:solidFill>
                <a:schemeClr val="lt1"/>
              </a:solidFill>
            </a:endParaRPr>
          </a:p>
          <a:p>
            <a:pPr indent="0" lvl="0" marL="0" rtl="0" algn="ctr">
              <a:spcBef>
                <a:spcPts val="0"/>
              </a:spcBef>
              <a:spcAft>
                <a:spcPts val="0"/>
              </a:spcAft>
              <a:buClr>
                <a:schemeClr val="dk1"/>
              </a:buClr>
              <a:buSzPts val="1100"/>
              <a:buFont typeface="Arial"/>
              <a:buNone/>
            </a:pPr>
            <a:r>
              <a:rPr lang="fr" sz="2000">
                <a:solidFill>
                  <a:schemeClr val="lt1"/>
                </a:solidFill>
              </a:rPr>
              <a:t>LUTTER CONTRE LES INONDATIONS :</a:t>
            </a:r>
            <a:endParaRPr sz="2000">
              <a:solidFill>
                <a:schemeClr val="lt1"/>
              </a:solidFill>
            </a:endParaRPr>
          </a:p>
          <a:p>
            <a:pPr indent="0" lvl="0" marL="0" rtl="0" algn="ctr">
              <a:spcBef>
                <a:spcPts val="0"/>
              </a:spcBef>
              <a:spcAft>
                <a:spcPts val="0"/>
              </a:spcAft>
              <a:buNone/>
            </a:pPr>
            <a:r>
              <a:rPr lang="fr" sz="2000">
                <a:solidFill>
                  <a:schemeClr val="lt1"/>
                </a:solidFill>
              </a:rPr>
              <a:t>Des aménagements ingénieux aux fonctionnalités multiples</a:t>
            </a:r>
            <a:endParaRPr sz="2000">
              <a:solidFill>
                <a:schemeClr val="lt1"/>
              </a:solidFill>
            </a:endParaRPr>
          </a:p>
        </p:txBody>
      </p:sp>
      <p:pic>
        <p:nvPicPr>
          <p:cNvPr id="168" name="Google Shape;168;p27"/>
          <p:cNvPicPr preferRelativeResize="0"/>
          <p:nvPr/>
        </p:nvPicPr>
        <p:blipFill>
          <a:blip r:embed="rId5">
            <a:alphaModFix/>
          </a:blip>
          <a:stretch>
            <a:fillRect/>
          </a:stretch>
        </p:blipFill>
        <p:spPr>
          <a:xfrm>
            <a:off x="3728422" y="3225450"/>
            <a:ext cx="5278227" cy="1918050"/>
          </a:xfrm>
          <a:prstGeom prst="rect">
            <a:avLst/>
          </a:prstGeom>
          <a:noFill/>
          <a:ln>
            <a:noFill/>
          </a:ln>
        </p:spPr>
      </p:pic>
      <p:pic>
        <p:nvPicPr>
          <p:cNvPr id="169" name="Google Shape;169;p27"/>
          <p:cNvPicPr preferRelativeResize="0"/>
          <p:nvPr/>
        </p:nvPicPr>
        <p:blipFill>
          <a:blip r:embed="rId6">
            <a:alphaModFix/>
          </a:blip>
          <a:stretch>
            <a:fillRect/>
          </a:stretch>
        </p:blipFill>
        <p:spPr>
          <a:xfrm>
            <a:off x="2220574" y="3225450"/>
            <a:ext cx="1507850" cy="998500"/>
          </a:xfrm>
          <a:prstGeom prst="rect">
            <a:avLst/>
          </a:prstGeom>
          <a:noFill/>
          <a:ln>
            <a:noFill/>
          </a:ln>
        </p:spPr>
      </p:pic>
      <p:pic>
        <p:nvPicPr>
          <p:cNvPr id="170" name="Google Shape;170;p27"/>
          <p:cNvPicPr preferRelativeResize="0"/>
          <p:nvPr/>
        </p:nvPicPr>
        <p:blipFill>
          <a:blip r:embed="rId7">
            <a:alphaModFix/>
          </a:blip>
          <a:stretch>
            <a:fillRect/>
          </a:stretch>
        </p:blipFill>
        <p:spPr>
          <a:xfrm>
            <a:off x="152400" y="3855247"/>
            <a:ext cx="1810525" cy="1288250"/>
          </a:xfrm>
          <a:prstGeom prst="rect">
            <a:avLst/>
          </a:prstGeom>
          <a:noFill/>
          <a:ln>
            <a:noFill/>
          </a:ln>
        </p:spPr>
      </p:pic>
      <p:pic>
        <p:nvPicPr>
          <p:cNvPr id="171" name="Google Shape;171;p27"/>
          <p:cNvPicPr preferRelativeResize="0"/>
          <p:nvPr/>
        </p:nvPicPr>
        <p:blipFill>
          <a:blip r:embed="rId8">
            <a:alphaModFix/>
          </a:blip>
          <a:stretch>
            <a:fillRect/>
          </a:stretch>
        </p:blipFill>
        <p:spPr>
          <a:xfrm>
            <a:off x="152400" y="152400"/>
            <a:ext cx="3900549" cy="4136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a:blip r:embed="rId3">
            <a:alphaModFix/>
          </a:blip>
          <a:stretch>
            <a:fillRect/>
          </a:stretch>
        </p:blipFill>
        <p:spPr>
          <a:xfrm>
            <a:off x="152400" y="152400"/>
            <a:ext cx="4289851" cy="4838700"/>
          </a:xfrm>
          <a:prstGeom prst="rect">
            <a:avLst/>
          </a:prstGeom>
          <a:noFill/>
          <a:ln>
            <a:noFill/>
          </a:ln>
        </p:spPr>
      </p:pic>
      <p:pic>
        <p:nvPicPr>
          <p:cNvPr id="177" name="Google Shape;177;p28"/>
          <p:cNvPicPr preferRelativeResize="0"/>
          <p:nvPr/>
        </p:nvPicPr>
        <p:blipFill>
          <a:blip r:embed="rId4">
            <a:alphaModFix/>
          </a:blip>
          <a:stretch>
            <a:fillRect/>
          </a:stretch>
        </p:blipFill>
        <p:spPr>
          <a:xfrm>
            <a:off x="4594651" y="152400"/>
            <a:ext cx="4396949" cy="2039298"/>
          </a:xfrm>
          <a:prstGeom prst="rect">
            <a:avLst/>
          </a:prstGeom>
          <a:noFill/>
          <a:ln cap="flat" cmpd="sng" w="9525">
            <a:solidFill>
              <a:schemeClr val="dk2"/>
            </a:solidFill>
            <a:prstDash val="solid"/>
            <a:round/>
            <a:headEnd len="sm" w="sm" type="none"/>
            <a:tailEnd len="sm" w="sm" type="none"/>
          </a:ln>
        </p:spPr>
      </p:pic>
      <p:sp>
        <p:nvSpPr>
          <p:cNvPr id="178" name="Google Shape;178;p28"/>
          <p:cNvSpPr txBox="1"/>
          <p:nvPr/>
        </p:nvSpPr>
        <p:spPr>
          <a:xfrm>
            <a:off x="4594650" y="2384550"/>
            <a:ext cx="4396800" cy="1908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Porter des actions majeures sur des sites qualifiés comme témoins face aux enjeux de demain ;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fr">
                <a:solidFill>
                  <a:schemeClr val="dk1"/>
                </a:solidFill>
              </a:rPr>
              <a:t>— Un « laboratoire » pour mettre en œuvre des actions sur les volets associés aux fonctionnalités des zones humides : la régulation hydraulique, la pression de la nappe, la qualité de l’eau, la biodiversité.</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9"/>
          <p:cNvPicPr preferRelativeResize="0"/>
          <p:nvPr/>
        </p:nvPicPr>
        <p:blipFill>
          <a:blip r:embed="rId3">
            <a:alphaModFix/>
          </a:blip>
          <a:stretch>
            <a:fillRect/>
          </a:stretch>
        </p:blipFill>
        <p:spPr>
          <a:xfrm>
            <a:off x="3418127" y="791587"/>
            <a:ext cx="5588127" cy="3950977"/>
          </a:xfrm>
          <a:prstGeom prst="rect">
            <a:avLst/>
          </a:prstGeom>
          <a:noFill/>
          <a:ln cap="flat" cmpd="sng" w="9525">
            <a:solidFill>
              <a:schemeClr val="dk2"/>
            </a:solidFill>
            <a:prstDash val="solid"/>
            <a:round/>
            <a:headEnd len="sm" w="sm" type="none"/>
            <a:tailEnd len="sm" w="sm" type="none"/>
          </a:ln>
        </p:spPr>
      </p:pic>
      <p:sp>
        <p:nvSpPr>
          <p:cNvPr id="184" name="Google Shape;184;p29"/>
          <p:cNvSpPr txBox="1"/>
          <p:nvPr/>
        </p:nvSpPr>
        <p:spPr>
          <a:xfrm>
            <a:off x="152400"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1600">
                <a:solidFill>
                  <a:schemeClr val="dk1"/>
                </a:solidFill>
              </a:rPr>
              <a:t>LES OBJECTIFS DE L’ÉTUDE ARCHÉOGÉOGRAPHIQUE DU BASSIN VERSANT</a:t>
            </a:r>
            <a:endParaRPr b="1" sz="1600">
              <a:solidFill>
                <a:schemeClr val="dk1"/>
              </a:solidFill>
            </a:endParaRPr>
          </a:p>
          <a:p>
            <a:pPr indent="0" lvl="0" marL="0" rtl="0" algn="ctr">
              <a:spcBef>
                <a:spcPts val="0"/>
              </a:spcBef>
              <a:spcAft>
                <a:spcPts val="0"/>
              </a:spcAft>
              <a:buNone/>
            </a:pPr>
            <a:r>
              <a:rPr b="1" lang="fr" sz="1600">
                <a:solidFill>
                  <a:schemeClr val="dk1"/>
                </a:solidFill>
              </a:rPr>
              <a:t>DU VIGNEAU DANS LE CADRE DU PROJET RÉZHILIENCE</a:t>
            </a:r>
            <a:endParaRPr b="1" sz="1600">
              <a:solidFill>
                <a:schemeClr val="dk1"/>
              </a:solidFill>
            </a:endParaRPr>
          </a:p>
        </p:txBody>
      </p:sp>
      <p:sp>
        <p:nvSpPr>
          <p:cNvPr id="185" name="Google Shape;185;p29"/>
          <p:cNvSpPr txBox="1"/>
          <p:nvPr/>
        </p:nvSpPr>
        <p:spPr>
          <a:xfrm>
            <a:off x="3418125" y="4742575"/>
            <a:ext cx="558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Carte de situation du Vigneau (en rouge). Source : Carte IGN au 1/25.000e</a:t>
            </a:r>
            <a:endParaRPr sz="1000">
              <a:solidFill>
                <a:schemeClr val="dk1"/>
              </a:solidFill>
            </a:endParaRPr>
          </a:p>
        </p:txBody>
      </p:sp>
      <p:sp>
        <p:nvSpPr>
          <p:cNvPr id="186" name="Google Shape;186;p29"/>
          <p:cNvSpPr txBox="1"/>
          <p:nvPr/>
        </p:nvSpPr>
        <p:spPr>
          <a:xfrm>
            <a:off x="152400" y="677100"/>
            <a:ext cx="31761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Cartographier l’évolution historique du cours du Vigneau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None/>
            </a:pPr>
            <a:r>
              <a:rPr lang="fr">
                <a:solidFill>
                  <a:schemeClr val="dk1"/>
                </a:solidFill>
              </a:rPr>
              <a:t>— Comprendre les logiques et </a:t>
            </a:r>
            <a:r>
              <a:rPr lang="fr">
                <a:solidFill>
                  <a:schemeClr val="dk1"/>
                </a:solidFill>
              </a:rPr>
              <a:t>dynamiques</a:t>
            </a:r>
            <a:r>
              <a:rPr lang="fr">
                <a:solidFill>
                  <a:schemeClr val="dk1"/>
                </a:solidFill>
              </a:rPr>
              <a:t> de l’occupation du sol ancienne et des aménagements liés à la gestion de l’eau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None/>
            </a:pPr>
            <a:r>
              <a:rPr lang="fr">
                <a:solidFill>
                  <a:schemeClr val="dk1"/>
                </a:solidFill>
              </a:rPr>
              <a:t>— Expliquer les raisons de l’inondation du quartier des Trucails.</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0"/>
          <p:cNvPicPr preferRelativeResize="0"/>
          <p:nvPr/>
        </p:nvPicPr>
        <p:blipFill>
          <a:blip r:embed="rId3">
            <a:alphaModFix/>
          </a:blip>
          <a:stretch>
            <a:fillRect/>
          </a:stretch>
        </p:blipFill>
        <p:spPr>
          <a:xfrm>
            <a:off x="152397" y="709888"/>
            <a:ext cx="5652348" cy="3995974"/>
          </a:xfrm>
          <a:prstGeom prst="rect">
            <a:avLst/>
          </a:prstGeom>
          <a:noFill/>
          <a:ln>
            <a:noFill/>
          </a:ln>
        </p:spPr>
      </p:pic>
      <p:sp>
        <p:nvSpPr>
          <p:cNvPr id="192" name="Google Shape;192;p30"/>
          <p:cNvSpPr txBox="1"/>
          <p:nvPr/>
        </p:nvSpPr>
        <p:spPr>
          <a:xfrm>
            <a:off x="5867825" y="791575"/>
            <a:ext cx="31386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a:solidFill>
                  <a:schemeClr val="dk1"/>
                </a:solidFill>
              </a:rPr>
              <a:t>— Le traitement des données LiDAR couvrant le territoire des communes d’Audenge et de Biganos attire immédiatement l’attention sur le ruisseau d’Aiguemorte, au Nord, et sur celui du Tagon, au Sud, pour lesquels on distingue un lit mineur et un lit majeur très large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 Inversement, le Vigneau n'est pas identifiable et il faut le recours des cartes pour pouvoir le relever. Cette faible empreinte signe un aménagement anthropique ancien ;</a:t>
            </a:r>
            <a:endParaRPr>
              <a:solidFill>
                <a:schemeClr val="dk1"/>
              </a:solidFill>
            </a:endParaRPr>
          </a:p>
          <a:p>
            <a:pPr indent="0" lvl="0" marL="0" rtl="0" algn="just">
              <a:spcBef>
                <a:spcPts val="0"/>
              </a:spcBef>
              <a:spcAft>
                <a:spcPts val="0"/>
              </a:spcAft>
              <a:buNone/>
            </a:pPr>
            <a:r>
              <a:rPr lang="fr">
                <a:solidFill>
                  <a:schemeClr val="dk1"/>
                </a:solidFill>
              </a:rPr>
              <a:t>— Ainsi, le Vigneau ne serait pas constitué d’un tronçon “naturel”, dans sa partie avale (très sinueuse), et d’un tronçon “artificiel”, dans sa partie amont (très rectiligne). Il est entièrement artificiel.</a:t>
            </a:r>
            <a:endParaRPr>
              <a:solidFill>
                <a:schemeClr val="dk1"/>
              </a:solidFill>
            </a:endParaRPr>
          </a:p>
        </p:txBody>
      </p:sp>
      <p:sp>
        <p:nvSpPr>
          <p:cNvPr id="193" name="Google Shape;193;p30"/>
          <p:cNvSpPr txBox="1"/>
          <p:nvPr/>
        </p:nvSpPr>
        <p:spPr>
          <a:xfrm>
            <a:off x="152400"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1- Le Vigneau : </a:t>
            </a:r>
            <a:endParaRPr b="1" sz="1600">
              <a:solidFill>
                <a:schemeClr val="dk1"/>
              </a:solidFill>
            </a:endParaRPr>
          </a:p>
          <a:p>
            <a:pPr indent="0" lvl="0" marL="0" rtl="0" algn="ctr">
              <a:spcBef>
                <a:spcPts val="0"/>
              </a:spcBef>
              <a:spcAft>
                <a:spcPts val="0"/>
              </a:spcAft>
              <a:buNone/>
            </a:pPr>
            <a:r>
              <a:rPr b="1" lang="fr" sz="1600">
                <a:solidFill>
                  <a:schemeClr val="dk1"/>
                </a:solidFill>
              </a:rPr>
              <a:t>un cours d’eau entièrement artificiel</a:t>
            </a:r>
            <a:endParaRPr b="1" sz="1600">
              <a:solidFill>
                <a:schemeClr val="dk1"/>
              </a:solidFill>
            </a:endParaRPr>
          </a:p>
        </p:txBody>
      </p:sp>
      <p:sp>
        <p:nvSpPr>
          <p:cNvPr id="194" name="Google Shape;194;p30"/>
          <p:cNvSpPr txBox="1"/>
          <p:nvPr/>
        </p:nvSpPr>
        <p:spPr>
          <a:xfrm>
            <a:off x="152375" y="4614500"/>
            <a:ext cx="5652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Image LiDAR de l’interfluve des ruisseaux d’Aiguemorte et du Tagon.</a:t>
            </a:r>
            <a:endParaRPr sz="1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1"/>
          <p:cNvPicPr preferRelativeResize="0"/>
          <p:nvPr/>
        </p:nvPicPr>
        <p:blipFill>
          <a:blip r:embed="rId3">
            <a:alphaModFix/>
          </a:blip>
          <a:stretch>
            <a:fillRect/>
          </a:stretch>
        </p:blipFill>
        <p:spPr>
          <a:xfrm>
            <a:off x="152400" y="791575"/>
            <a:ext cx="5548283" cy="3914675"/>
          </a:xfrm>
          <a:prstGeom prst="rect">
            <a:avLst/>
          </a:prstGeom>
          <a:noFill/>
          <a:ln cap="flat" cmpd="sng" w="9525">
            <a:solidFill>
              <a:schemeClr val="dk2"/>
            </a:solidFill>
            <a:prstDash val="solid"/>
            <a:round/>
            <a:headEnd len="sm" w="sm" type="none"/>
            <a:tailEnd len="sm" w="sm" type="none"/>
          </a:ln>
        </p:spPr>
      </p:pic>
      <p:sp>
        <p:nvSpPr>
          <p:cNvPr id="200" name="Google Shape;200;p31"/>
          <p:cNvSpPr txBox="1"/>
          <p:nvPr/>
        </p:nvSpPr>
        <p:spPr>
          <a:xfrm>
            <a:off x="152400" y="4706250"/>
            <a:ext cx="554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Carte de niveaux simplifiée avec indication des altitudes de l’interfluve des ruisseaux d’Aiguemorte et du Tagon. Le bassin versant du Vigneau est figuré en orange.</a:t>
            </a:r>
            <a:endParaRPr sz="1000">
              <a:solidFill>
                <a:schemeClr val="dk1"/>
              </a:solidFill>
            </a:endParaRPr>
          </a:p>
        </p:txBody>
      </p:sp>
      <p:sp>
        <p:nvSpPr>
          <p:cNvPr id="201" name="Google Shape;201;p31"/>
          <p:cNvSpPr txBox="1"/>
          <p:nvPr/>
        </p:nvSpPr>
        <p:spPr>
          <a:xfrm>
            <a:off x="5810850" y="791575"/>
            <a:ext cx="3188100" cy="4063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a:solidFill>
                  <a:schemeClr val="dk1"/>
                </a:solidFill>
              </a:rPr>
              <a:t>Les données LiDAR permettent d’établir une cartographie des courbes de niveau à 1 mètre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 En partie amont, la pente est régulière avec une valeur d'environ 0,003°, pour un dénivelé de 20 mètres sur environ 6 kilomètres. La pente s'accentue ensuite, autour de 0,01° sur une courte distance de 600 mètres. En aval du cours d'eau, le pendage s'atténue à nouveau, avec une pente régulière autour de 0,004° sur le 2,5 derniers kilomètres ;</a:t>
            </a:r>
            <a:endParaRPr>
              <a:solidFill>
                <a:schemeClr val="dk1"/>
              </a:solidFill>
            </a:endParaRPr>
          </a:p>
          <a:p>
            <a:pPr indent="0" lvl="0" marL="0" rtl="0" algn="just">
              <a:spcBef>
                <a:spcPts val="0"/>
              </a:spcBef>
              <a:spcAft>
                <a:spcPts val="0"/>
              </a:spcAft>
              <a:buNone/>
            </a:pPr>
            <a:r>
              <a:rPr lang="fr">
                <a:solidFill>
                  <a:schemeClr val="dk1"/>
                </a:solidFill>
              </a:rPr>
              <a:t>— On a donc deux terrasses relativement planes séparées par une légère rupture de pente aux deux-tiers environ du parcours du Vigneau.</a:t>
            </a:r>
            <a:endParaRPr>
              <a:solidFill>
                <a:schemeClr val="dk1"/>
              </a:solidFill>
            </a:endParaRPr>
          </a:p>
        </p:txBody>
      </p:sp>
      <p:sp>
        <p:nvSpPr>
          <p:cNvPr id="202" name="Google Shape;202;p31"/>
          <p:cNvSpPr txBox="1"/>
          <p:nvPr/>
        </p:nvSpPr>
        <p:spPr>
          <a:xfrm>
            <a:off x="145050"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1600">
                <a:solidFill>
                  <a:schemeClr val="dk1"/>
                </a:solidFill>
              </a:rPr>
              <a:t>2- Un interfluve marqué par une rupture topographique</a:t>
            </a:r>
            <a:endParaRPr b="1" sz="1600">
              <a:solidFill>
                <a:schemeClr val="dk1"/>
              </a:solidFill>
            </a:endParaRPr>
          </a:p>
          <a:p>
            <a:pPr indent="0" lvl="0" marL="0" rtl="0" algn="ctr">
              <a:spcBef>
                <a:spcPts val="0"/>
              </a:spcBef>
              <a:spcAft>
                <a:spcPts val="0"/>
              </a:spcAft>
              <a:buNone/>
            </a:pPr>
            <a:r>
              <a:rPr b="1" lang="fr" sz="1600">
                <a:solidFill>
                  <a:schemeClr val="dk1"/>
                </a:solidFill>
              </a:rPr>
              <a:t>délimitant deux terrasses (haute et basse)</a:t>
            </a:r>
            <a:endParaRPr b="1" sz="1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008000" y="-1424925"/>
            <a:ext cx="11160003" cy="7886400"/>
          </a:xfrm>
          <a:prstGeom prst="rect">
            <a:avLst/>
          </a:prstGeom>
          <a:noFill/>
          <a:ln>
            <a:noFill/>
          </a:ln>
        </p:spPr>
      </p:pic>
      <p:sp>
        <p:nvSpPr>
          <p:cNvPr id="62" name="Google Shape;62;p14"/>
          <p:cNvSpPr txBox="1"/>
          <p:nvPr/>
        </p:nvSpPr>
        <p:spPr>
          <a:xfrm>
            <a:off x="4456200" y="4533900"/>
            <a:ext cx="4687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highlight>
                  <a:schemeClr val="lt1"/>
                </a:highlight>
              </a:rPr>
              <a:t>Pierre de Belleyme</a:t>
            </a:r>
            <a:r>
              <a:rPr lang="fr" sz="1200">
                <a:solidFill>
                  <a:schemeClr val="dk1"/>
                </a:solidFill>
                <a:highlight>
                  <a:schemeClr val="lt1"/>
                </a:highlight>
              </a:rPr>
              <a:t>, </a:t>
            </a:r>
            <a:r>
              <a:rPr i="1" lang="fr" sz="1200">
                <a:solidFill>
                  <a:schemeClr val="dk1"/>
                </a:solidFill>
                <a:highlight>
                  <a:schemeClr val="lt1"/>
                </a:highlight>
              </a:rPr>
              <a:t>Carte de la Guienne</a:t>
            </a:r>
            <a:r>
              <a:rPr lang="fr" sz="1200">
                <a:solidFill>
                  <a:schemeClr val="dk1"/>
                </a:solidFill>
                <a:highlight>
                  <a:schemeClr val="lt1"/>
                </a:highlight>
              </a:rPr>
              <a:t>, vers 1785 </a:t>
            </a:r>
            <a:endParaRPr sz="1200">
              <a:solidFill>
                <a:schemeClr val="dk1"/>
              </a:solidFill>
              <a:highlight>
                <a:schemeClr val="lt1"/>
              </a:highlight>
            </a:endParaRPr>
          </a:p>
          <a:p>
            <a:pPr indent="0" lvl="0" marL="0" rtl="0" algn="r">
              <a:spcBef>
                <a:spcPts val="0"/>
              </a:spcBef>
              <a:spcAft>
                <a:spcPts val="0"/>
              </a:spcAft>
              <a:buNone/>
            </a:pPr>
            <a:r>
              <a:rPr lang="fr" sz="1200">
                <a:solidFill>
                  <a:schemeClr val="dk1"/>
                </a:solidFill>
                <a:highlight>
                  <a:schemeClr val="lt1"/>
                </a:highlight>
              </a:rPr>
              <a:t>(Source : Université Bordeaux Montaigne)</a:t>
            </a:r>
            <a:endParaRPr sz="1200">
              <a:solidFill>
                <a:schemeClr val="dk1"/>
              </a:solidFill>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a:blip r:embed="rId3">
            <a:alphaModFix/>
          </a:blip>
          <a:stretch>
            <a:fillRect/>
          </a:stretch>
        </p:blipFill>
        <p:spPr>
          <a:xfrm>
            <a:off x="152400" y="791575"/>
            <a:ext cx="5947873" cy="4199524"/>
          </a:xfrm>
          <a:prstGeom prst="rect">
            <a:avLst/>
          </a:prstGeom>
          <a:noFill/>
          <a:ln cap="flat" cmpd="sng" w="9525">
            <a:solidFill>
              <a:schemeClr val="dk2"/>
            </a:solidFill>
            <a:prstDash val="solid"/>
            <a:round/>
            <a:headEnd len="sm" w="sm" type="none"/>
            <a:tailEnd len="sm" w="sm" type="none"/>
          </a:ln>
        </p:spPr>
      </p:pic>
      <p:sp>
        <p:nvSpPr>
          <p:cNvPr id="208" name="Google Shape;208;p32"/>
          <p:cNvSpPr txBox="1"/>
          <p:nvPr/>
        </p:nvSpPr>
        <p:spPr>
          <a:xfrm>
            <a:off x="6217775" y="791575"/>
            <a:ext cx="28242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a:solidFill>
                  <a:schemeClr val="dk1"/>
                </a:solidFill>
              </a:rPr>
              <a:t>— Sur la terrasse la plus basse, les cartes et plans du début du XIXe siècle permettent d’identifier un réseau dense de fossés orientés Nord/Sud </a:t>
            </a:r>
            <a:r>
              <a:rPr lang="fr">
                <a:solidFill>
                  <a:schemeClr val="dk1"/>
                </a:solidFill>
              </a:rPr>
              <a:t>(en bleu)</a:t>
            </a:r>
            <a:r>
              <a:rPr lang="fr">
                <a:solidFill>
                  <a:schemeClr val="dk1"/>
                </a:solidFill>
              </a:rPr>
              <a:t>, perpendiculaires au grand chemin reliant les marais salants anciens au quartier des Trucails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 Le cours sinueux du Vigneau participe de ce réseau de formes lié au drainage lequel a permis son occupation et son exploitation ;</a:t>
            </a:r>
            <a:endParaRPr>
              <a:solidFill>
                <a:schemeClr val="dk1"/>
              </a:solidFill>
            </a:endParaRPr>
          </a:p>
          <a:p>
            <a:pPr indent="0" lvl="0" marL="0" rtl="0" algn="just">
              <a:spcBef>
                <a:spcPts val="0"/>
              </a:spcBef>
              <a:spcAft>
                <a:spcPts val="0"/>
              </a:spcAft>
              <a:buNone/>
            </a:pPr>
            <a:r>
              <a:rPr lang="fr">
                <a:solidFill>
                  <a:schemeClr val="dk1"/>
                </a:solidFill>
              </a:rPr>
              <a:t>— Sur la terrasse amont, le drainage de la lande se fait au moyen de deux crastes formant un entonnoir inversé qui dirigent l’eau vers les ruisseaux d’Aiguemorte et du Tagon.</a:t>
            </a:r>
            <a:endParaRPr>
              <a:solidFill>
                <a:schemeClr val="dk1"/>
              </a:solidFill>
            </a:endParaRPr>
          </a:p>
        </p:txBody>
      </p:sp>
      <p:sp>
        <p:nvSpPr>
          <p:cNvPr id="209" name="Google Shape;209;p32"/>
          <p:cNvSpPr txBox="1"/>
          <p:nvPr/>
        </p:nvSpPr>
        <p:spPr>
          <a:xfrm>
            <a:off x="152400"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3- Une gestion de l’eau qui s’organise selon deux réseaux de formes, </a:t>
            </a:r>
            <a:endParaRPr b="1" sz="1600">
              <a:solidFill>
                <a:schemeClr val="dk1"/>
              </a:solidFill>
            </a:endParaRPr>
          </a:p>
          <a:p>
            <a:pPr indent="0" lvl="0" marL="0" rtl="0" algn="ctr">
              <a:spcBef>
                <a:spcPts val="0"/>
              </a:spcBef>
              <a:spcAft>
                <a:spcPts val="0"/>
              </a:spcAft>
              <a:buNone/>
            </a:pPr>
            <a:r>
              <a:rPr b="1" lang="fr" sz="1600">
                <a:solidFill>
                  <a:schemeClr val="dk1"/>
                </a:solidFill>
              </a:rPr>
              <a:t>datant de deux périodes distinctes : 1- avant le début du XIX</a:t>
            </a:r>
            <a:r>
              <a:rPr b="1" baseline="30000" lang="fr" sz="1600">
                <a:solidFill>
                  <a:schemeClr val="dk1"/>
                </a:solidFill>
              </a:rPr>
              <a:t>e</a:t>
            </a:r>
            <a:r>
              <a:rPr b="1" lang="fr" sz="1600">
                <a:solidFill>
                  <a:schemeClr val="dk1"/>
                </a:solidFill>
              </a:rPr>
              <a:t> siècle</a:t>
            </a:r>
            <a:endParaRPr b="1" sz="1600">
              <a:solidFill>
                <a:schemeClr val="dk1"/>
              </a:solidFill>
            </a:endParaRPr>
          </a:p>
        </p:txBody>
      </p:sp>
      <p:sp>
        <p:nvSpPr>
          <p:cNvPr id="210" name="Google Shape;210;p32"/>
          <p:cNvSpPr txBox="1"/>
          <p:nvPr/>
        </p:nvSpPr>
        <p:spPr>
          <a:xfrm>
            <a:off x="152375" y="791575"/>
            <a:ext cx="5947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Le réseau hydrographique et les fossés de drainage attestés en 1826.</a:t>
            </a:r>
            <a:endParaRPr sz="1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nvSpPr>
        <p:spPr>
          <a:xfrm>
            <a:off x="6217775" y="791575"/>
            <a:ext cx="28242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Sur la terrasse la plus basse, les cartes et plans du début du XIXe siècle permettent d’identifier un réseau dense de fossés orientés Nord/Sud (en bleu), perpendiculaires au grand chemin reliant les marais salants anciens au quartier des Trucails ;</a:t>
            </a:r>
            <a:endParaRPr>
              <a:solidFill>
                <a:schemeClr val="dk1"/>
              </a:solidFill>
            </a:endParaRPr>
          </a:p>
          <a:p>
            <a:pPr indent="0" lvl="0" marL="0" rtl="0" algn="just">
              <a:spcBef>
                <a:spcPts val="0"/>
              </a:spcBef>
              <a:spcAft>
                <a:spcPts val="0"/>
              </a:spcAft>
              <a:buNone/>
            </a:pPr>
            <a:r>
              <a:rPr lang="fr">
                <a:solidFill>
                  <a:schemeClr val="dk1"/>
                </a:solidFill>
              </a:rPr>
              <a:t>— Le cours sinueux du Vigneau participe de ce réseau de formes lié au drainage lequel a permis son occupation et son exploitation ;</a:t>
            </a:r>
            <a:endParaRPr>
              <a:solidFill>
                <a:schemeClr val="dk1"/>
              </a:solidFill>
            </a:endParaRPr>
          </a:p>
          <a:p>
            <a:pPr indent="0" lvl="0" marL="0" rtl="0" algn="just">
              <a:spcBef>
                <a:spcPts val="0"/>
              </a:spcBef>
              <a:spcAft>
                <a:spcPts val="0"/>
              </a:spcAft>
              <a:buNone/>
            </a:pPr>
            <a:r>
              <a:rPr lang="fr">
                <a:solidFill>
                  <a:schemeClr val="dk1"/>
                </a:solidFill>
              </a:rPr>
              <a:t>— Sur la terrasse amont, le drainage de la lande se fait au moyen de deux crastes formant un entonnoir inversé qui dirigent l’eau vers les ruisseaux d’Aiguemorte et du Tagon.</a:t>
            </a:r>
            <a:endParaRPr>
              <a:solidFill>
                <a:schemeClr val="dk1"/>
              </a:solidFill>
            </a:endParaRPr>
          </a:p>
        </p:txBody>
      </p:sp>
      <p:sp>
        <p:nvSpPr>
          <p:cNvPr id="216" name="Google Shape;216;p33"/>
          <p:cNvSpPr txBox="1"/>
          <p:nvPr/>
        </p:nvSpPr>
        <p:spPr>
          <a:xfrm>
            <a:off x="152400"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3- Une gestion de l’eau qui s’organise selon deux réseaux de formes, </a:t>
            </a:r>
            <a:endParaRPr b="1" sz="1600">
              <a:solidFill>
                <a:schemeClr val="dk1"/>
              </a:solidFill>
            </a:endParaRPr>
          </a:p>
          <a:p>
            <a:pPr indent="0" lvl="0" marL="0" rtl="0" algn="ctr">
              <a:spcBef>
                <a:spcPts val="0"/>
              </a:spcBef>
              <a:spcAft>
                <a:spcPts val="0"/>
              </a:spcAft>
              <a:buNone/>
            </a:pPr>
            <a:r>
              <a:rPr b="1" lang="fr" sz="1600">
                <a:solidFill>
                  <a:schemeClr val="dk1"/>
                </a:solidFill>
              </a:rPr>
              <a:t>datant de deux périodes distinctes : 1- avant le début du XIX</a:t>
            </a:r>
            <a:r>
              <a:rPr b="1" baseline="30000" lang="fr" sz="1600">
                <a:solidFill>
                  <a:schemeClr val="dk1"/>
                </a:solidFill>
              </a:rPr>
              <a:t>e</a:t>
            </a:r>
            <a:r>
              <a:rPr b="1" lang="fr" sz="1600">
                <a:solidFill>
                  <a:schemeClr val="dk1"/>
                </a:solidFill>
              </a:rPr>
              <a:t> siècle</a:t>
            </a:r>
            <a:endParaRPr b="1" sz="1600">
              <a:solidFill>
                <a:schemeClr val="dk1"/>
              </a:solidFill>
            </a:endParaRPr>
          </a:p>
        </p:txBody>
      </p:sp>
      <p:pic>
        <p:nvPicPr>
          <p:cNvPr id="217" name="Google Shape;217;p33"/>
          <p:cNvPicPr preferRelativeResize="0"/>
          <p:nvPr/>
        </p:nvPicPr>
        <p:blipFill>
          <a:blip r:embed="rId3">
            <a:alphaModFix/>
          </a:blip>
          <a:stretch>
            <a:fillRect/>
          </a:stretch>
        </p:blipFill>
        <p:spPr>
          <a:xfrm>
            <a:off x="152400" y="791575"/>
            <a:ext cx="5886019" cy="41615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4"/>
          <p:cNvPicPr preferRelativeResize="0"/>
          <p:nvPr/>
        </p:nvPicPr>
        <p:blipFill>
          <a:blip r:embed="rId3">
            <a:alphaModFix/>
          </a:blip>
          <a:stretch>
            <a:fillRect/>
          </a:stretch>
        </p:blipFill>
        <p:spPr>
          <a:xfrm>
            <a:off x="152425" y="791575"/>
            <a:ext cx="5951995" cy="4199524"/>
          </a:xfrm>
          <a:prstGeom prst="rect">
            <a:avLst/>
          </a:prstGeom>
          <a:noFill/>
          <a:ln cap="flat" cmpd="sng" w="9525">
            <a:solidFill>
              <a:schemeClr val="dk2"/>
            </a:solidFill>
            <a:prstDash val="solid"/>
            <a:round/>
            <a:headEnd len="sm" w="sm" type="none"/>
            <a:tailEnd len="sm" w="sm" type="none"/>
          </a:ln>
        </p:spPr>
      </p:pic>
      <p:sp>
        <p:nvSpPr>
          <p:cNvPr id="223" name="Google Shape;223;p34"/>
          <p:cNvSpPr txBox="1"/>
          <p:nvPr/>
        </p:nvSpPr>
        <p:spPr>
          <a:xfrm>
            <a:off x="6274750" y="791575"/>
            <a:ext cx="27315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a:solidFill>
                  <a:schemeClr val="dk1"/>
                </a:solidFill>
              </a:rPr>
              <a:t>— Sur la terrasse la plus haute du BV du Vigneau, les cartes des années 1880 montrent que le cours de la rivière a été prolongé vers l’Est selon tracé très rectiligne (en bleu turquoise). Un  vaste réseau </a:t>
            </a:r>
            <a:r>
              <a:rPr lang="fr">
                <a:solidFill>
                  <a:schemeClr val="dk1"/>
                </a:solidFill>
              </a:rPr>
              <a:t>de fossés parallèles et perpendiculaire au cours du Vigneau </a:t>
            </a:r>
            <a:r>
              <a:rPr lang="fr">
                <a:solidFill>
                  <a:schemeClr val="dk1"/>
                </a:solidFill>
              </a:rPr>
              <a:t>a également été mis en place </a:t>
            </a:r>
            <a:r>
              <a:rPr lang="fr">
                <a:solidFill>
                  <a:schemeClr val="dk1"/>
                </a:solidFill>
              </a:rPr>
              <a:t>(en rose) </a:t>
            </a:r>
            <a:r>
              <a:rPr lang="fr">
                <a:solidFill>
                  <a:schemeClr val="dk1"/>
                </a:solidFill>
              </a:rPr>
              <a:t>;</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 Le drainage de l’interfluve est désormais forcé vers le réseau dense de fossés qui ramène l’eau vers la craste du Vigneau ;</a:t>
            </a:r>
            <a:endParaRPr>
              <a:solidFill>
                <a:schemeClr val="dk1"/>
              </a:solidFill>
            </a:endParaRPr>
          </a:p>
          <a:p>
            <a:pPr indent="0" lvl="0" marL="0" rtl="0" algn="just">
              <a:spcBef>
                <a:spcPts val="0"/>
              </a:spcBef>
              <a:spcAft>
                <a:spcPts val="0"/>
              </a:spcAft>
              <a:buNone/>
            </a:pPr>
            <a:r>
              <a:rPr lang="fr">
                <a:solidFill>
                  <a:schemeClr val="dk1"/>
                </a:solidFill>
              </a:rPr>
              <a:t>— Ce </a:t>
            </a:r>
            <a:r>
              <a:rPr b="1" lang="fr">
                <a:solidFill>
                  <a:schemeClr val="dk1"/>
                </a:solidFill>
              </a:rPr>
              <a:t>forçage</a:t>
            </a:r>
            <a:r>
              <a:rPr lang="fr">
                <a:solidFill>
                  <a:schemeClr val="dk1"/>
                </a:solidFill>
              </a:rPr>
              <a:t> des écoulements est à l’origine des inondations du quartiers des Trucails.</a:t>
            </a:r>
            <a:endParaRPr>
              <a:solidFill>
                <a:schemeClr val="dk1"/>
              </a:solidFill>
            </a:endParaRPr>
          </a:p>
        </p:txBody>
      </p:sp>
      <p:sp>
        <p:nvSpPr>
          <p:cNvPr id="224" name="Google Shape;224;p34"/>
          <p:cNvSpPr txBox="1"/>
          <p:nvPr/>
        </p:nvSpPr>
        <p:spPr>
          <a:xfrm>
            <a:off x="152425" y="791575"/>
            <a:ext cx="5952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Le réseau hydrographique et les fossés de drainage attestés en 1884</a:t>
            </a:r>
            <a:endParaRPr sz="1000">
              <a:solidFill>
                <a:schemeClr val="dk1"/>
              </a:solidFill>
            </a:endParaRPr>
          </a:p>
        </p:txBody>
      </p:sp>
      <p:sp>
        <p:nvSpPr>
          <p:cNvPr id="225" name="Google Shape;225;p34"/>
          <p:cNvSpPr txBox="1"/>
          <p:nvPr/>
        </p:nvSpPr>
        <p:spPr>
          <a:xfrm>
            <a:off x="152425" y="0"/>
            <a:ext cx="885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3- Une gestion de l’eau qui s’organise selon deux réseaux de formes, </a:t>
            </a:r>
            <a:endParaRPr b="1" sz="1600">
              <a:solidFill>
                <a:schemeClr val="dk1"/>
              </a:solidFill>
            </a:endParaRPr>
          </a:p>
          <a:p>
            <a:pPr indent="0" lvl="0" marL="0" rtl="0" algn="ctr">
              <a:spcBef>
                <a:spcPts val="0"/>
              </a:spcBef>
              <a:spcAft>
                <a:spcPts val="0"/>
              </a:spcAft>
              <a:buNone/>
            </a:pPr>
            <a:r>
              <a:rPr b="1" lang="fr" sz="1600">
                <a:solidFill>
                  <a:schemeClr val="dk1"/>
                </a:solidFill>
              </a:rPr>
              <a:t>datant de deux périodes distinctes : 2- après le milieu du XIX</a:t>
            </a:r>
            <a:r>
              <a:rPr b="1" baseline="30000" lang="fr" sz="1600">
                <a:solidFill>
                  <a:schemeClr val="dk1"/>
                </a:solidFill>
              </a:rPr>
              <a:t>e</a:t>
            </a:r>
            <a:r>
              <a:rPr b="1" lang="fr" sz="1600">
                <a:solidFill>
                  <a:schemeClr val="dk1"/>
                </a:solidFill>
              </a:rPr>
              <a:t> siècle</a:t>
            </a:r>
            <a:endParaRPr b="1" sz="16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5"/>
          <p:cNvPicPr preferRelativeResize="0"/>
          <p:nvPr/>
        </p:nvPicPr>
        <p:blipFill>
          <a:blip r:embed="rId3">
            <a:alphaModFix/>
          </a:blip>
          <a:stretch>
            <a:fillRect/>
          </a:stretch>
        </p:blipFill>
        <p:spPr>
          <a:xfrm>
            <a:off x="152400" y="791575"/>
            <a:ext cx="5966665" cy="4199526"/>
          </a:xfrm>
          <a:prstGeom prst="rect">
            <a:avLst/>
          </a:prstGeom>
          <a:noFill/>
          <a:ln cap="flat" cmpd="sng" w="9525">
            <a:solidFill>
              <a:schemeClr val="dk2"/>
            </a:solidFill>
            <a:prstDash val="solid"/>
            <a:round/>
            <a:headEnd len="sm" w="sm" type="none"/>
            <a:tailEnd len="sm" w="sm" type="none"/>
          </a:ln>
        </p:spPr>
      </p:pic>
      <p:sp>
        <p:nvSpPr>
          <p:cNvPr id="231" name="Google Shape;231;p35"/>
          <p:cNvSpPr txBox="1"/>
          <p:nvPr/>
        </p:nvSpPr>
        <p:spPr>
          <a:xfrm>
            <a:off x="6222300" y="791575"/>
            <a:ext cx="27840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Ces inondations se produisent lors des épisodes de pluies abondantes et/ou prolongées, provoquant le débordement du Vigneau d’amont vers l’aval, soit des premières maisons situées en bordure du canal rectiligne vers le quartier des Trucails proprement dit, plus à l’ouest.</a:t>
            </a:r>
            <a:endParaRPr>
              <a:solidFill>
                <a:schemeClr val="dk1"/>
              </a:solidFill>
            </a:endParaRPr>
          </a:p>
        </p:txBody>
      </p:sp>
      <p:sp>
        <p:nvSpPr>
          <p:cNvPr id="232" name="Google Shape;232;p35"/>
          <p:cNvSpPr txBox="1"/>
          <p:nvPr/>
        </p:nvSpPr>
        <p:spPr>
          <a:xfrm>
            <a:off x="6222300" y="4498500"/>
            <a:ext cx="27840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solidFill>
                  <a:schemeClr val="dk1"/>
                </a:solidFill>
              </a:rPr>
              <a:t>Superposition du cours ancien (1826) du Vigneau sur le scan25 de l’IGN (en bleu).</a:t>
            </a:r>
            <a:endParaRPr sz="1000">
              <a:solidFill>
                <a:schemeClr val="dk1"/>
              </a:solidFill>
            </a:endParaRPr>
          </a:p>
        </p:txBody>
      </p:sp>
      <p:sp>
        <p:nvSpPr>
          <p:cNvPr id="233" name="Google Shape;233;p35"/>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4- Un forçage des écoulements à l’origine de fortes incisions </a:t>
            </a:r>
            <a:endParaRPr b="1" sz="1600">
              <a:solidFill>
                <a:schemeClr val="dk1"/>
              </a:solidFill>
            </a:endParaRPr>
          </a:p>
          <a:p>
            <a:pPr indent="0" lvl="0" marL="0" rtl="0" algn="ctr">
              <a:spcBef>
                <a:spcPts val="0"/>
              </a:spcBef>
              <a:spcAft>
                <a:spcPts val="0"/>
              </a:spcAft>
              <a:buNone/>
            </a:pPr>
            <a:r>
              <a:rPr b="1" lang="fr" sz="1600">
                <a:solidFill>
                  <a:schemeClr val="dk1"/>
                </a:solidFill>
              </a:rPr>
              <a:t>du cours du Vigneau et d’inondations dans le quartier des Trucails</a:t>
            </a:r>
            <a:endParaRPr b="1" sz="16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6"/>
          <p:cNvSpPr txBox="1"/>
          <p:nvPr/>
        </p:nvSpPr>
        <p:spPr>
          <a:xfrm>
            <a:off x="6222300" y="791575"/>
            <a:ext cx="2784000" cy="3632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On constate que la zone de débordement commence au bas de la rupture de pente (altitude 15 mètres), là où le cours d’eau retrouve un profil moins pentu, passant de 0,01° à 0,004°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fr">
                <a:solidFill>
                  <a:schemeClr val="dk1"/>
                </a:solidFill>
              </a:rPr>
              <a:t>— C’est donc la conjonction du forçage du Vigneau par les aménagements hydrauliques de la fin du XIXe siècle et de la rupture de pente du bassin versant qui provoque l'accélération des flux qui est à l’origine de l’inondation du quartier des Trucails.</a:t>
            </a:r>
            <a:endParaRPr>
              <a:solidFill>
                <a:schemeClr val="dk1"/>
              </a:solidFill>
            </a:endParaRPr>
          </a:p>
        </p:txBody>
      </p:sp>
      <p:sp>
        <p:nvSpPr>
          <p:cNvPr id="239" name="Google Shape;239;p36"/>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4- Un forçage des écoulements à l’origine de fortes incisions </a:t>
            </a:r>
            <a:endParaRPr b="1" sz="1600">
              <a:solidFill>
                <a:schemeClr val="dk1"/>
              </a:solidFill>
            </a:endParaRPr>
          </a:p>
          <a:p>
            <a:pPr indent="0" lvl="0" marL="0" rtl="0" algn="ctr">
              <a:spcBef>
                <a:spcPts val="0"/>
              </a:spcBef>
              <a:spcAft>
                <a:spcPts val="0"/>
              </a:spcAft>
              <a:buNone/>
            </a:pPr>
            <a:r>
              <a:rPr b="1" lang="fr" sz="1600">
                <a:solidFill>
                  <a:schemeClr val="dk1"/>
                </a:solidFill>
              </a:rPr>
              <a:t>du cours du Vigneau et d’inondations dans le quartier des Trucails</a:t>
            </a:r>
            <a:endParaRPr b="1" sz="1600">
              <a:solidFill>
                <a:schemeClr val="dk1"/>
              </a:solidFill>
            </a:endParaRPr>
          </a:p>
        </p:txBody>
      </p:sp>
      <p:pic>
        <p:nvPicPr>
          <p:cNvPr id="240" name="Google Shape;240;p36"/>
          <p:cNvPicPr preferRelativeResize="0"/>
          <p:nvPr/>
        </p:nvPicPr>
        <p:blipFill>
          <a:blip r:embed="rId3">
            <a:alphaModFix/>
          </a:blip>
          <a:stretch>
            <a:fillRect/>
          </a:stretch>
        </p:blipFill>
        <p:spPr>
          <a:xfrm>
            <a:off x="145200" y="791575"/>
            <a:ext cx="5903194" cy="41616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4- Un forçage des écoulements à l’origine de fortes incisions </a:t>
            </a:r>
            <a:endParaRPr b="1" sz="1600">
              <a:solidFill>
                <a:schemeClr val="dk1"/>
              </a:solidFill>
            </a:endParaRPr>
          </a:p>
          <a:p>
            <a:pPr indent="0" lvl="0" marL="0" rtl="0" algn="ctr">
              <a:spcBef>
                <a:spcPts val="0"/>
              </a:spcBef>
              <a:spcAft>
                <a:spcPts val="0"/>
              </a:spcAft>
              <a:buNone/>
            </a:pPr>
            <a:r>
              <a:rPr b="1" lang="fr" sz="1600">
                <a:solidFill>
                  <a:schemeClr val="dk1"/>
                </a:solidFill>
              </a:rPr>
              <a:t>du cours du Vigneau et d’inondations dans le quartier des Trucails</a:t>
            </a:r>
            <a:endParaRPr b="1" sz="1600">
              <a:solidFill>
                <a:schemeClr val="dk1"/>
              </a:solidFill>
            </a:endParaRPr>
          </a:p>
        </p:txBody>
      </p:sp>
      <p:pic>
        <p:nvPicPr>
          <p:cNvPr id="246" name="Google Shape;246;p37"/>
          <p:cNvPicPr preferRelativeResize="0"/>
          <p:nvPr/>
        </p:nvPicPr>
        <p:blipFill>
          <a:blip r:embed="rId3">
            <a:alphaModFix/>
          </a:blip>
          <a:stretch>
            <a:fillRect/>
          </a:stretch>
        </p:blipFill>
        <p:spPr>
          <a:xfrm>
            <a:off x="332825" y="791575"/>
            <a:ext cx="8478357" cy="4161599"/>
          </a:xfrm>
          <a:prstGeom prst="rect">
            <a:avLst/>
          </a:prstGeom>
          <a:noFill/>
          <a:ln cap="flat" cmpd="sng" w="9525">
            <a:solidFill>
              <a:schemeClr val="dk2"/>
            </a:solidFill>
            <a:prstDash val="solid"/>
            <a:round/>
            <a:headEnd len="sm" w="sm" type="none"/>
            <a:tailEnd len="sm" w="sm" type="none"/>
          </a:ln>
        </p:spPr>
      </p:pic>
      <p:pic>
        <p:nvPicPr>
          <p:cNvPr id="247" name="Google Shape;247;p37"/>
          <p:cNvPicPr preferRelativeResize="0"/>
          <p:nvPr/>
        </p:nvPicPr>
        <p:blipFill>
          <a:blip r:embed="rId4">
            <a:alphaModFix/>
          </a:blip>
          <a:stretch>
            <a:fillRect/>
          </a:stretch>
        </p:blipFill>
        <p:spPr>
          <a:xfrm>
            <a:off x="7210975" y="791563"/>
            <a:ext cx="1600200" cy="1571625"/>
          </a:xfrm>
          <a:prstGeom prst="rect">
            <a:avLst/>
          </a:prstGeom>
          <a:noFill/>
          <a:ln cap="flat" cmpd="sng" w="9525">
            <a:solidFill>
              <a:schemeClr val="dk2"/>
            </a:solidFill>
            <a:prstDash val="solid"/>
            <a:round/>
            <a:headEnd len="sm" w="sm" type="none"/>
            <a:tailEnd len="sm" w="sm" type="none"/>
          </a:ln>
        </p:spPr>
      </p:pic>
      <p:pic>
        <p:nvPicPr>
          <p:cNvPr id="248" name="Google Shape;248;p37"/>
          <p:cNvPicPr preferRelativeResize="0"/>
          <p:nvPr/>
        </p:nvPicPr>
        <p:blipFill>
          <a:blip r:embed="rId5">
            <a:alphaModFix/>
          </a:blip>
          <a:stretch>
            <a:fillRect/>
          </a:stretch>
        </p:blipFill>
        <p:spPr>
          <a:xfrm>
            <a:off x="3913706" y="4276075"/>
            <a:ext cx="4897468" cy="677100"/>
          </a:xfrm>
          <a:prstGeom prst="rect">
            <a:avLst/>
          </a:prstGeom>
          <a:noFill/>
          <a:ln>
            <a:noFill/>
          </a:ln>
        </p:spPr>
      </p:pic>
      <p:pic>
        <p:nvPicPr>
          <p:cNvPr id="249" name="Google Shape;249;p37"/>
          <p:cNvPicPr preferRelativeResize="0"/>
          <p:nvPr/>
        </p:nvPicPr>
        <p:blipFill>
          <a:blip r:embed="rId6">
            <a:alphaModFix/>
          </a:blip>
          <a:stretch>
            <a:fillRect/>
          </a:stretch>
        </p:blipFill>
        <p:spPr>
          <a:xfrm>
            <a:off x="332825" y="791575"/>
            <a:ext cx="3256224" cy="532825"/>
          </a:xfrm>
          <a:prstGeom prst="rect">
            <a:avLst/>
          </a:prstGeom>
          <a:noFill/>
          <a:ln>
            <a:noFill/>
          </a:ln>
        </p:spPr>
      </p:pic>
      <p:pic>
        <p:nvPicPr>
          <p:cNvPr id="250" name="Google Shape;250;p37"/>
          <p:cNvPicPr preferRelativeResize="0"/>
          <p:nvPr/>
        </p:nvPicPr>
        <p:blipFill>
          <a:blip r:embed="rId7">
            <a:alphaModFix/>
          </a:blip>
          <a:stretch>
            <a:fillRect/>
          </a:stretch>
        </p:blipFill>
        <p:spPr>
          <a:xfrm>
            <a:off x="7210975" y="2463713"/>
            <a:ext cx="1600200" cy="171184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8"/>
          <p:cNvPicPr preferRelativeResize="0"/>
          <p:nvPr/>
        </p:nvPicPr>
        <p:blipFill>
          <a:blip r:embed="rId3">
            <a:alphaModFix/>
          </a:blip>
          <a:stretch>
            <a:fillRect/>
          </a:stretch>
        </p:blipFill>
        <p:spPr>
          <a:xfrm>
            <a:off x="152425" y="791575"/>
            <a:ext cx="5939651" cy="4199526"/>
          </a:xfrm>
          <a:prstGeom prst="rect">
            <a:avLst/>
          </a:prstGeom>
          <a:noFill/>
          <a:ln cap="flat" cmpd="sng" w="9525">
            <a:solidFill>
              <a:schemeClr val="dk2"/>
            </a:solidFill>
            <a:prstDash val="solid"/>
            <a:round/>
            <a:headEnd len="sm" w="sm" type="none"/>
            <a:tailEnd len="sm" w="sm" type="none"/>
          </a:ln>
        </p:spPr>
      </p:pic>
      <p:sp>
        <p:nvSpPr>
          <p:cNvPr id="256" name="Google Shape;256;p38"/>
          <p:cNvSpPr txBox="1"/>
          <p:nvPr/>
        </p:nvSpPr>
        <p:spPr>
          <a:xfrm>
            <a:off x="6209625" y="791575"/>
            <a:ext cx="2796600" cy="4279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fr" u="sng">
                <a:solidFill>
                  <a:schemeClr val="dk1"/>
                </a:solidFill>
              </a:rPr>
              <a:t>Les solution retenues :</a:t>
            </a:r>
            <a:endParaRPr u="sng">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None/>
            </a:pPr>
            <a:r>
              <a:rPr lang="fr">
                <a:solidFill>
                  <a:schemeClr val="dk1"/>
                </a:solidFill>
              </a:rPr>
              <a:t>1- Stabilisation du profil en long pour ré-engraisser le cours d’eau.</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fr">
                <a:solidFill>
                  <a:schemeClr val="dk1"/>
                </a:solidFill>
              </a:rPr>
              <a:t>2- Renaturation du fossé principal </a:t>
            </a:r>
            <a:r>
              <a:rPr lang="fr">
                <a:solidFill>
                  <a:schemeClr val="dk1"/>
                </a:solidFill>
              </a:rPr>
              <a:t>sur 40% du linéaire concerné : </a:t>
            </a:r>
            <a:r>
              <a:rPr lang="fr">
                <a:solidFill>
                  <a:schemeClr val="dk1"/>
                </a:solidFill>
              </a:rPr>
              <a:t>La solution de banquettes alternées a été retenue compte tenu de l’économie associée (</a:t>
            </a:r>
            <a:r>
              <a:rPr lang="fr">
                <a:solidFill>
                  <a:schemeClr val="dk1"/>
                </a:solidFill>
              </a:rPr>
              <a:t>technique</a:t>
            </a:r>
            <a:r>
              <a:rPr lang="fr">
                <a:solidFill>
                  <a:schemeClr val="dk1"/>
                </a:solidFill>
              </a:rPr>
              <a:t> 3 x moins coûteuse).</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None/>
            </a:pPr>
            <a:r>
              <a:rPr lang="fr">
                <a:solidFill>
                  <a:schemeClr val="dk1"/>
                </a:solidFill>
              </a:rPr>
              <a:t>3- Reconnexion aux anciens fossés d’écoulements : Réalisation de travaux d’entretien raisonné sur deux axes</a:t>
            </a:r>
            <a:r>
              <a:rPr lang="fr">
                <a:solidFill>
                  <a:schemeClr val="dk1"/>
                </a:solidFill>
              </a:rPr>
              <a:t> (fossés 1 et 2)</a:t>
            </a:r>
            <a:r>
              <a:rPr lang="fr">
                <a:solidFill>
                  <a:schemeClr val="dk1"/>
                </a:solidFill>
              </a:rPr>
              <a:t>.</a:t>
            </a:r>
            <a:endParaRPr>
              <a:solidFill>
                <a:schemeClr val="dk1"/>
              </a:solidFill>
            </a:endParaRPr>
          </a:p>
        </p:txBody>
      </p:sp>
      <p:sp>
        <p:nvSpPr>
          <p:cNvPr id="257" name="Google Shape;257;p38"/>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5- Du diagnostic à la mise en œuvre de solutions </a:t>
            </a:r>
            <a:endParaRPr b="1" sz="1600">
              <a:solidFill>
                <a:schemeClr val="dk1"/>
              </a:solidFill>
            </a:endParaRPr>
          </a:p>
          <a:p>
            <a:pPr indent="0" lvl="0" marL="0" rtl="0" algn="ctr">
              <a:spcBef>
                <a:spcPts val="0"/>
              </a:spcBef>
              <a:spcAft>
                <a:spcPts val="0"/>
              </a:spcAft>
              <a:buNone/>
            </a:pPr>
            <a:r>
              <a:rPr b="1" lang="fr" sz="1600">
                <a:solidFill>
                  <a:schemeClr val="dk1"/>
                </a:solidFill>
              </a:rPr>
              <a:t>de remédiation fondées sur la nature</a:t>
            </a:r>
            <a:endParaRPr b="1" sz="16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9"/>
          <p:cNvPicPr preferRelativeResize="0"/>
          <p:nvPr/>
        </p:nvPicPr>
        <p:blipFill>
          <a:blip r:embed="rId3">
            <a:alphaModFix/>
          </a:blip>
          <a:stretch>
            <a:fillRect/>
          </a:stretch>
        </p:blipFill>
        <p:spPr>
          <a:xfrm>
            <a:off x="152400" y="555550"/>
            <a:ext cx="8839202" cy="2915285"/>
          </a:xfrm>
          <a:prstGeom prst="rect">
            <a:avLst/>
          </a:prstGeom>
          <a:noFill/>
          <a:ln>
            <a:noFill/>
          </a:ln>
        </p:spPr>
      </p:pic>
      <p:sp>
        <p:nvSpPr>
          <p:cNvPr id="263" name="Google Shape;263;p39"/>
          <p:cNvSpPr txBox="1"/>
          <p:nvPr/>
        </p:nvSpPr>
        <p:spPr>
          <a:xfrm>
            <a:off x="145200" y="3647650"/>
            <a:ext cx="885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dk1"/>
                </a:solidFill>
              </a:rPr>
              <a:t>1- Stabilisation du profil en long : </a:t>
            </a:r>
            <a:r>
              <a:rPr lang="fr">
                <a:solidFill>
                  <a:schemeClr val="dk1"/>
                </a:solidFill>
              </a:rPr>
              <a:t>Mise en œuvre d’une solution douce pour ré-engraisser le cours d’eau =&gt; seuils de fond de 30 cm en génie végétal – 3 casiers réalisés sur 7 mètres</a:t>
            </a:r>
            <a:endParaRPr>
              <a:solidFill>
                <a:schemeClr val="dk1"/>
              </a:solidFill>
            </a:endParaRPr>
          </a:p>
        </p:txBody>
      </p:sp>
      <p:sp>
        <p:nvSpPr>
          <p:cNvPr id="264" name="Google Shape;264;p39"/>
          <p:cNvSpPr/>
          <p:nvPr/>
        </p:nvSpPr>
        <p:spPr>
          <a:xfrm>
            <a:off x="5460900" y="366225"/>
            <a:ext cx="3629700" cy="42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highlight>
                <a:schemeClr val="lt1"/>
              </a:highlight>
            </a:endParaRPr>
          </a:p>
        </p:txBody>
      </p:sp>
      <p:sp>
        <p:nvSpPr>
          <p:cNvPr id="265" name="Google Shape;265;p39"/>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5- Du diagnostic à la mise en œuvre de solutions </a:t>
            </a:r>
            <a:endParaRPr b="1" sz="1600">
              <a:solidFill>
                <a:schemeClr val="dk1"/>
              </a:solidFill>
            </a:endParaRPr>
          </a:p>
          <a:p>
            <a:pPr indent="0" lvl="0" marL="0" rtl="0" algn="ctr">
              <a:spcBef>
                <a:spcPts val="0"/>
              </a:spcBef>
              <a:spcAft>
                <a:spcPts val="0"/>
              </a:spcAft>
              <a:buNone/>
            </a:pPr>
            <a:r>
              <a:rPr b="1" lang="fr" sz="1600">
                <a:solidFill>
                  <a:schemeClr val="dk1"/>
                </a:solidFill>
              </a:rPr>
              <a:t>de remédiation fondées sur la nature</a:t>
            </a:r>
            <a:endParaRPr b="1" sz="1600">
              <a:solidFill>
                <a:schemeClr val="dk1"/>
              </a:solidFill>
            </a:endParaRPr>
          </a:p>
        </p:txBody>
      </p:sp>
      <p:sp>
        <p:nvSpPr>
          <p:cNvPr id="266" name="Google Shape;266;p39"/>
          <p:cNvSpPr txBox="1"/>
          <p:nvPr/>
        </p:nvSpPr>
        <p:spPr>
          <a:xfrm>
            <a:off x="152400" y="4236000"/>
            <a:ext cx="8839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u="sng">
                <a:solidFill>
                  <a:schemeClr val="dk1"/>
                </a:solidFill>
              </a:rPr>
              <a:t>Objectifs :</a:t>
            </a:r>
            <a:endParaRPr u="sng">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 Réduire les vitesses d’écoulements pour favoriser la sédimentation en amont du seuil</a:t>
            </a:r>
            <a:endParaRPr>
              <a:solidFill>
                <a:schemeClr val="dk1"/>
              </a:solidFill>
            </a:endParaRPr>
          </a:p>
          <a:p>
            <a:pPr indent="0" lvl="0" marL="0" rtl="0" algn="l">
              <a:spcBef>
                <a:spcPts val="0"/>
              </a:spcBef>
              <a:spcAft>
                <a:spcPts val="0"/>
              </a:spcAft>
              <a:buNone/>
            </a:pPr>
            <a:r>
              <a:rPr lang="fr">
                <a:solidFill>
                  <a:schemeClr val="dk1"/>
                </a:solidFill>
              </a:rPr>
              <a:t>- Maintenir la transparence hydraulique de l’ouvrage afin de réduire les risques d’incisions sur l’aval</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0"/>
          <p:cNvPicPr preferRelativeResize="0"/>
          <p:nvPr/>
        </p:nvPicPr>
        <p:blipFill>
          <a:blip r:embed="rId3">
            <a:alphaModFix/>
          </a:blip>
          <a:stretch>
            <a:fillRect/>
          </a:stretch>
        </p:blipFill>
        <p:spPr>
          <a:xfrm>
            <a:off x="152400" y="791575"/>
            <a:ext cx="5050681" cy="4047126"/>
          </a:xfrm>
          <a:prstGeom prst="rect">
            <a:avLst/>
          </a:prstGeom>
          <a:noFill/>
          <a:ln cap="flat" cmpd="sng" w="9525">
            <a:solidFill>
              <a:schemeClr val="dk2"/>
            </a:solidFill>
            <a:prstDash val="solid"/>
            <a:round/>
            <a:headEnd len="sm" w="sm" type="none"/>
            <a:tailEnd len="sm" w="sm" type="none"/>
          </a:ln>
        </p:spPr>
      </p:pic>
      <p:pic>
        <p:nvPicPr>
          <p:cNvPr id="272" name="Google Shape;272;p40"/>
          <p:cNvPicPr preferRelativeResize="0"/>
          <p:nvPr/>
        </p:nvPicPr>
        <p:blipFill>
          <a:blip r:embed="rId4">
            <a:alphaModFix/>
          </a:blip>
          <a:stretch>
            <a:fillRect/>
          </a:stretch>
        </p:blipFill>
        <p:spPr>
          <a:xfrm>
            <a:off x="2108644" y="2457323"/>
            <a:ext cx="806135" cy="2130499"/>
          </a:xfrm>
          <a:prstGeom prst="rect">
            <a:avLst/>
          </a:prstGeom>
          <a:noFill/>
          <a:ln>
            <a:noFill/>
          </a:ln>
        </p:spPr>
      </p:pic>
      <p:pic>
        <p:nvPicPr>
          <p:cNvPr id="273" name="Google Shape;273;p40"/>
          <p:cNvPicPr preferRelativeResize="0"/>
          <p:nvPr/>
        </p:nvPicPr>
        <p:blipFill>
          <a:blip r:embed="rId5">
            <a:alphaModFix/>
          </a:blip>
          <a:stretch>
            <a:fillRect/>
          </a:stretch>
        </p:blipFill>
        <p:spPr>
          <a:xfrm>
            <a:off x="5370181" y="791575"/>
            <a:ext cx="3636116" cy="2723536"/>
          </a:xfrm>
          <a:prstGeom prst="rect">
            <a:avLst/>
          </a:prstGeom>
          <a:noFill/>
          <a:ln cap="flat" cmpd="sng" w="9525">
            <a:solidFill>
              <a:schemeClr val="dk2"/>
            </a:solidFill>
            <a:prstDash val="solid"/>
            <a:round/>
            <a:headEnd len="sm" w="sm" type="none"/>
            <a:tailEnd len="sm" w="sm" type="none"/>
          </a:ln>
        </p:spPr>
      </p:pic>
      <p:sp>
        <p:nvSpPr>
          <p:cNvPr id="274" name="Google Shape;274;p40"/>
          <p:cNvSpPr txBox="1"/>
          <p:nvPr/>
        </p:nvSpPr>
        <p:spPr>
          <a:xfrm>
            <a:off x="5403925" y="3751825"/>
            <a:ext cx="3602400" cy="831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2- Réalisation des banquettes alternées (travaux réalisés du 09 au 18 octobre 2023).</a:t>
            </a:r>
            <a:endParaRPr>
              <a:solidFill>
                <a:schemeClr val="dk1"/>
              </a:solidFill>
            </a:endParaRPr>
          </a:p>
        </p:txBody>
      </p:sp>
      <p:sp>
        <p:nvSpPr>
          <p:cNvPr id="275" name="Google Shape;275;p40"/>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5- Du diagnostic à la mise en œuvre de solutions </a:t>
            </a:r>
            <a:endParaRPr b="1" sz="1600">
              <a:solidFill>
                <a:schemeClr val="dk1"/>
              </a:solidFill>
            </a:endParaRPr>
          </a:p>
          <a:p>
            <a:pPr indent="0" lvl="0" marL="0" rtl="0" algn="ctr">
              <a:spcBef>
                <a:spcPts val="0"/>
              </a:spcBef>
              <a:spcAft>
                <a:spcPts val="0"/>
              </a:spcAft>
              <a:buNone/>
            </a:pPr>
            <a:r>
              <a:rPr b="1" lang="fr" sz="1600">
                <a:solidFill>
                  <a:schemeClr val="dk1"/>
                </a:solidFill>
              </a:rPr>
              <a:t>de remédiation fondées sur la nature</a:t>
            </a:r>
            <a:endParaRPr b="1" sz="16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nvSpPr>
        <p:spPr>
          <a:xfrm>
            <a:off x="3418800" y="3751825"/>
            <a:ext cx="5587500" cy="1174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2- Réalisation des banquettes alternées (travaux réalisés du 09 au 18 octobre 2023).</a:t>
            </a:r>
            <a:endParaRPr>
              <a:solidFill>
                <a:schemeClr val="dk1"/>
              </a:solidFill>
            </a:endParaRPr>
          </a:p>
          <a:p>
            <a:pPr indent="0" lvl="0" marL="0" rtl="0" algn="just">
              <a:spcBef>
                <a:spcPts val="1000"/>
              </a:spcBef>
              <a:spcAft>
                <a:spcPts val="0"/>
              </a:spcAft>
              <a:buNone/>
            </a:pPr>
            <a:r>
              <a:rPr lang="fr" u="sng">
                <a:solidFill>
                  <a:schemeClr val="dk1"/>
                </a:solidFill>
              </a:rPr>
              <a:t>Objectifs :</a:t>
            </a:r>
            <a:r>
              <a:rPr lang="fr">
                <a:solidFill>
                  <a:schemeClr val="dk1"/>
                </a:solidFill>
              </a:rPr>
              <a:t> Diversification des écoulements et maintien de niveaux d’eau plus importants</a:t>
            </a:r>
            <a:endParaRPr>
              <a:solidFill>
                <a:schemeClr val="dk1"/>
              </a:solidFill>
            </a:endParaRPr>
          </a:p>
        </p:txBody>
      </p:sp>
      <p:sp>
        <p:nvSpPr>
          <p:cNvPr id="281" name="Google Shape;281;p41"/>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5- Du diagnostic à la mise en œuvre de solutions </a:t>
            </a:r>
            <a:endParaRPr b="1" sz="1600">
              <a:solidFill>
                <a:schemeClr val="dk1"/>
              </a:solidFill>
            </a:endParaRPr>
          </a:p>
          <a:p>
            <a:pPr indent="0" lvl="0" marL="0" rtl="0" algn="ctr">
              <a:spcBef>
                <a:spcPts val="0"/>
              </a:spcBef>
              <a:spcAft>
                <a:spcPts val="0"/>
              </a:spcAft>
              <a:buNone/>
            </a:pPr>
            <a:r>
              <a:rPr b="1" lang="fr" sz="1600">
                <a:solidFill>
                  <a:schemeClr val="dk1"/>
                </a:solidFill>
              </a:rPr>
              <a:t>de remédiation fondées sur la nature</a:t>
            </a:r>
            <a:endParaRPr b="1" sz="1600">
              <a:solidFill>
                <a:schemeClr val="dk1"/>
              </a:solidFill>
            </a:endParaRPr>
          </a:p>
        </p:txBody>
      </p:sp>
      <p:pic>
        <p:nvPicPr>
          <p:cNvPr id="282" name="Google Shape;282;p41"/>
          <p:cNvPicPr preferRelativeResize="0"/>
          <p:nvPr/>
        </p:nvPicPr>
        <p:blipFill>
          <a:blip r:embed="rId3">
            <a:alphaModFix/>
          </a:blip>
          <a:stretch>
            <a:fillRect/>
          </a:stretch>
        </p:blipFill>
        <p:spPr>
          <a:xfrm>
            <a:off x="145200" y="791575"/>
            <a:ext cx="3121202" cy="4161603"/>
          </a:xfrm>
          <a:prstGeom prst="rect">
            <a:avLst/>
          </a:prstGeom>
          <a:noFill/>
          <a:ln cap="flat" cmpd="sng" w="9525">
            <a:solidFill>
              <a:schemeClr val="dk2"/>
            </a:solidFill>
            <a:prstDash val="solid"/>
            <a:round/>
            <a:headEnd len="sm" w="sm" type="none"/>
            <a:tailEnd len="sm" w="sm" type="none"/>
          </a:ln>
        </p:spPr>
      </p:pic>
      <p:pic>
        <p:nvPicPr>
          <p:cNvPr id="283" name="Google Shape;283;p41"/>
          <p:cNvPicPr preferRelativeResize="0"/>
          <p:nvPr/>
        </p:nvPicPr>
        <p:blipFill>
          <a:blip r:embed="rId4">
            <a:alphaModFix/>
          </a:blip>
          <a:stretch>
            <a:fillRect/>
          </a:stretch>
        </p:blipFill>
        <p:spPr>
          <a:xfrm>
            <a:off x="3418800" y="791575"/>
            <a:ext cx="1957116" cy="29602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101309" y="152400"/>
            <a:ext cx="3165891" cy="4801724"/>
          </a:xfrm>
          <a:prstGeom prst="rect">
            <a:avLst/>
          </a:prstGeom>
          <a:noFill/>
          <a:ln cap="flat" cmpd="sng" w="9525">
            <a:solidFill>
              <a:schemeClr val="dk2"/>
            </a:solidFill>
            <a:prstDash val="solid"/>
            <a:round/>
            <a:headEnd len="sm" w="sm" type="none"/>
            <a:tailEnd len="sm" w="sm" type="none"/>
          </a:ln>
        </p:spPr>
      </p:pic>
      <p:pic>
        <p:nvPicPr>
          <p:cNvPr id="68" name="Google Shape;68;p15"/>
          <p:cNvPicPr preferRelativeResize="0"/>
          <p:nvPr/>
        </p:nvPicPr>
        <p:blipFill>
          <a:blip r:embed="rId4">
            <a:alphaModFix/>
          </a:blip>
          <a:stretch>
            <a:fillRect/>
          </a:stretch>
        </p:blipFill>
        <p:spPr>
          <a:xfrm>
            <a:off x="4876800" y="152400"/>
            <a:ext cx="3783000" cy="2506226"/>
          </a:xfrm>
          <a:prstGeom prst="rect">
            <a:avLst/>
          </a:prstGeom>
          <a:noFill/>
          <a:ln cap="flat" cmpd="sng" w="9525">
            <a:solidFill>
              <a:schemeClr val="dk2"/>
            </a:solidFill>
            <a:prstDash val="solid"/>
            <a:round/>
            <a:headEnd len="sm" w="sm" type="none"/>
            <a:tailEnd len="sm" w="sm" type="none"/>
          </a:ln>
        </p:spPr>
      </p:pic>
      <p:pic>
        <p:nvPicPr>
          <p:cNvPr id="69" name="Google Shape;69;p15"/>
          <p:cNvPicPr preferRelativeResize="0"/>
          <p:nvPr/>
        </p:nvPicPr>
        <p:blipFill>
          <a:blip r:embed="rId5">
            <a:alphaModFix/>
          </a:blip>
          <a:stretch>
            <a:fillRect/>
          </a:stretch>
        </p:blipFill>
        <p:spPr>
          <a:xfrm>
            <a:off x="4876800" y="2826200"/>
            <a:ext cx="3782999" cy="212793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2"/>
          <p:cNvPicPr preferRelativeResize="0"/>
          <p:nvPr/>
        </p:nvPicPr>
        <p:blipFill>
          <a:blip r:embed="rId3">
            <a:alphaModFix/>
          </a:blip>
          <a:stretch>
            <a:fillRect/>
          </a:stretch>
        </p:blipFill>
        <p:spPr>
          <a:xfrm>
            <a:off x="152425" y="791575"/>
            <a:ext cx="2944579" cy="4199526"/>
          </a:xfrm>
          <a:prstGeom prst="rect">
            <a:avLst/>
          </a:prstGeom>
          <a:noFill/>
          <a:ln>
            <a:noFill/>
          </a:ln>
        </p:spPr>
      </p:pic>
      <p:pic>
        <p:nvPicPr>
          <p:cNvPr id="289" name="Google Shape;289;p42"/>
          <p:cNvPicPr preferRelativeResize="0"/>
          <p:nvPr/>
        </p:nvPicPr>
        <p:blipFill>
          <a:blip r:embed="rId4">
            <a:alphaModFix/>
          </a:blip>
          <a:stretch>
            <a:fillRect/>
          </a:stretch>
        </p:blipFill>
        <p:spPr>
          <a:xfrm>
            <a:off x="3249401" y="791575"/>
            <a:ext cx="2851975" cy="4199524"/>
          </a:xfrm>
          <a:prstGeom prst="rect">
            <a:avLst/>
          </a:prstGeom>
          <a:noFill/>
          <a:ln>
            <a:noFill/>
          </a:ln>
        </p:spPr>
      </p:pic>
      <p:pic>
        <p:nvPicPr>
          <p:cNvPr id="290" name="Google Shape;290;p42"/>
          <p:cNvPicPr preferRelativeResize="0"/>
          <p:nvPr/>
        </p:nvPicPr>
        <p:blipFill>
          <a:blip r:embed="rId5">
            <a:alphaModFix/>
          </a:blip>
          <a:stretch>
            <a:fillRect/>
          </a:stretch>
        </p:blipFill>
        <p:spPr>
          <a:xfrm>
            <a:off x="6253775" y="791575"/>
            <a:ext cx="2752526" cy="2208696"/>
          </a:xfrm>
          <a:prstGeom prst="rect">
            <a:avLst/>
          </a:prstGeom>
          <a:noFill/>
          <a:ln>
            <a:noFill/>
          </a:ln>
        </p:spPr>
      </p:pic>
      <p:sp>
        <p:nvSpPr>
          <p:cNvPr id="291" name="Google Shape;291;p42"/>
          <p:cNvSpPr txBox="1"/>
          <p:nvPr/>
        </p:nvSpPr>
        <p:spPr>
          <a:xfrm>
            <a:off x="6253775" y="3084450"/>
            <a:ext cx="2752500" cy="1390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3- Reconnexions aux anciens fossés d’écoulements.</a:t>
            </a:r>
            <a:endParaRPr>
              <a:solidFill>
                <a:schemeClr val="dk1"/>
              </a:solidFill>
            </a:endParaRPr>
          </a:p>
          <a:p>
            <a:pPr indent="0" lvl="0" marL="0" rtl="0" algn="just">
              <a:spcBef>
                <a:spcPts val="1000"/>
              </a:spcBef>
              <a:spcAft>
                <a:spcPts val="0"/>
              </a:spcAft>
              <a:buNone/>
            </a:pPr>
            <a:r>
              <a:rPr lang="fr" u="sng">
                <a:solidFill>
                  <a:schemeClr val="dk1"/>
                </a:solidFill>
              </a:rPr>
              <a:t>Objectifs :</a:t>
            </a:r>
            <a:r>
              <a:rPr lang="fr">
                <a:solidFill>
                  <a:schemeClr val="dk1"/>
                </a:solidFill>
              </a:rPr>
              <a:t> maintien des zones humides et sensibilisation des propriétaires</a:t>
            </a:r>
            <a:endParaRPr>
              <a:solidFill>
                <a:schemeClr val="dk1"/>
              </a:solidFill>
            </a:endParaRPr>
          </a:p>
        </p:txBody>
      </p:sp>
      <p:sp>
        <p:nvSpPr>
          <p:cNvPr id="292" name="Google Shape;292;p42"/>
          <p:cNvSpPr txBox="1"/>
          <p:nvPr/>
        </p:nvSpPr>
        <p:spPr>
          <a:xfrm>
            <a:off x="152425" y="4652400"/>
            <a:ext cx="2917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lt1"/>
                </a:solidFill>
              </a:rPr>
              <a:t>Entretien sélectif de la végétation</a:t>
            </a:r>
            <a:endParaRPr sz="1000">
              <a:solidFill>
                <a:schemeClr val="lt1"/>
              </a:solidFill>
            </a:endParaRPr>
          </a:p>
        </p:txBody>
      </p:sp>
      <p:sp>
        <p:nvSpPr>
          <p:cNvPr id="293" name="Google Shape;293;p42"/>
          <p:cNvSpPr txBox="1"/>
          <p:nvPr/>
        </p:nvSpPr>
        <p:spPr>
          <a:xfrm>
            <a:off x="3249400" y="4344600"/>
            <a:ext cx="2852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lt1"/>
                </a:solidFill>
              </a:rPr>
              <a:t>Entretien raisonné : scarification du fond des fossés avec maintien d’obstacles à l’écoulement et formations de banquettes</a:t>
            </a:r>
            <a:endParaRPr sz="1000">
              <a:solidFill>
                <a:schemeClr val="lt1"/>
              </a:solidFill>
            </a:endParaRPr>
          </a:p>
        </p:txBody>
      </p:sp>
      <p:sp>
        <p:nvSpPr>
          <p:cNvPr id="294" name="Google Shape;294;p42"/>
          <p:cNvSpPr txBox="1"/>
          <p:nvPr/>
        </p:nvSpPr>
        <p:spPr>
          <a:xfrm>
            <a:off x="6253775" y="2507675"/>
            <a:ext cx="2752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lt1"/>
                </a:solidFill>
              </a:rPr>
              <a:t>Zones humides existantes situées en aval des anciens fossés d’écoulements</a:t>
            </a:r>
            <a:endParaRPr sz="1000">
              <a:solidFill>
                <a:schemeClr val="lt1"/>
              </a:solidFill>
            </a:endParaRPr>
          </a:p>
        </p:txBody>
      </p:sp>
      <p:sp>
        <p:nvSpPr>
          <p:cNvPr id="295" name="Google Shape;295;p42"/>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5- Du diagnostic à la mise en œuvre de solutions </a:t>
            </a:r>
            <a:endParaRPr b="1" sz="1600">
              <a:solidFill>
                <a:schemeClr val="dk1"/>
              </a:solidFill>
            </a:endParaRPr>
          </a:p>
          <a:p>
            <a:pPr indent="0" lvl="0" marL="0" rtl="0" algn="ctr">
              <a:spcBef>
                <a:spcPts val="0"/>
              </a:spcBef>
              <a:spcAft>
                <a:spcPts val="0"/>
              </a:spcAft>
              <a:buNone/>
            </a:pPr>
            <a:r>
              <a:rPr b="1" lang="fr" sz="1600">
                <a:solidFill>
                  <a:schemeClr val="dk1"/>
                </a:solidFill>
              </a:rPr>
              <a:t>de remédiation fondées sur la nature</a:t>
            </a:r>
            <a:endParaRPr b="1" sz="16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6</a:t>
            </a:r>
            <a:r>
              <a:rPr b="1" lang="fr" sz="1600">
                <a:solidFill>
                  <a:schemeClr val="dk1"/>
                </a:solidFill>
              </a:rPr>
              <a:t>- </a:t>
            </a:r>
            <a:r>
              <a:rPr b="1" lang="fr" sz="1600">
                <a:solidFill>
                  <a:schemeClr val="dk1"/>
                </a:solidFill>
              </a:rPr>
              <a:t>Un effet immédiat sur l’hydrologie du cours d’eau,</a:t>
            </a:r>
            <a:endParaRPr b="1" sz="1600">
              <a:solidFill>
                <a:schemeClr val="dk1"/>
              </a:solidFill>
            </a:endParaRPr>
          </a:p>
          <a:p>
            <a:pPr indent="0" lvl="0" marL="0" rtl="0" algn="ctr">
              <a:spcBef>
                <a:spcPts val="0"/>
              </a:spcBef>
              <a:spcAft>
                <a:spcPts val="0"/>
              </a:spcAft>
              <a:buNone/>
            </a:pPr>
            <a:r>
              <a:rPr b="1" lang="fr" sz="1600">
                <a:solidFill>
                  <a:schemeClr val="dk1"/>
                </a:solidFill>
              </a:rPr>
              <a:t>au-delà de ce qui était attendu</a:t>
            </a:r>
            <a:endParaRPr b="1" sz="1600">
              <a:solidFill>
                <a:schemeClr val="dk1"/>
              </a:solidFill>
            </a:endParaRPr>
          </a:p>
        </p:txBody>
      </p:sp>
      <p:pic>
        <p:nvPicPr>
          <p:cNvPr id="301" name="Google Shape;301;p43"/>
          <p:cNvPicPr preferRelativeResize="0"/>
          <p:nvPr/>
        </p:nvPicPr>
        <p:blipFill>
          <a:blip r:embed="rId3">
            <a:alphaModFix/>
          </a:blip>
          <a:stretch>
            <a:fillRect/>
          </a:stretch>
        </p:blipFill>
        <p:spPr>
          <a:xfrm>
            <a:off x="152400" y="791575"/>
            <a:ext cx="8853600" cy="1994700"/>
          </a:xfrm>
          <a:prstGeom prst="rect">
            <a:avLst/>
          </a:prstGeom>
          <a:noFill/>
          <a:ln cap="flat" cmpd="sng" w="9525">
            <a:solidFill>
              <a:schemeClr val="dk2"/>
            </a:solidFill>
            <a:prstDash val="solid"/>
            <a:round/>
            <a:headEnd len="sm" w="sm" type="none"/>
            <a:tailEnd len="sm" w="sm" type="none"/>
          </a:ln>
        </p:spPr>
      </p:pic>
      <p:pic>
        <p:nvPicPr>
          <p:cNvPr id="302" name="Google Shape;302;p43"/>
          <p:cNvPicPr preferRelativeResize="0"/>
          <p:nvPr/>
        </p:nvPicPr>
        <p:blipFill>
          <a:blip r:embed="rId4">
            <a:alphaModFix/>
          </a:blip>
          <a:stretch>
            <a:fillRect/>
          </a:stretch>
        </p:blipFill>
        <p:spPr>
          <a:xfrm>
            <a:off x="152400" y="2938675"/>
            <a:ext cx="1504950" cy="1990725"/>
          </a:xfrm>
          <a:prstGeom prst="rect">
            <a:avLst/>
          </a:prstGeom>
          <a:noFill/>
          <a:ln>
            <a:noFill/>
          </a:ln>
        </p:spPr>
      </p:pic>
      <p:sp>
        <p:nvSpPr>
          <p:cNvPr id="303" name="Google Shape;303;p43"/>
          <p:cNvSpPr txBox="1"/>
          <p:nvPr/>
        </p:nvSpPr>
        <p:spPr>
          <a:xfrm>
            <a:off x="6250325" y="2786275"/>
            <a:ext cx="27486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solidFill>
                  <a:schemeClr val="dk1"/>
                </a:solidFill>
              </a:rPr>
              <a:t>Hauteur d’eau des cours d’eau instrumentés </a:t>
            </a:r>
            <a:endParaRPr sz="1000">
              <a:solidFill>
                <a:schemeClr val="dk1"/>
              </a:solidFill>
            </a:endParaRPr>
          </a:p>
          <a:p>
            <a:pPr indent="0" lvl="0" marL="0" rtl="0" algn="just">
              <a:spcBef>
                <a:spcPts val="0"/>
              </a:spcBef>
              <a:spcAft>
                <a:spcPts val="0"/>
              </a:spcAft>
              <a:buNone/>
            </a:pPr>
            <a:r>
              <a:rPr lang="fr" sz="1000">
                <a:solidFill>
                  <a:schemeClr val="dk1"/>
                </a:solidFill>
              </a:rPr>
              <a:t>par le SIBA entre le 26/10 et le 16/11/2023</a:t>
            </a:r>
            <a:endParaRPr sz="1000">
              <a:solidFill>
                <a:schemeClr val="dk1"/>
              </a:solidFill>
            </a:endParaRPr>
          </a:p>
        </p:txBody>
      </p:sp>
      <p:sp>
        <p:nvSpPr>
          <p:cNvPr id="304" name="Google Shape;304;p43"/>
          <p:cNvSpPr txBox="1"/>
          <p:nvPr/>
        </p:nvSpPr>
        <p:spPr>
          <a:xfrm>
            <a:off x="1839300" y="3327300"/>
            <a:ext cx="7167000" cy="139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chemeClr val="dk1"/>
                </a:solidFill>
              </a:rPr>
              <a:t>Bilan positif :</a:t>
            </a:r>
            <a:r>
              <a:rPr lang="fr">
                <a:solidFill>
                  <a:schemeClr val="dk1"/>
                </a:solidFill>
              </a:rPr>
              <a:t> </a:t>
            </a:r>
            <a:endParaRPr>
              <a:solidFill>
                <a:schemeClr val="dk1"/>
              </a:solidFill>
            </a:endParaRPr>
          </a:p>
          <a:p>
            <a:pPr indent="0" lvl="0" marL="0" rtl="0" algn="l">
              <a:spcBef>
                <a:spcPts val="1000"/>
              </a:spcBef>
              <a:spcAft>
                <a:spcPts val="0"/>
              </a:spcAft>
              <a:buNone/>
            </a:pPr>
            <a:r>
              <a:rPr lang="fr">
                <a:solidFill>
                  <a:schemeClr val="dk1"/>
                </a:solidFill>
              </a:rPr>
              <a:t>— Quartier des Trucails non inondé. Le débordement se produit sur les propriétés bâties à partir de 250 à 280 l/s. Les débits mesurés sans les aménagements = 392 l/s ; </a:t>
            </a:r>
            <a:r>
              <a:rPr lang="fr">
                <a:solidFill>
                  <a:schemeClr val="dk1"/>
                </a:solidFill>
              </a:rPr>
              <a:t>débits mesurés avec les aménagements entre le 02/11 et le 16/11 = 170 à 200 l/s.</a:t>
            </a:r>
            <a:endParaRPr>
              <a:solidFill>
                <a:schemeClr val="dk1"/>
              </a:solidFill>
            </a:endParaRPr>
          </a:p>
          <a:p>
            <a:pPr indent="0" lvl="0" marL="0" rtl="0" algn="l">
              <a:spcBef>
                <a:spcPts val="0"/>
              </a:spcBef>
              <a:spcAft>
                <a:spcPts val="0"/>
              </a:spcAft>
              <a:buNone/>
            </a:pPr>
            <a:r>
              <a:rPr lang="fr">
                <a:solidFill>
                  <a:schemeClr val="dk1"/>
                </a:solidFill>
              </a:rPr>
              <a:t>— Pas d’impacts sur les pins maritimes lors des tempêtes</a:t>
            </a:r>
            <a:endParaRPr sz="18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nvSpPr>
        <p:spPr>
          <a:xfrm>
            <a:off x="145200" y="0"/>
            <a:ext cx="8853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600">
                <a:solidFill>
                  <a:schemeClr val="dk1"/>
                </a:solidFill>
              </a:rPr>
              <a:t>RELEVÉ DE </a:t>
            </a:r>
            <a:endParaRPr b="1" sz="1600">
              <a:solidFill>
                <a:schemeClr val="dk1"/>
              </a:solidFill>
            </a:endParaRPr>
          </a:p>
          <a:p>
            <a:pPr indent="0" lvl="0" marL="0" rtl="0" algn="ctr">
              <a:spcBef>
                <a:spcPts val="0"/>
              </a:spcBef>
              <a:spcAft>
                <a:spcPts val="0"/>
              </a:spcAft>
              <a:buNone/>
            </a:pPr>
            <a:r>
              <a:rPr b="1" lang="fr" sz="1600">
                <a:solidFill>
                  <a:schemeClr val="dk1"/>
                </a:solidFill>
              </a:rPr>
              <a:t>CONCLUSIONS</a:t>
            </a:r>
            <a:endParaRPr b="1" sz="1600">
              <a:solidFill>
                <a:schemeClr val="dk1"/>
              </a:solidFill>
            </a:endParaRPr>
          </a:p>
        </p:txBody>
      </p:sp>
      <p:sp>
        <p:nvSpPr>
          <p:cNvPr id="310" name="Google Shape;310;p44"/>
          <p:cNvSpPr txBox="1"/>
          <p:nvPr/>
        </p:nvSpPr>
        <p:spPr>
          <a:xfrm>
            <a:off x="145200" y="791575"/>
            <a:ext cx="8853600" cy="4320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solidFill>
                  <a:schemeClr val="dk1"/>
                </a:solidFill>
              </a:rPr>
              <a:t>— </a:t>
            </a:r>
            <a:r>
              <a:rPr lang="fr">
                <a:solidFill>
                  <a:schemeClr val="dk1"/>
                </a:solidFill>
              </a:rPr>
              <a:t>Les drainages opérés dans la deuxième moitié du XIX</a:t>
            </a:r>
            <a:r>
              <a:rPr baseline="30000" lang="fr">
                <a:solidFill>
                  <a:schemeClr val="dk1"/>
                </a:solidFill>
              </a:rPr>
              <a:t>e</a:t>
            </a:r>
            <a:r>
              <a:rPr lang="fr">
                <a:solidFill>
                  <a:schemeClr val="dk1"/>
                </a:solidFill>
              </a:rPr>
              <a:t> siècle ont permis la plantation de plus de 900.000 hectares de pins, soit la plus grande forêt artificielle d’Europe, avec des conséquences sociales et économiques majeures au XIX</a:t>
            </a:r>
            <a:r>
              <a:rPr baseline="30000" lang="fr">
                <a:solidFill>
                  <a:schemeClr val="dk1"/>
                </a:solidFill>
              </a:rPr>
              <a:t>e</a:t>
            </a:r>
            <a:r>
              <a:rPr lang="fr">
                <a:solidFill>
                  <a:schemeClr val="dk1"/>
                </a:solidFill>
              </a:rPr>
              <a:t> siècle et jusqu’à aujourd’hui ;</a:t>
            </a:r>
            <a:endParaRPr>
              <a:solidFill>
                <a:schemeClr val="dk1"/>
              </a:solidFill>
            </a:endParaRPr>
          </a:p>
          <a:p>
            <a:pPr indent="0" lvl="0" marL="0" rtl="0" algn="just">
              <a:spcBef>
                <a:spcPts val="1000"/>
              </a:spcBef>
              <a:spcAft>
                <a:spcPts val="0"/>
              </a:spcAft>
              <a:buNone/>
            </a:pPr>
            <a:r>
              <a:rPr lang="fr">
                <a:solidFill>
                  <a:schemeClr val="dk1"/>
                </a:solidFill>
              </a:rPr>
              <a:t>— Ces drainages, </a:t>
            </a:r>
            <a:r>
              <a:rPr lang="fr">
                <a:solidFill>
                  <a:schemeClr val="dk1"/>
                </a:solidFill>
              </a:rPr>
              <a:t>opérés au moyen d’un réseau dense de crastes, ont eu pour conséquence de modifier les écoulements des rivières naturelles par des apports d’eau très conséquents qui auparavant s’infiltraient dans les nappes ;</a:t>
            </a:r>
            <a:endParaRPr>
              <a:solidFill>
                <a:schemeClr val="dk1"/>
              </a:solidFill>
            </a:endParaRPr>
          </a:p>
          <a:p>
            <a:pPr indent="0" lvl="0" marL="0" rtl="0" algn="just">
              <a:spcBef>
                <a:spcPts val="1000"/>
              </a:spcBef>
              <a:spcAft>
                <a:spcPts val="0"/>
              </a:spcAft>
              <a:buNone/>
            </a:pPr>
            <a:r>
              <a:rPr lang="fr">
                <a:solidFill>
                  <a:schemeClr val="dk1"/>
                </a:solidFill>
              </a:rPr>
              <a:t>— Certains de ces cours d’eau ne sont pas dimensionnés pour absorber les débits d’eau lors des épisodes de pluies abondantes ou prolongées, ce qui provoque des inondations, lesquelles sont l’héritage de choix d’aménagements anciens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fr">
                <a:solidFill>
                  <a:schemeClr val="dk1"/>
                </a:solidFill>
              </a:rPr>
              <a:t>— Ces inondations, qui sont appelées à s’intensifier en raison du changement climatique, ont des conséquences sur les zones habitées qui se sont développées, parfois dans la méconnaissance de cette situation d’héritage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fr">
                <a:solidFill>
                  <a:schemeClr val="dk1"/>
                </a:solidFill>
              </a:rPr>
              <a:t>— Après avoir longtemps privilégié des solutions techniques “lourdes”, nombre de collectivités se tournent vers des solutions douces, fondées sur la nature, qui s’appuient sur une meilleure connaissance de l’histoire des lieux, de leurs logiques et dynamiques de long terme.</a:t>
            </a:r>
            <a:endParaRPr>
              <a:solidFill>
                <a:schemeClr val="dk1"/>
              </a:solidFill>
            </a:endParaRPr>
          </a:p>
          <a:p>
            <a:pPr indent="0" lvl="0" marL="0" rtl="0" algn="just">
              <a:spcBef>
                <a:spcPts val="0"/>
              </a:spcBef>
              <a:spcAft>
                <a:spcPts val="0"/>
              </a:spcAft>
              <a:buNone/>
            </a:pPr>
            <a:r>
              <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5"/>
          <p:cNvSpPr txBox="1"/>
          <p:nvPr/>
        </p:nvSpPr>
        <p:spPr>
          <a:xfrm>
            <a:off x="2704200" y="2340900"/>
            <a:ext cx="373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chemeClr val="dk1"/>
                </a:solidFill>
              </a:rPr>
              <a:t>MERCI DE VOTRE ATTENTION !</a:t>
            </a:r>
            <a:endParaRPr b="1"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16000" y="-202650"/>
            <a:ext cx="9360000" cy="6692400"/>
          </a:xfrm>
          <a:prstGeom prst="rect">
            <a:avLst/>
          </a:prstGeom>
          <a:noFill/>
          <a:ln>
            <a:noFill/>
          </a:ln>
        </p:spPr>
      </p:pic>
      <p:sp>
        <p:nvSpPr>
          <p:cNvPr id="75" name="Google Shape;75;p16"/>
          <p:cNvSpPr txBox="1"/>
          <p:nvPr/>
        </p:nvSpPr>
        <p:spPr>
          <a:xfrm>
            <a:off x="4456200" y="4533900"/>
            <a:ext cx="4687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highlight>
                  <a:schemeClr val="lt1"/>
                </a:highlight>
              </a:rPr>
              <a:t>Félix Arnaudin</a:t>
            </a:r>
            <a:r>
              <a:rPr lang="fr" sz="1200">
                <a:solidFill>
                  <a:schemeClr val="dk1"/>
                </a:solidFill>
                <a:highlight>
                  <a:schemeClr val="lt1"/>
                </a:highlight>
              </a:rPr>
              <a:t>, </a:t>
            </a:r>
            <a:r>
              <a:rPr i="1" lang="fr" sz="1200">
                <a:solidFill>
                  <a:schemeClr val="dk1"/>
                </a:solidFill>
                <a:highlight>
                  <a:schemeClr val="lt1"/>
                </a:highlight>
              </a:rPr>
              <a:t>Bergers sur la lande à Commensacq</a:t>
            </a:r>
            <a:r>
              <a:rPr lang="fr" sz="1200">
                <a:solidFill>
                  <a:schemeClr val="dk1"/>
                </a:solidFill>
                <a:highlight>
                  <a:schemeClr val="lt1"/>
                </a:highlight>
              </a:rPr>
              <a:t>, </a:t>
            </a:r>
            <a:endParaRPr sz="1200">
              <a:solidFill>
                <a:schemeClr val="dk1"/>
              </a:solidFill>
              <a:highlight>
                <a:schemeClr val="lt1"/>
              </a:highlight>
            </a:endParaRPr>
          </a:p>
          <a:p>
            <a:pPr indent="0" lvl="0" marL="0" rtl="0" algn="r">
              <a:spcBef>
                <a:spcPts val="0"/>
              </a:spcBef>
              <a:spcAft>
                <a:spcPts val="0"/>
              </a:spcAft>
              <a:buNone/>
            </a:pPr>
            <a:r>
              <a:rPr lang="fr" sz="1200">
                <a:solidFill>
                  <a:schemeClr val="dk1"/>
                </a:solidFill>
                <a:highlight>
                  <a:schemeClr val="lt1"/>
                </a:highlight>
              </a:rPr>
              <a:t>fin du XIX</a:t>
            </a:r>
            <a:r>
              <a:rPr baseline="30000" lang="fr" sz="1200">
                <a:solidFill>
                  <a:schemeClr val="dk1"/>
                </a:solidFill>
                <a:highlight>
                  <a:schemeClr val="lt1"/>
                </a:highlight>
              </a:rPr>
              <a:t>e</a:t>
            </a:r>
            <a:r>
              <a:rPr lang="fr" sz="1200">
                <a:solidFill>
                  <a:schemeClr val="dk1"/>
                </a:solidFill>
                <a:highlight>
                  <a:schemeClr val="lt1"/>
                </a:highlight>
              </a:rPr>
              <a:t> siècle (Musée d’Aquitaine)</a:t>
            </a:r>
            <a:endParaRPr sz="1200">
              <a:solidFill>
                <a:schemeClr val="dk1"/>
              </a:solidFill>
              <a:highlight>
                <a:schemeClr val="lt1"/>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1128713" y="280988"/>
            <a:ext cx="6886575" cy="4581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996075" y="951750"/>
            <a:ext cx="2540925" cy="1270462"/>
          </a:xfrm>
          <a:prstGeom prst="rect">
            <a:avLst/>
          </a:prstGeom>
          <a:noFill/>
          <a:ln cap="flat" cmpd="sng" w="9525">
            <a:solidFill>
              <a:schemeClr val="dk2"/>
            </a:solidFill>
            <a:prstDash val="solid"/>
            <a:round/>
            <a:headEnd len="sm" w="sm" type="none"/>
            <a:tailEnd len="sm" w="sm" type="none"/>
          </a:ln>
        </p:spPr>
      </p:pic>
      <p:pic>
        <p:nvPicPr>
          <p:cNvPr id="86" name="Google Shape;86;p18"/>
          <p:cNvPicPr preferRelativeResize="0"/>
          <p:nvPr/>
        </p:nvPicPr>
        <p:blipFill>
          <a:blip r:embed="rId4">
            <a:alphaModFix/>
          </a:blip>
          <a:stretch>
            <a:fillRect/>
          </a:stretch>
        </p:blipFill>
        <p:spPr>
          <a:xfrm>
            <a:off x="996075" y="2376788"/>
            <a:ext cx="2540925" cy="1814950"/>
          </a:xfrm>
          <a:prstGeom prst="rect">
            <a:avLst/>
          </a:prstGeom>
          <a:noFill/>
          <a:ln cap="flat" cmpd="sng" w="9525">
            <a:solidFill>
              <a:schemeClr val="dk2"/>
            </a:solidFill>
            <a:prstDash val="solid"/>
            <a:round/>
            <a:headEnd len="sm" w="sm" type="none"/>
            <a:tailEnd len="sm" w="sm" type="none"/>
          </a:ln>
        </p:spPr>
      </p:pic>
      <p:pic>
        <p:nvPicPr>
          <p:cNvPr id="87" name="Google Shape;87;p18"/>
          <p:cNvPicPr preferRelativeResize="0"/>
          <p:nvPr/>
        </p:nvPicPr>
        <p:blipFill>
          <a:blip r:embed="rId5">
            <a:alphaModFix/>
          </a:blip>
          <a:stretch>
            <a:fillRect/>
          </a:stretch>
        </p:blipFill>
        <p:spPr>
          <a:xfrm>
            <a:off x="3674300" y="951763"/>
            <a:ext cx="4473622" cy="32399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9"/>
          <p:cNvPicPr preferRelativeResize="0"/>
          <p:nvPr/>
        </p:nvPicPr>
        <p:blipFill>
          <a:blip r:embed="rId3">
            <a:alphaModFix/>
          </a:blip>
          <a:stretch>
            <a:fillRect/>
          </a:stretch>
        </p:blipFill>
        <p:spPr>
          <a:xfrm>
            <a:off x="-18000" y="-498700"/>
            <a:ext cx="9180001" cy="6701399"/>
          </a:xfrm>
          <a:prstGeom prst="rect">
            <a:avLst/>
          </a:prstGeom>
          <a:noFill/>
          <a:ln>
            <a:noFill/>
          </a:ln>
        </p:spPr>
      </p:pic>
      <p:sp>
        <p:nvSpPr>
          <p:cNvPr id="93" name="Google Shape;93;p19"/>
          <p:cNvSpPr txBox="1"/>
          <p:nvPr/>
        </p:nvSpPr>
        <p:spPr>
          <a:xfrm>
            <a:off x="4456200" y="4533900"/>
            <a:ext cx="4687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highlight>
                  <a:schemeClr val="lt1"/>
                </a:highlight>
              </a:rPr>
              <a:t>Pierre Clavaux, </a:t>
            </a:r>
            <a:r>
              <a:rPr i="1" lang="fr" sz="1200">
                <a:solidFill>
                  <a:schemeClr val="dk1"/>
                </a:solidFill>
                <a:highlight>
                  <a:schemeClr val="lt1"/>
                </a:highlight>
              </a:rPr>
              <a:t>Nouvelle carte générale de la Guienne avec les canaux de navigation projetés</a:t>
            </a:r>
            <a:r>
              <a:rPr lang="fr" sz="1200">
                <a:solidFill>
                  <a:schemeClr val="dk1"/>
                </a:solidFill>
                <a:highlight>
                  <a:schemeClr val="lt1"/>
                </a:highlight>
              </a:rPr>
              <a:t>, 1774 (BNF)</a:t>
            </a:r>
            <a:endParaRPr sz="1200">
              <a:solidFill>
                <a:schemeClr val="dk1"/>
              </a:solidFill>
              <a:highlight>
                <a:schemeClr val="lt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0"/>
          <p:cNvPicPr preferRelativeResize="0"/>
          <p:nvPr/>
        </p:nvPicPr>
        <p:blipFill rotWithShape="1">
          <a:blip r:embed="rId3">
            <a:alphaModFix/>
          </a:blip>
          <a:srcRect b="7910" l="0" r="0" t="0"/>
          <a:stretch/>
        </p:blipFill>
        <p:spPr>
          <a:xfrm>
            <a:off x="0" y="0"/>
            <a:ext cx="5853778" cy="5143500"/>
          </a:xfrm>
          <a:prstGeom prst="rect">
            <a:avLst/>
          </a:prstGeom>
          <a:noFill/>
          <a:ln cap="flat" cmpd="sng" w="9525">
            <a:solidFill>
              <a:srgbClr val="000000"/>
            </a:solidFill>
            <a:prstDash val="solid"/>
            <a:round/>
            <a:headEnd len="sm" w="sm" type="none"/>
            <a:tailEnd len="sm" w="sm" type="none"/>
          </a:ln>
        </p:spPr>
      </p:pic>
      <p:sp>
        <p:nvSpPr>
          <p:cNvPr id="99" name="Google Shape;99;p20"/>
          <p:cNvSpPr txBox="1"/>
          <p:nvPr/>
        </p:nvSpPr>
        <p:spPr>
          <a:xfrm>
            <a:off x="2530355" y="3996351"/>
            <a:ext cx="1735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a:solidFill>
                  <a:srgbClr val="FFFFFF"/>
                </a:solidFill>
              </a:rPr>
              <a:t>Craste de </a:t>
            </a:r>
            <a:endParaRPr sz="800">
              <a:solidFill>
                <a:srgbClr val="FFFFFF"/>
              </a:solidFill>
            </a:endParaRPr>
          </a:p>
          <a:p>
            <a:pPr indent="0" lvl="0" marL="0" rtl="0" algn="ctr">
              <a:spcBef>
                <a:spcPts val="0"/>
              </a:spcBef>
              <a:spcAft>
                <a:spcPts val="0"/>
              </a:spcAft>
              <a:buNone/>
            </a:pPr>
            <a:r>
              <a:rPr lang="fr" sz="800">
                <a:solidFill>
                  <a:srgbClr val="FFFFFF"/>
                </a:solidFill>
              </a:rPr>
              <a:t>Canteranne</a:t>
            </a:r>
            <a:endParaRPr sz="800">
              <a:solidFill>
                <a:srgbClr val="FFFFFF"/>
              </a:solidFill>
            </a:endParaRPr>
          </a:p>
        </p:txBody>
      </p:sp>
      <p:cxnSp>
        <p:nvCxnSpPr>
          <p:cNvPr id="100" name="Google Shape;100;p20"/>
          <p:cNvCxnSpPr>
            <a:endCxn id="99" idx="0"/>
          </p:cNvCxnSpPr>
          <p:nvPr/>
        </p:nvCxnSpPr>
        <p:spPr>
          <a:xfrm>
            <a:off x="3198455" y="3139251"/>
            <a:ext cx="199500" cy="857100"/>
          </a:xfrm>
          <a:prstGeom prst="straightConnector1">
            <a:avLst/>
          </a:prstGeom>
          <a:noFill/>
          <a:ln cap="flat" cmpd="sng" w="9525">
            <a:solidFill>
              <a:srgbClr val="FFFFFF"/>
            </a:solidFill>
            <a:prstDash val="solid"/>
            <a:round/>
            <a:headEnd len="med" w="med" type="triangle"/>
            <a:tailEnd len="med" w="med" type="none"/>
          </a:ln>
        </p:spPr>
      </p:cxnSp>
      <p:sp>
        <p:nvSpPr>
          <p:cNvPr id="101" name="Google Shape;101;p20"/>
          <p:cNvSpPr txBox="1"/>
          <p:nvPr/>
        </p:nvSpPr>
        <p:spPr>
          <a:xfrm>
            <a:off x="3970209" y="3996334"/>
            <a:ext cx="1735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a:solidFill>
                  <a:srgbClr val="FFFFFF"/>
                </a:solidFill>
              </a:rPr>
              <a:t>Formes géométriques</a:t>
            </a:r>
            <a:endParaRPr sz="800">
              <a:solidFill>
                <a:srgbClr val="FFFFFF"/>
              </a:solidFill>
            </a:endParaRPr>
          </a:p>
          <a:p>
            <a:pPr indent="0" lvl="0" marL="0" rtl="0" algn="ctr">
              <a:spcBef>
                <a:spcPts val="0"/>
              </a:spcBef>
              <a:spcAft>
                <a:spcPts val="0"/>
              </a:spcAft>
              <a:buNone/>
            </a:pPr>
            <a:r>
              <a:rPr lang="fr" sz="800">
                <a:solidFill>
                  <a:srgbClr val="FFFFFF"/>
                </a:solidFill>
              </a:rPr>
              <a:t>de la colonie agricole fondée par Daniel Nézer</a:t>
            </a:r>
            <a:endParaRPr sz="800">
              <a:solidFill>
                <a:srgbClr val="FFFFFF"/>
              </a:solidFill>
            </a:endParaRPr>
          </a:p>
        </p:txBody>
      </p:sp>
      <p:cxnSp>
        <p:nvCxnSpPr>
          <p:cNvPr id="102" name="Google Shape;102;p20"/>
          <p:cNvCxnSpPr>
            <a:endCxn id="101" idx="0"/>
          </p:cNvCxnSpPr>
          <p:nvPr/>
        </p:nvCxnSpPr>
        <p:spPr>
          <a:xfrm>
            <a:off x="4396209" y="2635234"/>
            <a:ext cx="441600" cy="1361100"/>
          </a:xfrm>
          <a:prstGeom prst="straightConnector1">
            <a:avLst/>
          </a:prstGeom>
          <a:noFill/>
          <a:ln cap="flat" cmpd="sng" w="9525">
            <a:solidFill>
              <a:srgbClr val="FFFFFF"/>
            </a:solidFill>
            <a:prstDash val="solid"/>
            <a:round/>
            <a:headEnd len="med" w="med" type="triangle"/>
            <a:tailEnd len="med" w="med" type="none"/>
          </a:ln>
        </p:spPr>
      </p:cxnSp>
      <p:sp>
        <p:nvSpPr>
          <p:cNvPr id="103" name="Google Shape;103;p20"/>
          <p:cNvSpPr txBox="1"/>
          <p:nvPr/>
        </p:nvSpPr>
        <p:spPr>
          <a:xfrm>
            <a:off x="1363963" y="4804800"/>
            <a:ext cx="4489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1000"/>
              </a:spcAft>
              <a:buNone/>
            </a:pPr>
            <a:r>
              <a:rPr lang="fr" sz="1000"/>
              <a:t>Anonyme, </a:t>
            </a:r>
            <a:r>
              <a:rPr i="1" lang="fr" sz="1000"/>
              <a:t>Carte topographique du bassin d’Arcachon</a:t>
            </a:r>
            <a:r>
              <a:rPr lang="fr" sz="1000"/>
              <a:t>, 18</a:t>
            </a:r>
            <a:r>
              <a:rPr baseline="30000" lang="fr" sz="1000"/>
              <a:t>e</a:t>
            </a:r>
            <a:r>
              <a:rPr lang="fr" sz="1000"/>
              <a:t> siècle.</a:t>
            </a:r>
            <a:endParaRPr sz="800"/>
          </a:p>
        </p:txBody>
      </p:sp>
      <p:cxnSp>
        <p:nvCxnSpPr>
          <p:cNvPr id="104" name="Google Shape;104;p20"/>
          <p:cNvCxnSpPr>
            <a:endCxn id="101" idx="0"/>
          </p:cNvCxnSpPr>
          <p:nvPr/>
        </p:nvCxnSpPr>
        <p:spPr>
          <a:xfrm>
            <a:off x="2986509" y="2208034"/>
            <a:ext cx="1851300" cy="1788300"/>
          </a:xfrm>
          <a:prstGeom prst="straightConnector1">
            <a:avLst/>
          </a:prstGeom>
          <a:noFill/>
          <a:ln cap="flat" cmpd="sng" w="9525">
            <a:solidFill>
              <a:srgbClr val="FFFFFF"/>
            </a:solidFill>
            <a:prstDash val="solid"/>
            <a:round/>
            <a:headEnd len="med" w="med" type="triangle"/>
            <a:tailEnd len="med" w="med" type="none"/>
          </a:ln>
        </p:spPr>
      </p:cxnSp>
      <p:sp>
        <p:nvSpPr>
          <p:cNvPr id="105" name="Google Shape;105;p20"/>
          <p:cNvSpPr txBox="1"/>
          <p:nvPr/>
        </p:nvSpPr>
        <p:spPr>
          <a:xfrm>
            <a:off x="3044575" y="925961"/>
            <a:ext cx="1735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800">
                <a:solidFill>
                  <a:srgbClr val="FFFFFF"/>
                </a:solidFill>
              </a:rPr>
              <a:t>Craste Baneyre</a:t>
            </a:r>
            <a:endParaRPr sz="800">
              <a:solidFill>
                <a:srgbClr val="FFFFFF"/>
              </a:solidFill>
            </a:endParaRPr>
          </a:p>
        </p:txBody>
      </p:sp>
      <p:cxnSp>
        <p:nvCxnSpPr>
          <p:cNvPr id="106" name="Google Shape;106;p20"/>
          <p:cNvCxnSpPr>
            <a:endCxn id="105" idx="2"/>
          </p:cNvCxnSpPr>
          <p:nvPr/>
        </p:nvCxnSpPr>
        <p:spPr>
          <a:xfrm flipH="1" rot="10800000">
            <a:off x="3231175" y="1233761"/>
            <a:ext cx="681000" cy="500400"/>
          </a:xfrm>
          <a:prstGeom prst="straightConnector1">
            <a:avLst/>
          </a:prstGeom>
          <a:noFill/>
          <a:ln cap="flat" cmpd="sng" w="9525">
            <a:solidFill>
              <a:srgbClr val="FFFFFF"/>
            </a:solidFill>
            <a:prstDash val="solid"/>
            <a:round/>
            <a:headEnd len="med" w="med" type="triangle"/>
            <a:tailEnd len="med" w="med" type="none"/>
          </a:ln>
        </p:spPr>
      </p:cxnSp>
      <p:sp>
        <p:nvSpPr>
          <p:cNvPr id="107" name="Google Shape;107;p20"/>
          <p:cNvSpPr txBox="1"/>
          <p:nvPr/>
        </p:nvSpPr>
        <p:spPr>
          <a:xfrm>
            <a:off x="5924775" y="0"/>
            <a:ext cx="3178500" cy="5053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a:t>Les landes du plateau méridional du Bassin d’Arcachon font l’objet, dès la seconde moitié du XVIII</a:t>
            </a:r>
            <a:r>
              <a:rPr baseline="30000" lang="fr"/>
              <a:t>e</a:t>
            </a:r>
            <a:r>
              <a:rPr lang="fr"/>
              <a:t> siècle et tout au long du XIX</a:t>
            </a:r>
            <a:r>
              <a:rPr baseline="30000" lang="fr"/>
              <a:t>e</a:t>
            </a:r>
            <a:r>
              <a:rPr lang="fr"/>
              <a:t> siècle, de plusieurs tentatives de mise en valeur agricole : </a:t>
            </a:r>
            <a:endParaRPr/>
          </a:p>
          <a:p>
            <a:pPr indent="0" lvl="0" marL="0" rtl="0" algn="just">
              <a:spcBef>
                <a:spcPts val="1000"/>
              </a:spcBef>
              <a:spcAft>
                <a:spcPts val="1000"/>
              </a:spcAft>
              <a:buNone/>
            </a:pPr>
            <a:r>
              <a:rPr lang="fr"/>
              <a:t>1 : </a:t>
            </a:r>
            <a:r>
              <a:rPr lang="fr">
                <a:solidFill>
                  <a:srgbClr val="000000"/>
                </a:solidFill>
              </a:rPr>
              <a:t>A la suite d’un contrat passé avec le marquis de Ruat, le 5 février </a:t>
            </a:r>
            <a:r>
              <a:rPr b="1" lang="fr">
                <a:solidFill>
                  <a:srgbClr val="000000"/>
                </a:solidFill>
              </a:rPr>
              <a:t>1766</a:t>
            </a:r>
            <a:r>
              <a:rPr lang="fr">
                <a:solidFill>
                  <a:srgbClr val="000000"/>
                </a:solidFill>
              </a:rPr>
              <a:t>, Daniel Nezer, banquier et spéculateur suisse, acquiert 40.000 journaux de landes (environ 3.000 ha) sur le territoire des communes du Teich et de Gujan et fonde la </a:t>
            </a:r>
            <a:r>
              <a:rPr b="1" lang="fr">
                <a:solidFill>
                  <a:srgbClr val="000000"/>
                </a:solidFill>
              </a:rPr>
              <a:t>Compagnie Nezer et Billard</a:t>
            </a:r>
            <a:r>
              <a:rPr lang="fr">
                <a:solidFill>
                  <a:srgbClr val="000000"/>
                </a:solidFill>
              </a:rPr>
              <a:t> en vue de la création d’une colonie agricole. Perpendiculairement à la craste de Canteranne, il implante un réseau orthogonal de fossés, d’allées cavalières tracées en étoile et de ronds-points centraux. Plusieurs villages doivent également être fondés, mais la compagnie fait faillite avant qu’un seul colon ne s’installe</a:t>
            </a:r>
            <a:r>
              <a:rPr lang="fr"/>
              <a:t>.</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18000" y="-498700"/>
            <a:ext cx="9180001" cy="6701399"/>
          </a:xfrm>
          <a:prstGeom prst="rect">
            <a:avLst/>
          </a:prstGeom>
          <a:noFill/>
          <a:ln>
            <a:noFill/>
          </a:ln>
        </p:spPr>
      </p:pic>
      <p:sp>
        <p:nvSpPr>
          <p:cNvPr id="113" name="Google Shape;113;p21"/>
          <p:cNvSpPr txBox="1"/>
          <p:nvPr/>
        </p:nvSpPr>
        <p:spPr>
          <a:xfrm>
            <a:off x="4456200" y="4533900"/>
            <a:ext cx="46878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200">
                <a:solidFill>
                  <a:schemeClr val="dk1"/>
                </a:solidFill>
                <a:highlight>
                  <a:schemeClr val="lt1"/>
                </a:highlight>
              </a:rPr>
              <a:t>Pierre Clavaux, </a:t>
            </a:r>
            <a:r>
              <a:rPr i="1" lang="fr" sz="1200">
                <a:solidFill>
                  <a:schemeClr val="dk1"/>
                </a:solidFill>
                <a:highlight>
                  <a:schemeClr val="lt1"/>
                </a:highlight>
              </a:rPr>
              <a:t>Nouvelle carte générale de la Guienne avec les canaux de navigation projetés</a:t>
            </a:r>
            <a:r>
              <a:rPr lang="fr" sz="1200">
                <a:solidFill>
                  <a:schemeClr val="dk1"/>
                </a:solidFill>
                <a:highlight>
                  <a:schemeClr val="lt1"/>
                </a:highlight>
              </a:rPr>
              <a:t>, 1774 (BNF)</a:t>
            </a:r>
            <a:endParaRPr sz="1200">
              <a:solidFill>
                <a:schemeClr val="dk1"/>
              </a:solidFill>
              <a:highlight>
                <a:schemeClr val="lt1"/>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