
<file path=[Content_Types].xml><?xml version="1.0" encoding="utf-8"?>
<Types xmlns="http://schemas.openxmlformats.org/package/2006/content-types">
  <Default ContentType="image/jpeg" Extension="jpg"/>
  <Default ContentType="application/xml" Extension="xml"/>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636">
          <p15:clr>
            <a:srgbClr val="747775"/>
          </p15:clr>
        </p15:guide>
        <p15:guide id="2" pos="48">
          <p15:clr>
            <a:srgbClr val="747775"/>
          </p15:clr>
        </p15:guide>
        <p15:guide id="3" pos="5712">
          <p15:clr>
            <a:srgbClr val="747775"/>
          </p15:clr>
        </p15:guide>
        <p15:guide id="4" orient="horz" pos="3013">
          <p15:clr>
            <a:srgbClr val="747775"/>
          </p15:clr>
        </p15:guide>
        <p15:guide id="5" orient="horz" pos="260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636" orient="horz"/>
        <p:guide pos="48"/>
        <p:guide pos="5712"/>
        <p:guide pos="3013" orient="horz"/>
        <p:guide pos="2604"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49f1b58685_0_4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49f1b58685_0_4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349f1b58685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 name="Google Shape;126;g349f1b58685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49f1b58685_0_5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49f1b58685_0_5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49f1b58685_0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49f1b58685_0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349f1b58685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349f1b58685_0_1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349f1b58685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349f1b58685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349f1b58685_0_1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349f1b58685_0_1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349f1b58685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9" name="Google Shape;179;g349f1b58685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349f1b58685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349f1b58685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349f1b58685_0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349f1b58685_0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49f1b58685_0_1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349f1b58685_0_1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3493b9763d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3493b9763d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49f1b58685_0_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349f1b58685_0_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49f1b58685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349f1b58685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49f1b58685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1" name="Google Shape;221;g349f1b58685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49f1b58685_0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8" name="Google Shape;228;g349f1b58685_0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349f1b58685_0_2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349f1b58685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49f1b58685_0_2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49f1b58685_0_2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349f1b58685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349f1b58685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349f1b58685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9" name="Google Shape;259;g349f1b58685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349f1b58685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6" name="Google Shape;266;g349f1b58685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349f1b58685_0_2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349f1b58685_0_2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49f1b58685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49f1b5868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349f1b58685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2" name="Google Shape;282;g349f1b58685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349f1b58685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349f1b58685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49f1b58685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49f1b58685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49f1b58685_0_2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5" name="Google Shape;305;g349f1b58685_0_2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49f1b58685_0_4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349f1b58685_0_4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49f1b58685_0_3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49f1b58685_0_3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349f1b58685_0_5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349f1b58685_0_5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349f1b58685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349f1b58685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349f1b58685_0_3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349f1b58685_0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49f1b58685_0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49f1b58685_0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349f1b58685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349f1b58685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49f1b58685_0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7" name="Google Shape;357;g349f1b58685_0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49f1b58685_0_3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49f1b58685_0_3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349f1b58685_0_3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3" name="Google Shape;373;g349f1b58685_0_3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49f1b58685_0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49f1b58685_0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49f1b58685_0_3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349f1b58685_0_3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349f1b58685_0_3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349f1b58685_0_3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49f1b58685_0_3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349f1b58685_0_3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349f1b58685_0_4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1" name="Google Shape;411;g349f1b58685_0_4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349f1b58685_0_4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8" name="Google Shape;418;g349f1b58685_0_4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49f1b58685_0_4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349f1b58685_0_4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49f1b58685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49f1b58685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49f1b58685_0_4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49f1b58685_0_4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49f1b58685_0_4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2" name="Google Shape;442;g349f1b58685_0_4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349f1b58685_0_4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9" name="Google Shape;449;g349f1b58685_0_4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49f1b58685_0_4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349f1b58685_0_4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349f1b58685_0_5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4" name="Google Shape;464;g349f1b58685_0_5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 name="Shape 89"/>
        <p:cNvGrpSpPr/>
        <p:nvPr/>
      </p:nvGrpSpPr>
      <p:grpSpPr>
        <a:xfrm>
          <a:off x="0" y="0"/>
          <a:ext cx="0" cy="0"/>
          <a:chOff x="0" y="0"/>
          <a:chExt cx="0" cy="0"/>
        </a:xfrm>
      </p:grpSpPr>
      <p:sp>
        <p:nvSpPr>
          <p:cNvPr id="90" name="Google Shape;90;g349f1b58685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349f1b58685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49f1b58685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49f1b58685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49f1b58685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49f1b58685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g349f1b58685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349f1b58685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f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2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xml"/><Relationship Id="rId3" Type="http://schemas.openxmlformats.org/officeDocument/2006/relationships/image" Target="../media/image26.jpg"/><Relationship Id="rId4" Type="http://schemas.openxmlformats.org/officeDocument/2006/relationships/image" Target="../media/image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7.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4.xml"/><Relationship Id="rId3" Type="http://schemas.openxmlformats.org/officeDocument/2006/relationships/image" Target="../media/image16.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image" Target="../media/image2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7.xml"/><Relationship Id="rId3" Type="http://schemas.openxmlformats.org/officeDocument/2006/relationships/image" Target="../media/image5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image" Target="../media/image1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9.xml"/><Relationship Id="rId3" Type="http://schemas.openxmlformats.org/officeDocument/2006/relationships/image" Target="../media/image6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 Id="rId3" Type="http://schemas.openxmlformats.org/officeDocument/2006/relationships/image" Target="../media/image3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image" Target="../media/image28.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5.xml"/><Relationship Id="rId3" Type="http://schemas.openxmlformats.org/officeDocument/2006/relationships/image" Target="../media/image3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6.xml"/><Relationship Id="rId3"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7.xml"/><Relationship Id="rId3" Type="http://schemas.openxmlformats.org/officeDocument/2006/relationships/image" Target="../media/image41.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3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image" Target="../media/image4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1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0.xml"/><Relationship Id="rId3"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2.xml"/><Relationship Id="rId3"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4.xml"/><Relationship Id="rId3" Type="http://schemas.openxmlformats.org/officeDocument/2006/relationships/image" Target="../media/image4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5.xml"/><Relationship Id="rId3"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image" Target="../media/image4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 Id="rId3" Type="http://schemas.openxmlformats.org/officeDocument/2006/relationships/image" Target="../media/image42.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1.xml"/><Relationship Id="rId3" Type="http://schemas.openxmlformats.org/officeDocument/2006/relationships/image" Target="../media/image4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2.xml"/><Relationship Id="rId3" Type="http://schemas.openxmlformats.org/officeDocument/2006/relationships/image" Target="../media/image47.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3.xml"/><Relationship Id="rId3" Type="http://schemas.openxmlformats.org/officeDocument/2006/relationships/image" Target="../media/image4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4.xml"/><Relationship Id="rId3" Type="http://schemas.openxmlformats.org/officeDocument/2006/relationships/image" Target="../media/image5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 Id="rId3" Type="http://schemas.openxmlformats.org/officeDocument/2006/relationships/image" Target="../media/image51.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image" Target="../media/image52.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7.xml"/><Relationship Id="rId3" Type="http://schemas.openxmlformats.org/officeDocument/2006/relationships/image" Target="../media/image4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8.xml"/><Relationship Id="rId3" Type="http://schemas.openxmlformats.org/officeDocument/2006/relationships/image" Target="../media/image5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9.xml"/><Relationship Id="rId3" Type="http://schemas.openxmlformats.org/officeDocument/2006/relationships/image" Target="../media/image4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12.jpg"/><Relationship Id="rId4" Type="http://schemas.openxmlformats.org/officeDocument/2006/relationships/image" Target="../media/image1.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0.xml"/><Relationship Id="rId3" Type="http://schemas.openxmlformats.org/officeDocument/2006/relationships/image" Target="../media/image57.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1.xml"/><Relationship Id="rId3" Type="http://schemas.openxmlformats.org/officeDocument/2006/relationships/image" Target="../media/image56.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1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4.jpg"/><Relationship Id="rId4"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image" Target="../media/image6.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6.jp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xml"/><Relationship Id="rId3" Type="http://schemas.openxmlformats.org/officeDocument/2006/relationships/image" Target="../media/image4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 name="Shape 53"/>
        <p:cNvGrpSpPr/>
        <p:nvPr/>
      </p:nvGrpSpPr>
      <p:grpSpPr>
        <a:xfrm>
          <a:off x="0" y="0"/>
          <a:ext cx="0" cy="0"/>
          <a:chOff x="0" y="0"/>
          <a:chExt cx="0" cy="0"/>
        </a:xfrm>
      </p:grpSpPr>
      <p:pic>
        <p:nvPicPr>
          <p:cNvPr id="54" name="Google Shape;54;p13" title="Couverture.jpg"/>
          <p:cNvPicPr preferRelativeResize="0"/>
          <p:nvPr/>
        </p:nvPicPr>
        <p:blipFill>
          <a:blip r:embed="rId3">
            <a:alphaModFix/>
          </a:blip>
          <a:stretch>
            <a:fillRect/>
          </a:stretch>
        </p:blipFill>
        <p:spPr>
          <a:xfrm>
            <a:off x="-2477712" y="-1643225"/>
            <a:ext cx="12600003" cy="8861999"/>
          </a:xfrm>
          <a:prstGeom prst="rect">
            <a:avLst/>
          </a:prstGeom>
          <a:noFill/>
          <a:ln cap="flat" cmpd="sng" w="9525">
            <a:solidFill>
              <a:schemeClr val="dk2"/>
            </a:solidFill>
            <a:prstDash val="solid"/>
            <a:round/>
            <a:headEnd len="sm" w="sm" type="none"/>
            <a:tailEnd len="sm" w="sm" type="none"/>
          </a:ln>
        </p:spPr>
      </p:pic>
      <p:sp>
        <p:nvSpPr>
          <p:cNvPr id="55" name="Google Shape;55;p13"/>
          <p:cNvSpPr txBox="1"/>
          <p:nvPr/>
        </p:nvSpPr>
        <p:spPr>
          <a:xfrm>
            <a:off x="76200" y="361850"/>
            <a:ext cx="89916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lt1"/>
                </a:solidFill>
              </a:rPr>
              <a:t>LE BIALÉ : UN SITE À LA CROISÉE DES CHEMINS… ET DES REGARDS </a:t>
            </a:r>
            <a:endParaRPr sz="1800">
              <a:solidFill>
                <a:schemeClr val="lt1"/>
              </a:solidFill>
            </a:endParaRPr>
          </a:p>
        </p:txBody>
      </p:sp>
      <p:sp>
        <p:nvSpPr>
          <p:cNvPr id="56" name="Google Shape;56;p13"/>
          <p:cNvSpPr txBox="1"/>
          <p:nvPr/>
        </p:nvSpPr>
        <p:spPr>
          <a:xfrm>
            <a:off x="76200" y="4422300"/>
            <a:ext cx="35991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fr" sz="1000">
                <a:solidFill>
                  <a:schemeClr val="lt1"/>
                </a:solidFill>
              </a:rPr>
              <a:t>Cédric LAVIGNE, </a:t>
            </a:r>
            <a:endParaRPr sz="1000">
              <a:solidFill>
                <a:schemeClr val="lt1"/>
              </a:solidFill>
            </a:endParaRPr>
          </a:p>
          <a:p>
            <a:pPr indent="0" lvl="0" marL="0" rtl="0" algn="l">
              <a:spcBef>
                <a:spcPts val="0"/>
              </a:spcBef>
              <a:spcAft>
                <a:spcPts val="0"/>
              </a:spcAft>
              <a:buNone/>
            </a:pPr>
            <a:r>
              <a:rPr lang="fr" sz="1000">
                <a:solidFill>
                  <a:schemeClr val="lt1"/>
                </a:solidFill>
              </a:rPr>
              <a:t>Consultant en archéogéographie</a:t>
            </a:r>
            <a:endParaRPr sz="10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2"/>
          <p:cNvSpPr txBox="1"/>
          <p:nvPr/>
        </p:nvSpPr>
        <p:spPr>
          <a:xfrm>
            <a:off x="76200" y="4134150"/>
            <a:ext cx="4419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Villeréal (47). Le noyau écclésial, au sud-est de la place, apparaît nettement en discordance par rapport au damier de la bastide, signe de son antériorité.</a:t>
            </a:r>
            <a:endParaRPr>
              <a:solidFill>
                <a:schemeClr val="dk2"/>
              </a:solidFill>
            </a:endParaRPr>
          </a:p>
        </p:txBody>
      </p:sp>
      <p:sp>
        <p:nvSpPr>
          <p:cNvPr id="129" name="Google Shape;129;p22"/>
          <p:cNvSpPr txBox="1"/>
          <p:nvPr/>
        </p:nvSpPr>
        <p:spPr>
          <a:xfrm>
            <a:off x="4648275"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Miradoux (32). Le noyau ecclésial apparaît nettement au sud-est de la bastide</a:t>
            </a:r>
            <a:r>
              <a:rPr lang="fr" sz="1000">
                <a:solidFill>
                  <a:schemeClr val="dk1"/>
                </a:solidFill>
              </a:rPr>
              <a:t>, signe de son antériorité.</a:t>
            </a:r>
            <a:endParaRPr>
              <a:solidFill>
                <a:schemeClr val="dk2"/>
              </a:solidFill>
            </a:endParaRPr>
          </a:p>
        </p:txBody>
      </p:sp>
      <p:sp>
        <p:nvSpPr>
          <p:cNvPr id="130" name="Google Shape;130;p22"/>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2- CONSTITUTION ET ANALYSE D’UN CORPUS DE SITES BICÉPHALES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ASSOCIANT, SUR UN MÊME LIEU, UN </a:t>
            </a:r>
            <a:r>
              <a:rPr b="1" i="1" lang="fr" sz="1200">
                <a:solidFill>
                  <a:srgbClr val="1F497D"/>
                </a:solidFill>
              </a:rPr>
              <a:t>CASTRUM</a:t>
            </a:r>
            <a:r>
              <a:rPr b="1" lang="fr" sz="1200">
                <a:solidFill>
                  <a:srgbClr val="1F497D"/>
                </a:solidFill>
              </a:rPr>
              <a:t> ET UNE BASTIDE</a:t>
            </a:r>
            <a:endParaRPr>
              <a:solidFill>
                <a:schemeClr val="dk2"/>
              </a:solidFill>
            </a:endParaRPr>
          </a:p>
        </p:txBody>
      </p:sp>
      <p:pic>
        <p:nvPicPr>
          <p:cNvPr id="131" name="Google Shape;131;p22" title="Figure 38.jpg"/>
          <p:cNvPicPr preferRelativeResize="0"/>
          <p:nvPr/>
        </p:nvPicPr>
        <p:blipFill>
          <a:blip r:embed="rId3">
            <a:alphaModFix/>
          </a:blip>
          <a:stretch>
            <a:fillRect/>
          </a:stretch>
        </p:blipFill>
        <p:spPr>
          <a:xfrm>
            <a:off x="76200" y="1009350"/>
            <a:ext cx="4419604" cy="3124798"/>
          </a:xfrm>
          <a:prstGeom prst="rect">
            <a:avLst/>
          </a:prstGeom>
          <a:noFill/>
          <a:ln cap="flat" cmpd="sng" w="9525">
            <a:solidFill>
              <a:schemeClr val="dk1"/>
            </a:solidFill>
            <a:prstDash val="solid"/>
            <a:round/>
            <a:headEnd len="sm" w="sm" type="none"/>
            <a:tailEnd len="sm" w="sm" type="none"/>
          </a:ln>
        </p:spPr>
      </p:pic>
      <p:pic>
        <p:nvPicPr>
          <p:cNvPr id="132" name="Google Shape;132;p22" title="Figure 40.jpg"/>
          <p:cNvPicPr preferRelativeResize="0"/>
          <p:nvPr/>
        </p:nvPicPr>
        <p:blipFill>
          <a:blip r:embed="rId4">
            <a:alphaModFix/>
          </a:blip>
          <a:stretch>
            <a:fillRect/>
          </a:stretch>
        </p:blipFill>
        <p:spPr>
          <a:xfrm>
            <a:off x="4648200" y="1009350"/>
            <a:ext cx="4419599" cy="312480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23"/>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La motte castrale et la partie sud-est de l’enceinte villageoise d’Estang, d’après le plan cadastral ancien (source : AD 32).</a:t>
            </a:r>
            <a:endParaRPr sz="1300">
              <a:solidFill>
                <a:schemeClr val="dk2"/>
              </a:solidFill>
            </a:endParaRPr>
          </a:p>
        </p:txBody>
      </p:sp>
      <p:sp>
        <p:nvSpPr>
          <p:cNvPr id="138" name="Google Shape;138;p23"/>
          <p:cNvSpPr txBox="1"/>
          <p:nvPr/>
        </p:nvSpPr>
        <p:spPr>
          <a:xfrm>
            <a:off x="4648275" y="4134150"/>
            <a:ext cx="4419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L’enceinte villageoise (en rouge) et le </a:t>
            </a:r>
            <a:r>
              <a:rPr i="1" lang="fr" sz="1000">
                <a:solidFill>
                  <a:schemeClr val="dk1"/>
                </a:solidFill>
              </a:rPr>
              <a:t>castrum</a:t>
            </a:r>
            <a:r>
              <a:rPr lang="fr" sz="1000">
                <a:solidFill>
                  <a:schemeClr val="dk1"/>
                </a:solidFill>
              </a:rPr>
              <a:t> (en vert) d’Estang (32).</a:t>
            </a:r>
            <a:endParaRPr sz="1300">
              <a:solidFill>
                <a:schemeClr val="dk2"/>
              </a:solidFill>
            </a:endParaRPr>
          </a:p>
        </p:txBody>
      </p:sp>
      <p:sp>
        <p:nvSpPr>
          <p:cNvPr id="139" name="Google Shape;139;p23"/>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2- CONSTITUTION ET ANALYSE D’UN CORPUS DE SITES BICÉPHALES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ASSOCIANT, SUR UN MÊME LIEU, UN </a:t>
            </a:r>
            <a:r>
              <a:rPr b="1" i="1" lang="fr" sz="1200">
                <a:solidFill>
                  <a:srgbClr val="1F497D"/>
                </a:solidFill>
              </a:rPr>
              <a:t>CASTRUM</a:t>
            </a:r>
            <a:r>
              <a:rPr b="1" lang="fr" sz="1200">
                <a:solidFill>
                  <a:srgbClr val="1F497D"/>
                </a:solidFill>
              </a:rPr>
              <a:t> ET UNE BASTIDE</a:t>
            </a:r>
            <a:endParaRPr>
              <a:solidFill>
                <a:schemeClr val="dk2"/>
              </a:solidFill>
            </a:endParaRPr>
          </a:p>
        </p:txBody>
      </p:sp>
      <p:pic>
        <p:nvPicPr>
          <p:cNvPr id="140" name="Google Shape;140;p23" title="Figure 47.jpg"/>
          <p:cNvPicPr preferRelativeResize="0"/>
          <p:nvPr/>
        </p:nvPicPr>
        <p:blipFill>
          <a:blip r:embed="rId3">
            <a:alphaModFix/>
          </a:blip>
          <a:stretch>
            <a:fillRect/>
          </a:stretch>
        </p:blipFill>
        <p:spPr>
          <a:xfrm>
            <a:off x="76200" y="1009350"/>
            <a:ext cx="4519567" cy="3124800"/>
          </a:xfrm>
          <a:prstGeom prst="rect">
            <a:avLst/>
          </a:prstGeom>
          <a:noFill/>
          <a:ln cap="flat" cmpd="sng" w="9525">
            <a:solidFill>
              <a:schemeClr val="dk1"/>
            </a:solidFill>
            <a:prstDash val="solid"/>
            <a:round/>
            <a:headEnd len="sm" w="sm" type="none"/>
            <a:tailEnd len="sm" w="sm" type="none"/>
          </a:ln>
        </p:spPr>
      </p:pic>
      <p:pic>
        <p:nvPicPr>
          <p:cNvPr id="141" name="Google Shape;141;p23" title="Figure 46.jpg"/>
          <p:cNvPicPr preferRelativeResize="0"/>
          <p:nvPr/>
        </p:nvPicPr>
        <p:blipFill>
          <a:blip r:embed="rId4">
            <a:alphaModFix/>
          </a:blip>
          <a:stretch>
            <a:fillRect/>
          </a:stretch>
        </p:blipFill>
        <p:spPr>
          <a:xfrm>
            <a:off x="4648217" y="1009350"/>
            <a:ext cx="4419584" cy="312479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24"/>
          <p:cNvSpPr txBox="1"/>
          <p:nvPr/>
        </p:nvSpPr>
        <p:spPr>
          <a:xfrm>
            <a:off x="76200" y="4134150"/>
            <a:ext cx="4419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La bastide de Monguilhem et le castex primitif d’Annet de Toujouse </a:t>
            </a:r>
            <a:endParaRPr sz="1000">
              <a:solidFill>
                <a:schemeClr val="dk1"/>
              </a:solidFill>
            </a:endParaRPr>
          </a:p>
          <a:p>
            <a:pPr indent="0" lvl="0" marL="0" rtl="0" algn="ctr">
              <a:spcBef>
                <a:spcPts val="0"/>
              </a:spcBef>
              <a:spcAft>
                <a:spcPts val="0"/>
              </a:spcAft>
              <a:buNone/>
            </a:pPr>
            <a:r>
              <a:rPr lang="fr" sz="1000">
                <a:solidFill>
                  <a:schemeClr val="dk1"/>
                </a:solidFill>
              </a:rPr>
              <a:t>qui l’a fondée en paréage avec le sénéchal d’Angleterre. </a:t>
            </a:r>
            <a:endParaRPr sz="1000">
              <a:solidFill>
                <a:schemeClr val="dk1"/>
              </a:solidFill>
            </a:endParaRPr>
          </a:p>
          <a:p>
            <a:pPr indent="0" lvl="0" marL="0" rtl="0" algn="ctr">
              <a:spcBef>
                <a:spcPts val="0"/>
              </a:spcBef>
              <a:spcAft>
                <a:spcPts val="1000"/>
              </a:spcAft>
              <a:buNone/>
            </a:pPr>
            <a:r>
              <a:rPr lang="fr" sz="1000">
                <a:solidFill>
                  <a:schemeClr val="dk1"/>
                </a:solidFill>
              </a:rPr>
              <a:t>Source : BD_Parcellaire et BD_Alti de l’IGN.</a:t>
            </a:r>
            <a:endParaRPr sz="1300">
              <a:solidFill>
                <a:schemeClr val="dk2"/>
              </a:solidFill>
            </a:endParaRPr>
          </a:p>
        </p:txBody>
      </p:sp>
      <p:sp>
        <p:nvSpPr>
          <p:cNvPr id="147" name="Google Shape;147;p24"/>
          <p:cNvSpPr txBox="1"/>
          <p:nvPr/>
        </p:nvSpPr>
        <p:spPr>
          <a:xfrm>
            <a:off x="4648275" y="4134150"/>
            <a:ext cx="4419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La bastide de Monguilhem et le site du Castex, d’après la carte d’Etat-Major. La configuration des bâtiments est différente de celle d’aujourd’hui.</a:t>
            </a:r>
            <a:endParaRPr sz="1300">
              <a:solidFill>
                <a:schemeClr val="dk2"/>
              </a:solidFill>
            </a:endParaRPr>
          </a:p>
        </p:txBody>
      </p:sp>
      <p:sp>
        <p:nvSpPr>
          <p:cNvPr id="148" name="Google Shape;148;p24"/>
          <p:cNvSpPr txBox="1"/>
          <p:nvPr/>
        </p:nvSpPr>
        <p:spPr>
          <a:xfrm>
            <a:off x="125" y="109550"/>
            <a:ext cx="91440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2- CONSTITUTION ET ANALYSE D’UN CORPUS DE SITES BICÉPHALES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ASSOCIANT, SUR UN MÊME LIEU, UN </a:t>
            </a:r>
            <a:r>
              <a:rPr b="1" i="1" lang="fr" sz="1200">
                <a:solidFill>
                  <a:srgbClr val="1F497D"/>
                </a:solidFill>
              </a:rPr>
              <a:t>CASTRUM</a:t>
            </a:r>
            <a:r>
              <a:rPr b="1" lang="fr" sz="1200">
                <a:solidFill>
                  <a:srgbClr val="1F497D"/>
                </a:solidFill>
              </a:rPr>
              <a:t> ET UNE BASTIDE</a:t>
            </a:r>
            <a:endParaRPr b="1" sz="1200">
              <a:solidFill>
                <a:srgbClr val="1F497D"/>
              </a:solidFill>
            </a:endParaRPr>
          </a:p>
          <a:p>
            <a:pPr indent="0" lvl="0" marL="457200" rtl="0" algn="ctr">
              <a:lnSpc>
                <a:spcPct val="115000"/>
              </a:lnSpc>
              <a:spcBef>
                <a:spcPts val="0"/>
              </a:spcBef>
              <a:spcAft>
                <a:spcPts val="0"/>
              </a:spcAft>
              <a:buNone/>
            </a:pPr>
            <a:r>
              <a:rPr lang="fr" sz="1200">
                <a:solidFill>
                  <a:schemeClr val="dk1"/>
                </a:solidFill>
              </a:rPr>
              <a:t>1- Situation de proximité ou de voisinage (Monguilhem, Arouille)</a:t>
            </a:r>
            <a:endParaRPr b="1" sz="1200">
              <a:solidFill>
                <a:srgbClr val="1F497D"/>
              </a:solidFill>
            </a:endParaRPr>
          </a:p>
        </p:txBody>
      </p:sp>
      <p:pic>
        <p:nvPicPr>
          <p:cNvPr id="149" name="Google Shape;149;p24"/>
          <p:cNvPicPr preferRelativeResize="0"/>
          <p:nvPr/>
        </p:nvPicPr>
        <p:blipFill>
          <a:blip r:embed="rId3">
            <a:alphaModFix/>
          </a:blip>
          <a:stretch>
            <a:fillRect/>
          </a:stretch>
        </p:blipFill>
        <p:spPr>
          <a:xfrm>
            <a:off x="82350" y="1014263"/>
            <a:ext cx="4407279" cy="3114975"/>
          </a:xfrm>
          <a:prstGeom prst="rect">
            <a:avLst/>
          </a:prstGeom>
          <a:noFill/>
          <a:ln cap="flat" cmpd="sng" w="9525">
            <a:solidFill>
              <a:schemeClr val="dk1"/>
            </a:solidFill>
            <a:prstDash val="solid"/>
            <a:miter lim="8000"/>
            <a:headEnd len="sm" w="sm" type="none"/>
            <a:tailEnd len="sm" w="sm" type="none"/>
          </a:ln>
        </p:spPr>
      </p:pic>
      <p:pic>
        <p:nvPicPr>
          <p:cNvPr id="150" name="Google Shape;150;p24"/>
          <p:cNvPicPr preferRelativeResize="0"/>
          <p:nvPr/>
        </p:nvPicPr>
        <p:blipFill>
          <a:blip r:embed="rId4">
            <a:alphaModFix/>
          </a:blip>
          <a:stretch>
            <a:fillRect/>
          </a:stretch>
        </p:blipFill>
        <p:spPr>
          <a:xfrm>
            <a:off x="4648275" y="1009913"/>
            <a:ext cx="4419600" cy="3123687"/>
          </a:xfrm>
          <a:prstGeom prst="rect">
            <a:avLst/>
          </a:prstGeom>
          <a:noFill/>
          <a:ln cap="flat" cmpd="sng" w="9525">
            <a:solidFill>
              <a:schemeClr val="dk1"/>
            </a:solidFill>
            <a:prstDash val="solid"/>
            <a:miter lim="8000"/>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25"/>
          <p:cNvSpPr txBox="1"/>
          <p:nvPr/>
        </p:nvSpPr>
        <p:spPr>
          <a:xfrm>
            <a:off x="76200" y="4134150"/>
            <a:ext cx="4419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La bastide de Castillonnès et le castrum primitivement </a:t>
            </a:r>
            <a:endParaRPr sz="1000">
              <a:solidFill>
                <a:schemeClr val="dk1"/>
              </a:solidFill>
            </a:endParaRPr>
          </a:p>
          <a:p>
            <a:pPr indent="0" lvl="0" marL="0" rtl="0" algn="ctr">
              <a:spcBef>
                <a:spcPts val="0"/>
              </a:spcBef>
              <a:spcAft>
                <a:spcPts val="0"/>
              </a:spcAft>
              <a:buNone/>
            </a:pPr>
            <a:r>
              <a:rPr lang="fr" sz="1000">
                <a:solidFill>
                  <a:schemeClr val="dk1"/>
                </a:solidFill>
              </a:rPr>
              <a:t>accolé à elle dont la forme subsiste dans le dessin du parcellaire </a:t>
            </a:r>
            <a:endParaRPr sz="1000">
              <a:solidFill>
                <a:schemeClr val="dk1"/>
              </a:solidFill>
            </a:endParaRPr>
          </a:p>
          <a:p>
            <a:pPr indent="0" lvl="0" marL="0" rtl="0" algn="ctr">
              <a:spcBef>
                <a:spcPts val="0"/>
              </a:spcBef>
              <a:spcAft>
                <a:spcPts val="1000"/>
              </a:spcAft>
              <a:buNone/>
            </a:pPr>
            <a:r>
              <a:rPr lang="fr" sz="1000">
                <a:solidFill>
                  <a:schemeClr val="dk1"/>
                </a:solidFill>
              </a:rPr>
              <a:t>(Source : BD_Parcellaire et BD_Alti de l’IGN).</a:t>
            </a:r>
            <a:endParaRPr sz="1200">
              <a:solidFill>
                <a:schemeClr val="dk2"/>
              </a:solidFill>
            </a:endParaRPr>
          </a:p>
        </p:txBody>
      </p:sp>
      <p:sp>
        <p:nvSpPr>
          <p:cNvPr id="156" name="Google Shape;156;p25"/>
          <p:cNvSpPr txBox="1"/>
          <p:nvPr/>
        </p:nvSpPr>
        <p:spPr>
          <a:xfrm>
            <a:off x="125" y="109550"/>
            <a:ext cx="91440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2- CONSTITUTION ET ANALYSE D’UN CORPUS DE SITES BICÉPHALES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ASSOCIANT, SUR UN MÊME LIEU, UN </a:t>
            </a:r>
            <a:r>
              <a:rPr b="1" i="1" lang="fr" sz="1200">
                <a:solidFill>
                  <a:srgbClr val="1F497D"/>
                </a:solidFill>
              </a:rPr>
              <a:t>CASTRUM</a:t>
            </a:r>
            <a:r>
              <a:rPr b="1" lang="fr" sz="1200">
                <a:solidFill>
                  <a:srgbClr val="1F497D"/>
                </a:solidFill>
              </a:rPr>
              <a:t> ET UNE BASTIDE</a:t>
            </a:r>
            <a:endParaRPr b="1" sz="1200">
              <a:solidFill>
                <a:srgbClr val="1F497D"/>
              </a:solidFill>
            </a:endParaRPr>
          </a:p>
          <a:p>
            <a:pPr indent="0" lvl="0" marL="457200" rtl="0" algn="ctr">
              <a:lnSpc>
                <a:spcPct val="115000"/>
              </a:lnSpc>
              <a:spcBef>
                <a:spcPts val="0"/>
              </a:spcBef>
              <a:spcAft>
                <a:spcPts val="0"/>
              </a:spcAft>
              <a:buNone/>
            </a:pPr>
            <a:r>
              <a:rPr lang="fr" sz="1200">
                <a:solidFill>
                  <a:schemeClr val="dk1"/>
                </a:solidFill>
              </a:rPr>
              <a:t>2</a:t>
            </a:r>
            <a:r>
              <a:rPr lang="fr" sz="1200">
                <a:solidFill>
                  <a:schemeClr val="dk1"/>
                </a:solidFill>
              </a:rPr>
              <a:t>- Situation</a:t>
            </a:r>
            <a:r>
              <a:rPr lang="fr" sz="1200">
                <a:solidFill>
                  <a:schemeClr val="dk1"/>
                </a:solidFill>
              </a:rPr>
              <a:t> de juxtaposition ou d’accolement (Castillonnès)</a:t>
            </a:r>
            <a:endParaRPr b="1" sz="1200">
              <a:solidFill>
                <a:srgbClr val="1F497D"/>
              </a:solidFill>
            </a:endParaRPr>
          </a:p>
        </p:txBody>
      </p:sp>
      <p:pic>
        <p:nvPicPr>
          <p:cNvPr id="157" name="Google Shape;157;p25" title="Figure 43.jpg"/>
          <p:cNvPicPr preferRelativeResize="0"/>
          <p:nvPr/>
        </p:nvPicPr>
        <p:blipFill>
          <a:blip r:embed="rId3">
            <a:alphaModFix/>
          </a:blip>
          <a:stretch>
            <a:fillRect/>
          </a:stretch>
        </p:blipFill>
        <p:spPr>
          <a:xfrm>
            <a:off x="76325" y="1009350"/>
            <a:ext cx="4419599" cy="3124798"/>
          </a:xfrm>
          <a:prstGeom prst="rect">
            <a:avLst/>
          </a:prstGeom>
          <a:noFill/>
          <a:ln cap="flat" cmpd="sng" w="9525">
            <a:solidFill>
              <a:schemeClr val="dk1"/>
            </a:solidFill>
            <a:prstDash val="solid"/>
            <a:round/>
            <a:headEnd len="sm" w="sm" type="none"/>
            <a:tailEnd len="sm" w="sm" type="none"/>
          </a:ln>
        </p:spPr>
      </p:pic>
      <p:sp>
        <p:nvSpPr>
          <p:cNvPr id="158" name="Google Shape;158;p25"/>
          <p:cNvSpPr txBox="1"/>
          <p:nvPr/>
        </p:nvSpPr>
        <p:spPr>
          <a:xfrm>
            <a:off x="4668725" y="1016525"/>
            <a:ext cx="4399200" cy="2639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chemeClr val="dk1"/>
                </a:solidFill>
              </a:rPr>
              <a:t>La bastide de Castillonnès (47) est fondée en 1259 par Guillaume de Bagnols, sénéchal d’Alphonse de Poitiers, en paréage avec l’abbaye de Cadouin et Bertrand et Arnaud de Mons. Au sud-est de la bastide (en </a:t>
            </a:r>
            <a:r>
              <a:rPr lang="fr" sz="1000">
                <a:solidFill>
                  <a:schemeClr val="dk1"/>
                </a:solidFill>
              </a:rPr>
              <a:t>rouge</a:t>
            </a:r>
            <a:r>
              <a:rPr lang="fr" sz="1000">
                <a:solidFill>
                  <a:schemeClr val="dk1"/>
                </a:solidFill>
              </a:rPr>
              <a:t>), une forme grossièrement circulaire se dessine dans le parcellaire (en vert), traversée par une route d’intendance qui en a complètement transformé le centre (en orange). Cette forme, que nous interprétons comme le </a:t>
            </a:r>
            <a:r>
              <a:rPr i="1" lang="fr" sz="1000">
                <a:solidFill>
                  <a:schemeClr val="dk1"/>
                </a:solidFill>
              </a:rPr>
              <a:t>castrum</a:t>
            </a:r>
            <a:r>
              <a:rPr lang="fr" sz="1000">
                <a:solidFill>
                  <a:schemeClr val="dk1"/>
                </a:solidFill>
              </a:rPr>
              <a:t> des seigneurs de Mons, préexistait à la bastide. Elle était desservie par plusieurs chemins qui y convergeaient (en marron). Il semble que la bastide et le </a:t>
            </a:r>
            <a:r>
              <a:rPr i="1" lang="fr" sz="1000">
                <a:solidFill>
                  <a:schemeClr val="dk1"/>
                </a:solidFill>
              </a:rPr>
              <a:t>castrum</a:t>
            </a:r>
            <a:r>
              <a:rPr lang="fr" sz="1000">
                <a:solidFill>
                  <a:schemeClr val="dk1"/>
                </a:solidFill>
              </a:rPr>
              <a:t> communiquaient par une porte, ce que suggère la rue en entonnoir située dans le prolongement de la route d’intendance. A noter que l’acte de paréage prévoyait que l’abbaye cède les deux tiers des terres nécessaires à l’implantation de la bastide et les seigneurs de Mons, le tiers restant, ce qui correspond à peu près à la superficie occupée par les deux entités urbaines.</a:t>
            </a:r>
            <a:endParaRPr sz="1600">
              <a:solidFill>
                <a:schemeClr val="dk2"/>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6"/>
          <p:cNvSpPr txBox="1"/>
          <p:nvPr/>
        </p:nvSpPr>
        <p:spPr>
          <a:xfrm>
            <a:off x="76200" y="4134150"/>
            <a:ext cx="4419600" cy="523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chemeClr val="dk1"/>
                </a:solidFill>
              </a:rPr>
              <a:t>Cartographie de la bastide de Poyanne (40). </a:t>
            </a:r>
            <a:endParaRPr sz="1100">
              <a:solidFill>
                <a:schemeClr val="dk1"/>
              </a:solidFill>
            </a:endParaRPr>
          </a:p>
          <a:p>
            <a:pPr indent="0" lvl="0" marL="0" rtl="0" algn="ctr">
              <a:spcBef>
                <a:spcPts val="0"/>
              </a:spcBef>
              <a:spcAft>
                <a:spcPts val="1000"/>
              </a:spcAft>
              <a:buNone/>
            </a:pPr>
            <a:r>
              <a:rPr lang="fr" sz="1100">
                <a:solidFill>
                  <a:schemeClr val="dk1"/>
                </a:solidFill>
              </a:rPr>
              <a:t>Source : Bing satellite.</a:t>
            </a:r>
            <a:endParaRPr sz="1300">
              <a:solidFill>
                <a:schemeClr val="dk2"/>
              </a:solidFill>
            </a:endParaRPr>
          </a:p>
        </p:txBody>
      </p:sp>
      <p:sp>
        <p:nvSpPr>
          <p:cNvPr id="164" name="Google Shape;164;p26"/>
          <p:cNvSpPr txBox="1"/>
          <p:nvPr/>
        </p:nvSpPr>
        <p:spPr>
          <a:xfrm>
            <a:off x="4648275"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Proposition de restitution de l’enceinte et de la motte castrale de Poyanne (en vert) qui préexistaient à la fondation de la bastide (en rouge).</a:t>
            </a:r>
            <a:endParaRPr sz="1200">
              <a:solidFill>
                <a:schemeClr val="dk2"/>
              </a:solidFill>
            </a:endParaRPr>
          </a:p>
        </p:txBody>
      </p:sp>
      <p:sp>
        <p:nvSpPr>
          <p:cNvPr id="165" name="Google Shape;165;p26"/>
          <p:cNvSpPr txBox="1"/>
          <p:nvPr/>
        </p:nvSpPr>
        <p:spPr>
          <a:xfrm>
            <a:off x="125" y="109550"/>
            <a:ext cx="91440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2- CONSTITUTION ET ANALYSE D’UN CORPUS DE SITES BICÉPHALES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ASSOCIANT, SUR UN MÊME LIEU, UN </a:t>
            </a:r>
            <a:r>
              <a:rPr b="1" i="1" lang="fr" sz="1200">
                <a:solidFill>
                  <a:srgbClr val="1F497D"/>
                </a:solidFill>
              </a:rPr>
              <a:t>CASTRUM</a:t>
            </a:r>
            <a:r>
              <a:rPr b="1" lang="fr" sz="1200">
                <a:solidFill>
                  <a:srgbClr val="1F497D"/>
                </a:solidFill>
              </a:rPr>
              <a:t> ET UNE BASTIDE</a:t>
            </a:r>
            <a:endParaRPr b="1" sz="1200">
              <a:solidFill>
                <a:srgbClr val="1F497D"/>
              </a:solidFill>
            </a:endParaRPr>
          </a:p>
          <a:p>
            <a:pPr indent="0" lvl="0" marL="457200" rtl="0" algn="ctr">
              <a:lnSpc>
                <a:spcPct val="115000"/>
              </a:lnSpc>
              <a:spcBef>
                <a:spcPts val="0"/>
              </a:spcBef>
              <a:spcAft>
                <a:spcPts val="0"/>
              </a:spcAft>
              <a:buNone/>
            </a:pPr>
            <a:r>
              <a:rPr lang="fr" sz="1200">
                <a:solidFill>
                  <a:schemeClr val="dk1"/>
                </a:solidFill>
              </a:rPr>
              <a:t>3</a:t>
            </a:r>
            <a:r>
              <a:rPr lang="fr" sz="1200">
                <a:solidFill>
                  <a:schemeClr val="dk1"/>
                </a:solidFill>
              </a:rPr>
              <a:t>- Situation </a:t>
            </a:r>
            <a:r>
              <a:rPr lang="fr" sz="1200">
                <a:solidFill>
                  <a:schemeClr val="dk1"/>
                </a:solidFill>
              </a:rPr>
              <a:t>de réunion par subordination de la bastide au </a:t>
            </a:r>
            <a:r>
              <a:rPr i="1" lang="fr" sz="1200">
                <a:solidFill>
                  <a:schemeClr val="dk1"/>
                </a:solidFill>
              </a:rPr>
              <a:t>castrum</a:t>
            </a:r>
            <a:r>
              <a:rPr lang="fr" sz="1200">
                <a:solidFill>
                  <a:schemeClr val="dk1"/>
                </a:solidFill>
              </a:rPr>
              <a:t> (Poyanne, Blasimon, Hastingues)</a:t>
            </a:r>
            <a:endParaRPr b="1" sz="1200">
              <a:solidFill>
                <a:srgbClr val="1F497D"/>
              </a:solidFill>
            </a:endParaRPr>
          </a:p>
        </p:txBody>
      </p:sp>
      <p:pic>
        <p:nvPicPr>
          <p:cNvPr id="166" name="Google Shape;166;p26" title="Figure 44.jpg"/>
          <p:cNvPicPr preferRelativeResize="0"/>
          <p:nvPr/>
        </p:nvPicPr>
        <p:blipFill>
          <a:blip r:embed="rId3">
            <a:alphaModFix/>
          </a:blip>
          <a:stretch>
            <a:fillRect/>
          </a:stretch>
        </p:blipFill>
        <p:spPr>
          <a:xfrm>
            <a:off x="77000" y="1009350"/>
            <a:ext cx="4418007" cy="3123676"/>
          </a:xfrm>
          <a:prstGeom prst="rect">
            <a:avLst/>
          </a:prstGeom>
          <a:noFill/>
          <a:ln cap="flat" cmpd="sng" w="9525">
            <a:solidFill>
              <a:schemeClr val="dk1"/>
            </a:solidFill>
            <a:prstDash val="solid"/>
            <a:round/>
            <a:headEnd len="sm" w="sm" type="none"/>
            <a:tailEnd len="sm" w="sm" type="none"/>
          </a:ln>
        </p:spPr>
      </p:pic>
      <p:pic>
        <p:nvPicPr>
          <p:cNvPr id="167" name="Google Shape;167;p26" title="Figure 45.jpg"/>
          <p:cNvPicPr preferRelativeResize="0"/>
          <p:nvPr/>
        </p:nvPicPr>
        <p:blipFill>
          <a:blip r:embed="rId4">
            <a:alphaModFix/>
          </a:blip>
          <a:stretch>
            <a:fillRect/>
          </a:stretch>
        </p:blipFill>
        <p:spPr>
          <a:xfrm>
            <a:off x="4649074" y="1009350"/>
            <a:ext cx="4418002" cy="3123669"/>
          </a:xfrm>
          <a:prstGeom prst="rect">
            <a:avLst/>
          </a:prstGeom>
          <a:noFill/>
          <a:ln cap="flat" cmpd="sng" w="9525">
            <a:solidFill>
              <a:schemeClr val="dk1"/>
            </a:solidFill>
            <a:prstDash val="solid"/>
            <a:round/>
            <a:headEnd len="sm" w="sm" type="none"/>
            <a:tailEnd len="sm" w="sm" type="none"/>
          </a:ln>
        </p:spPr>
      </p:pic>
      <p:sp>
        <p:nvSpPr>
          <p:cNvPr id="168" name="Google Shape;168;p26"/>
          <p:cNvSpPr txBox="1"/>
          <p:nvPr/>
        </p:nvSpPr>
        <p:spPr>
          <a:xfrm>
            <a:off x="77000" y="4627875"/>
            <a:ext cx="8990100" cy="515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Clr>
                <a:schemeClr val="dk1"/>
              </a:buClr>
              <a:buSzPts val="1100"/>
              <a:buFont typeface="Arial"/>
              <a:buNone/>
            </a:pPr>
            <a:r>
              <a:rPr lang="fr" sz="1000">
                <a:solidFill>
                  <a:schemeClr val="dk1"/>
                </a:solidFill>
              </a:rPr>
              <a:t>Édifiée en 1308 par le seigneur de Poyanne face au </a:t>
            </a:r>
            <a:r>
              <a:rPr i="1" lang="fr" sz="1000">
                <a:solidFill>
                  <a:schemeClr val="dk1"/>
                </a:solidFill>
              </a:rPr>
              <a:t>castrum</a:t>
            </a:r>
            <a:r>
              <a:rPr lang="fr" sz="1000">
                <a:solidFill>
                  <a:schemeClr val="dk1"/>
                </a:solidFill>
              </a:rPr>
              <a:t> royal de Saint-Geours-d’Auribat, la bastide de Poyanne est décrite par des enquêteurs du roi-duc comme flanquée d’une motte et d’une forteresse capables de menacer, voire de détruire, le château de Saint-Geours.</a:t>
            </a:r>
            <a:endParaRPr sz="1600">
              <a:solidFill>
                <a:schemeClr val="dk2"/>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7"/>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a:t>
            </a:r>
            <a:r>
              <a:rPr i="1" lang="fr" sz="1000">
                <a:solidFill>
                  <a:schemeClr val="dk1"/>
                </a:solidFill>
              </a:rPr>
              <a:t>castrum</a:t>
            </a:r>
            <a:r>
              <a:rPr lang="fr" sz="1000">
                <a:solidFill>
                  <a:schemeClr val="dk1"/>
                </a:solidFill>
              </a:rPr>
              <a:t> et la bastide de Saint-Clar (32) réunies dans une même “enceinte” (Source : BD_Parcellaire et BD_Alti de l’IGN).</a:t>
            </a:r>
            <a:endParaRPr sz="1100">
              <a:solidFill>
                <a:schemeClr val="dk2"/>
              </a:solidFill>
            </a:endParaRPr>
          </a:p>
        </p:txBody>
      </p:sp>
      <p:sp>
        <p:nvSpPr>
          <p:cNvPr id="174" name="Google Shape;174;p27"/>
          <p:cNvSpPr txBox="1"/>
          <p:nvPr/>
        </p:nvSpPr>
        <p:spPr>
          <a:xfrm>
            <a:off x="125" y="109550"/>
            <a:ext cx="9144000" cy="7941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2- CONSTITUTION ET ANALYSE D’UN CORPUS DE SITES BICÉPHALES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ASSOCIANT, SUR UN MÊME LIEU, UN </a:t>
            </a:r>
            <a:r>
              <a:rPr b="1" i="1" lang="fr" sz="1200">
                <a:solidFill>
                  <a:srgbClr val="1F497D"/>
                </a:solidFill>
              </a:rPr>
              <a:t>CASTRUM</a:t>
            </a:r>
            <a:r>
              <a:rPr b="1" lang="fr" sz="1200">
                <a:solidFill>
                  <a:srgbClr val="1F497D"/>
                </a:solidFill>
              </a:rPr>
              <a:t> ET UNE BASTIDE</a:t>
            </a:r>
            <a:endParaRPr b="1" sz="1200">
              <a:solidFill>
                <a:srgbClr val="1F497D"/>
              </a:solidFill>
            </a:endParaRPr>
          </a:p>
          <a:p>
            <a:pPr indent="0" lvl="0" marL="457200" rtl="0" algn="ctr">
              <a:lnSpc>
                <a:spcPct val="115000"/>
              </a:lnSpc>
              <a:spcBef>
                <a:spcPts val="0"/>
              </a:spcBef>
              <a:spcAft>
                <a:spcPts val="0"/>
              </a:spcAft>
              <a:buNone/>
            </a:pPr>
            <a:r>
              <a:rPr lang="fr" sz="1200">
                <a:solidFill>
                  <a:schemeClr val="dk1"/>
                </a:solidFill>
              </a:rPr>
              <a:t>4</a:t>
            </a:r>
            <a:r>
              <a:rPr lang="fr" sz="1200">
                <a:solidFill>
                  <a:schemeClr val="dk1"/>
                </a:solidFill>
              </a:rPr>
              <a:t>- Situation </a:t>
            </a:r>
            <a:r>
              <a:rPr lang="fr" sz="1200">
                <a:solidFill>
                  <a:schemeClr val="dk1"/>
                </a:solidFill>
              </a:rPr>
              <a:t>de réunion par fusion des deux entités (Saint-Clar).</a:t>
            </a:r>
            <a:endParaRPr b="1" sz="1200">
              <a:solidFill>
                <a:srgbClr val="1F497D"/>
              </a:solidFill>
            </a:endParaRPr>
          </a:p>
        </p:txBody>
      </p:sp>
      <p:sp>
        <p:nvSpPr>
          <p:cNvPr id="175" name="Google Shape;175;p27"/>
          <p:cNvSpPr txBox="1"/>
          <p:nvPr/>
        </p:nvSpPr>
        <p:spPr>
          <a:xfrm>
            <a:off x="4583500" y="1016525"/>
            <a:ext cx="4484400" cy="37815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0"/>
              </a:spcAft>
              <a:buNone/>
            </a:pPr>
            <a:r>
              <a:rPr lang="fr" sz="1000">
                <a:solidFill>
                  <a:schemeClr val="dk1"/>
                </a:solidFill>
              </a:rPr>
              <a:t>A Saint-Clar (Gers), la bastide fondée en 1289 semble envelopper le </a:t>
            </a:r>
            <a:r>
              <a:rPr i="1" lang="fr" sz="1000">
                <a:solidFill>
                  <a:schemeClr val="dk1"/>
                </a:solidFill>
              </a:rPr>
              <a:t>castrum</a:t>
            </a:r>
            <a:r>
              <a:rPr lang="fr" sz="1000">
                <a:solidFill>
                  <a:schemeClr val="dk1"/>
                </a:solidFill>
              </a:rPr>
              <a:t> préexistant, les deux formes se trouvant réunies dans une même “enceinte”. La construction, au XIX</a:t>
            </a:r>
            <a:r>
              <a:rPr baseline="30000" lang="fr" sz="1000">
                <a:solidFill>
                  <a:schemeClr val="dk1"/>
                </a:solidFill>
              </a:rPr>
              <a:t>e</a:t>
            </a:r>
            <a:r>
              <a:rPr lang="fr" sz="1000">
                <a:solidFill>
                  <a:schemeClr val="dk1"/>
                </a:solidFill>
              </a:rPr>
              <a:t> s., d’une nouvelle église en position de charnière entre la bastide et le </a:t>
            </a:r>
            <a:r>
              <a:rPr i="1" lang="fr" sz="1000">
                <a:solidFill>
                  <a:schemeClr val="dk1"/>
                </a:solidFill>
              </a:rPr>
              <a:t>castrum</a:t>
            </a:r>
            <a:r>
              <a:rPr lang="fr" sz="1000">
                <a:solidFill>
                  <a:schemeClr val="dk1"/>
                </a:solidFill>
              </a:rPr>
              <a:t> ainsi que l'aménagement de cornières sur la place située au sud-est du village, participent également de la réunion des formes.</a:t>
            </a:r>
            <a:endParaRPr sz="1000">
              <a:solidFill>
                <a:schemeClr val="dk1"/>
              </a:solidFill>
            </a:endParaRPr>
          </a:p>
          <a:p>
            <a:pPr indent="0" lvl="0" marL="0" rtl="0" algn="just">
              <a:lnSpc>
                <a:spcPct val="115000"/>
              </a:lnSpc>
              <a:spcBef>
                <a:spcPts val="1000"/>
              </a:spcBef>
              <a:spcAft>
                <a:spcPts val="0"/>
              </a:spcAft>
              <a:buNone/>
            </a:pPr>
            <a:r>
              <a:t/>
            </a:r>
            <a:endParaRPr sz="1000">
              <a:solidFill>
                <a:schemeClr val="dk1"/>
              </a:solidFill>
            </a:endParaRPr>
          </a:p>
          <a:p>
            <a:pPr indent="0" lvl="0" marL="0" rtl="0" algn="just">
              <a:lnSpc>
                <a:spcPct val="115000"/>
              </a:lnSpc>
              <a:spcBef>
                <a:spcPts val="0"/>
              </a:spcBef>
              <a:spcAft>
                <a:spcPts val="0"/>
              </a:spcAft>
              <a:buNone/>
            </a:pPr>
            <a:r>
              <a:rPr lang="fr" sz="1000" u="sng">
                <a:solidFill>
                  <a:schemeClr val="dk1"/>
                </a:solidFill>
              </a:rPr>
              <a:t>Conclusion :</a:t>
            </a:r>
            <a:endParaRPr sz="1000" u="sng">
              <a:solidFill>
                <a:schemeClr val="dk1"/>
              </a:solidFill>
            </a:endParaRPr>
          </a:p>
          <a:p>
            <a:pPr indent="0" lvl="0" marL="0" rtl="0" algn="just">
              <a:lnSpc>
                <a:spcPct val="115000"/>
              </a:lnSpc>
              <a:spcBef>
                <a:spcPts val="0"/>
              </a:spcBef>
              <a:spcAft>
                <a:spcPts val="0"/>
              </a:spcAft>
              <a:buNone/>
            </a:pPr>
            <a:r>
              <a:rPr lang="fr" sz="1000">
                <a:solidFill>
                  <a:schemeClr val="dk1"/>
                </a:solidFill>
              </a:rPr>
              <a:t>1- L’exemple d’Arouille n’est pas unique puisque d’autres exemples attestent de la juxtaposition, sur un même lieu, d’un </a:t>
            </a:r>
            <a:r>
              <a:rPr i="1" lang="fr" sz="1000">
                <a:solidFill>
                  <a:schemeClr val="dk1"/>
                </a:solidFill>
              </a:rPr>
              <a:t>castrum</a:t>
            </a:r>
            <a:r>
              <a:rPr lang="fr" sz="1000">
                <a:solidFill>
                  <a:schemeClr val="dk1"/>
                </a:solidFill>
              </a:rPr>
              <a:t> et une bastide ;</a:t>
            </a:r>
            <a:endParaRPr sz="1000">
              <a:solidFill>
                <a:schemeClr val="dk1"/>
              </a:solidFill>
            </a:endParaRPr>
          </a:p>
          <a:p>
            <a:pPr indent="0" lvl="0" marL="0" rtl="0" algn="just">
              <a:lnSpc>
                <a:spcPct val="115000"/>
              </a:lnSpc>
              <a:spcBef>
                <a:spcPts val="0"/>
              </a:spcBef>
              <a:spcAft>
                <a:spcPts val="0"/>
              </a:spcAft>
              <a:buNone/>
            </a:pPr>
            <a:r>
              <a:rPr lang="fr" sz="1000">
                <a:solidFill>
                  <a:schemeClr val="dk1"/>
                </a:solidFill>
              </a:rPr>
              <a:t>2-  Sur le plan morphologique, l’éventail des situations apparaît relativement ouvert, avec des cas de proximité entre les deux entités, des cas de juxtaposition et des cas de fusion, une enceinte ou clôture matérialisant cette réunion des deux entités dans un même ensemble ; </a:t>
            </a:r>
            <a:endParaRPr sz="1000">
              <a:solidFill>
                <a:schemeClr val="dk1"/>
              </a:solidFill>
            </a:endParaRPr>
          </a:p>
          <a:p>
            <a:pPr indent="0" lvl="0" marL="0" rtl="0" algn="just">
              <a:lnSpc>
                <a:spcPct val="115000"/>
              </a:lnSpc>
              <a:spcBef>
                <a:spcPts val="0"/>
              </a:spcBef>
              <a:spcAft>
                <a:spcPts val="0"/>
              </a:spcAft>
              <a:buNone/>
            </a:pPr>
            <a:r>
              <a:rPr lang="fr" sz="1000">
                <a:solidFill>
                  <a:schemeClr val="dk1"/>
                </a:solidFill>
              </a:rPr>
              <a:t>3- Dans la majorité des cas, le </a:t>
            </a:r>
            <a:r>
              <a:rPr i="1" lang="fr" sz="1000">
                <a:solidFill>
                  <a:schemeClr val="dk1"/>
                </a:solidFill>
              </a:rPr>
              <a:t>castrum</a:t>
            </a:r>
            <a:r>
              <a:rPr lang="fr" sz="1000">
                <a:solidFill>
                  <a:schemeClr val="dk1"/>
                </a:solidFill>
              </a:rPr>
              <a:t> a fini par disparaître alors que la bastide elle a prospéré, ce qui fait de la bastide avortée d’Arouille un cas singulier.</a:t>
            </a:r>
            <a:endParaRPr sz="1000">
              <a:solidFill>
                <a:schemeClr val="dk1"/>
              </a:solidFill>
            </a:endParaRPr>
          </a:p>
          <a:p>
            <a:pPr indent="0" lvl="0" marL="0" rtl="0" algn="just">
              <a:lnSpc>
                <a:spcPct val="115000"/>
              </a:lnSpc>
              <a:spcBef>
                <a:spcPts val="0"/>
              </a:spcBef>
              <a:spcAft>
                <a:spcPts val="0"/>
              </a:spcAft>
              <a:buNone/>
            </a:pPr>
            <a:r>
              <a:t/>
            </a:r>
            <a:endParaRPr sz="1000">
              <a:solidFill>
                <a:schemeClr val="dk1"/>
              </a:solidFill>
            </a:endParaRPr>
          </a:p>
          <a:p>
            <a:pPr indent="0" lvl="0" marL="0" rtl="0" algn="just">
              <a:lnSpc>
                <a:spcPct val="115000"/>
              </a:lnSpc>
              <a:spcBef>
                <a:spcPts val="1000"/>
              </a:spcBef>
              <a:spcAft>
                <a:spcPts val="1000"/>
              </a:spcAft>
              <a:buNone/>
            </a:pPr>
            <a:r>
              <a:t/>
            </a:r>
            <a:endParaRPr sz="1000">
              <a:solidFill>
                <a:schemeClr val="dk1"/>
              </a:solidFill>
            </a:endParaRPr>
          </a:p>
        </p:txBody>
      </p:sp>
      <p:pic>
        <p:nvPicPr>
          <p:cNvPr id="176" name="Google Shape;176;p27" title="Figure 48.jpg"/>
          <p:cNvPicPr preferRelativeResize="0"/>
          <p:nvPr/>
        </p:nvPicPr>
        <p:blipFill>
          <a:blip r:embed="rId3">
            <a:alphaModFix/>
          </a:blip>
          <a:stretch>
            <a:fillRect/>
          </a:stretch>
        </p:blipFill>
        <p:spPr>
          <a:xfrm>
            <a:off x="76200" y="1009350"/>
            <a:ext cx="4419599" cy="3124802"/>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8"/>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pic>
        <p:nvPicPr>
          <p:cNvPr id="182" name="Google Shape;182;p28" title="Figure 1.jpg"/>
          <p:cNvPicPr preferRelativeResize="0"/>
          <p:nvPr/>
        </p:nvPicPr>
        <p:blipFill>
          <a:blip r:embed="rId3">
            <a:alphaModFix/>
          </a:blip>
          <a:stretch>
            <a:fillRect/>
          </a:stretch>
        </p:blipFill>
        <p:spPr>
          <a:xfrm>
            <a:off x="1692000" y="691250"/>
            <a:ext cx="5760000" cy="4073369"/>
          </a:xfrm>
          <a:prstGeom prst="rect">
            <a:avLst/>
          </a:prstGeom>
          <a:noFill/>
          <a:ln cap="flat" cmpd="sng" w="9525">
            <a:solidFill>
              <a:schemeClr val="dk1"/>
            </a:solidFill>
            <a:prstDash val="solid"/>
            <a:round/>
            <a:headEnd len="sm" w="sm" type="none"/>
            <a:tailEnd len="sm" w="sm" type="none"/>
          </a:ln>
        </p:spPr>
      </p:pic>
      <p:sp>
        <p:nvSpPr>
          <p:cNvPr id="183" name="Google Shape;183;p28"/>
          <p:cNvSpPr txBox="1"/>
          <p:nvPr/>
        </p:nvSpPr>
        <p:spPr>
          <a:xfrm>
            <a:off x="1691900" y="4706675"/>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lang="fr" sz="1000">
                <a:solidFill>
                  <a:schemeClr val="dk1"/>
                </a:solidFill>
              </a:rPr>
              <a:t>Forme quadrangulaire remarquable (en rose), identifiée comme la possible bastide d’</a:t>
            </a:r>
            <a:r>
              <a:rPr i="1" lang="fr" sz="1000">
                <a:solidFill>
                  <a:schemeClr val="dk1"/>
                </a:solidFill>
              </a:rPr>
              <a:t>Arolha</a:t>
            </a:r>
            <a:r>
              <a:rPr lang="fr" sz="1000">
                <a:solidFill>
                  <a:schemeClr val="dk1"/>
                </a:solidFill>
              </a:rPr>
              <a:t>, et polarisation du réseau viaire local par cette forme, d’après le cadastre de 1813.</a:t>
            </a:r>
            <a:endParaRPr sz="1700">
              <a:solidFill>
                <a:schemeClr val="dk2"/>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29"/>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pic>
        <p:nvPicPr>
          <p:cNvPr id="189" name="Google Shape;189;p29"/>
          <p:cNvPicPr preferRelativeResize="0"/>
          <p:nvPr/>
        </p:nvPicPr>
        <p:blipFill>
          <a:blip r:embed="rId3">
            <a:alphaModFix/>
          </a:blip>
          <a:stretch>
            <a:fillRect/>
          </a:stretch>
        </p:blipFill>
        <p:spPr>
          <a:xfrm>
            <a:off x="1692113" y="691250"/>
            <a:ext cx="5760001" cy="4061676"/>
          </a:xfrm>
          <a:prstGeom prst="rect">
            <a:avLst/>
          </a:prstGeom>
          <a:noFill/>
          <a:ln cap="flat" cmpd="sng" w="9525">
            <a:solidFill>
              <a:schemeClr val="dk1"/>
            </a:solidFill>
            <a:prstDash val="solid"/>
            <a:miter lim="8000"/>
            <a:headEnd len="sm" w="sm" type="none"/>
            <a:tailEnd len="sm" w="sm" type="none"/>
          </a:ln>
        </p:spPr>
      </p:pic>
      <p:sp>
        <p:nvSpPr>
          <p:cNvPr id="190" name="Google Shape;190;p29"/>
          <p:cNvSpPr txBox="1"/>
          <p:nvPr/>
        </p:nvSpPr>
        <p:spPr>
          <a:xfrm>
            <a:off x="1692000" y="4706675"/>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Clr>
                <a:schemeClr val="dk1"/>
              </a:buClr>
              <a:buSzPts val="1100"/>
              <a:buFont typeface="Arial"/>
              <a:buNone/>
            </a:pPr>
            <a:r>
              <a:rPr lang="fr" sz="1000">
                <a:solidFill>
                  <a:schemeClr val="dk1"/>
                </a:solidFill>
              </a:rPr>
              <a:t>Délimitation des feuilles de la carte d’Etat-Major (vers 1850) couvrant le département des Landes. Chaque feuille mesure 20 x 20 kilomètres, soit une superficie de 400 km</a:t>
            </a:r>
            <a:r>
              <a:rPr baseline="30000" lang="fr" sz="1000">
                <a:solidFill>
                  <a:schemeClr val="dk1"/>
                </a:solidFill>
              </a:rPr>
              <a:t>2</a:t>
            </a:r>
            <a:r>
              <a:rPr lang="fr" sz="1000">
                <a:solidFill>
                  <a:schemeClr val="dk1"/>
                </a:solidFill>
              </a:rPr>
              <a:t> par feuille.</a:t>
            </a:r>
            <a:endParaRPr sz="1700">
              <a:solidFill>
                <a:schemeClr val="dk2"/>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30"/>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pic>
        <p:nvPicPr>
          <p:cNvPr id="196" name="Google Shape;196;p30" title="Figure 3.jpg"/>
          <p:cNvPicPr preferRelativeResize="0"/>
          <p:nvPr/>
        </p:nvPicPr>
        <p:blipFill>
          <a:blip r:embed="rId3">
            <a:alphaModFix/>
          </a:blip>
          <a:stretch>
            <a:fillRect/>
          </a:stretch>
        </p:blipFill>
        <p:spPr>
          <a:xfrm>
            <a:off x="1692125" y="691250"/>
            <a:ext cx="5760000" cy="4073369"/>
          </a:xfrm>
          <a:prstGeom prst="rect">
            <a:avLst/>
          </a:prstGeom>
          <a:noFill/>
          <a:ln cap="flat" cmpd="sng" w="9525">
            <a:solidFill>
              <a:schemeClr val="dk1"/>
            </a:solidFill>
            <a:prstDash val="solid"/>
            <a:round/>
            <a:headEnd len="sm" w="sm" type="none"/>
            <a:tailEnd len="sm" w="sm" type="none"/>
          </a:ln>
        </p:spPr>
      </p:pic>
      <p:sp>
        <p:nvSpPr>
          <p:cNvPr id="197" name="Google Shape;197;p30"/>
          <p:cNvSpPr txBox="1"/>
          <p:nvPr/>
        </p:nvSpPr>
        <p:spPr>
          <a:xfrm>
            <a:off x="1692000" y="4706675"/>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Clr>
                <a:schemeClr val="dk1"/>
              </a:buClr>
              <a:buSzPts val="1100"/>
              <a:buFont typeface="Arial"/>
              <a:buNone/>
            </a:pPr>
            <a:r>
              <a:rPr lang="fr" sz="1000">
                <a:solidFill>
                  <a:schemeClr val="dk1"/>
                </a:solidFill>
              </a:rPr>
              <a:t>Les voies et chemins de la carte d’Etat-Major autour de Saint-Justin (en noir).  Les voies d’intendance des XVIII</a:t>
            </a:r>
            <a:r>
              <a:rPr baseline="30000" lang="fr" sz="1000">
                <a:solidFill>
                  <a:schemeClr val="dk1"/>
                </a:solidFill>
              </a:rPr>
              <a:t>e</a:t>
            </a:r>
            <a:r>
              <a:rPr lang="fr" sz="1000">
                <a:solidFill>
                  <a:schemeClr val="dk1"/>
                </a:solidFill>
              </a:rPr>
              <a:t> et XIX</a:t>
            </a:r>
            <a:r>
              <a:rPr baseline="30000" lang="fr" sz="1000">
                <a:solidFill>
                  <a:schemeClr val="dk1"/>
                </a:solidFill>
              </a:rPr>
              <a:t>e</a:t>
            </a:r>
            <a:r>
              <a:rPr lang="fr" sz="1000">
                <a:solidFill>
                  <a:schemeClr val="dk1"/>
                </a:solidFill>
              </a:rPr>
              <a:t> siècles sont figurées par un double trait.</a:t>
            </a:r>
            <a:endParaRPr sz="1000">
              <a:solidFill>
                <a:schemeClr val="dk2"/>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1"/>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pic>
        <p:nvPicPr>
          <p:cNvPr id="203" name="Google Shape;203;p31"/>
          <p:cNvPicPr preferRelativeResize="0"/>
          <p:nvPr/>
        </p:nvPicPr>
        <p:blipFill>
          <a:blip r:embed="rId3">
            <a:alphaModFix/>
          </a:blip>
          <a:stretch>
            <a:fillRect/>
          </a:stretch>
        </p:blipFill>
        <p:spPr>
          <a:xfrm>
            <a:off x="1692000" y="691250"/>
            <a:ext cx="5760001" cy="4089600"/>
          </a:xfrm>
          <a:prstGeom prst="rect">
            <a:avLst/>
          </a:prstGeom>
          <a:noFill/>
          <a:ln cap="flat" cmpd="sng" w="9525">
            <a:solidFill>
              <a:schemeClr val="dk1"/>
            </a:solidFill>
            <a:prstDash val="solid"/>
            <a:miter lim="8000"/>
            <a:headEnd len="sm" w="sm" type="none"/>
            <a:tailEnd len="sm" w="sm" type="none"/>
          </a:ln>
        </p:spPr>
      </p:pic>
      <p:sp>
        <p:nvSpPr>
          <p:cNvPr id="204" name="Google Shape;204;p31"/>
          <p:cNvSpPr txBox="1"/>
          <p:nvPr/>
        </p:nvSpPr>
        <p:spPr>
          <a:xfrm>
            <a:off x="2819075" y="4780850"/>
            <a:ext cx="3506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Clr>
                <a:schemeClr val="dk1"/>
              </a:buClr>
              <a:buSzPts val="1100"/>
              <a:buFont typeface="Arial"/>
              <a:buNone/>
            </a:pPr>
            <a:r>
              <a:rPr lang="fr" sz="1000">
                <a:solidFill>
                  <a:schemeClr val="dk1"/>
                </a:solidFill>
              </a:rPr>
              <a:t>Délimitation de la fenêtre d’étude (en violet).</a:t>
            </a:r>
            <a:endParaRPr sz="17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pic>
        <p:nvPicPr>
          <p:cNvPr id="61" name="Google Shape;61;p14" title="Figure 1.jpg"/>
          <p:cNvPicPr preferRelativeResize="0"/>
          <p:nvPr/>
        </p:nvPicPr>
        <p:blipFill>
          <a:blip r:embed="rId3">
            <a:alphaModFix/>
          </a:blip>
          <a:stretch>
            <a:fillRect/>
          </a:stretch>
        </p:blipFill>
        <p:spPr>
          <a:xfrm>
            <a:off x="934612" y="0"/>
            <a:ext cx="7274772" cy="514349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2"/>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pic>
        <p:nvPicPr>
          <p:cNvPr id="210" name="Google Shape;210;p32" title="Figure 5.jpg"/>
          <p:cNvPicPr preferRelativeResize="0"/>
          <p:nvPr/>
        </p:nvPicPr>
        <p:blipFill>
          <a:blip r:embed="rId3">
            <a:alphaModFix/>
          </a:blip>
          <a:stretch>
            <a:fillRect/>
          </a:stretch>
        </p:blipFill>
        <p:spPr>
          <a:xfrm>
            <a:off x="1703550" y="691250"/>
            <a:ext cx="5760000" cy="4074321"/>
          </a:xfrm>
          <a:prstGeom prst="rect">
            <a:avLst/>
          </a:prstGeom>
          <a:noFill/>
          <a:ln cap="flat" cmpd="sng" w="9525">
            <a:solidFill>
              <a:schemeClr val="dk1"/>
            </a:solidFill>
            <a:prstDash val="solid"/>
            <a:round/>
            <a:headEnd len="sm" w="sm" type="none"/>
            <a:tailEnd len="sm" w="sm" type="none"/>
          </a:ln>
        </p:spPr>
      </p:pic>
      <p:sp>
        <p:nvSpPr>
          <p:cNvPr id="211" name="Google Shape;211;p32"/>
          <p:cNvSpPr txBox="1"/>
          <p:nvPr/>
        </p:nvSpPr>
        <p:spPr>
          <a:xfrm>
            <a:off x="1692000" y="4783625"/>
            <a:ext cx="5783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Clr>
                <a:schemeClr val="dk1"/>
              </a:buClr>
              <a:buSzPts val="1100"/>
              <a:buFont typeface="Arial"/>
              <a:buNone/>
            </a:pPr>
            <a:r>
              <a:rPr lang="fr" sz="1000">
                <a:solidFill>
                  <a:schemeClr val="dk1"/>
                </a:solidFill>
              </a:rPr>
              <a:t>Le territoire étudié, d’après la carte d’Etat-Major du milieu du XIX</a:t>
            </a:r>
            <a:r>
              <a:rPr baseline="30000" lang="fr" sz="1000">
                <a:solidFill>
                  <a:schemeClr val="dk1"/>
                </a:solidFill>
              </a:rPr>
              <a:t>e</a:t>
            </a:r>
            <a:r>
              <a:rPr lang="fr" sz="1000">
                <a:solidFill>
                  <a:schemeClr val="dk1"/>
                </a:solidFill>
              </a:rPr>
              <a:t> siècle (1200 km</a:t>
            </a:r>
            <a:r>
              <a:rPr baseline="30000" lang="fr" sz="1000">
                <a:solidFill>
                  <a:schemeClr val="dk1"/>
                </a:solidFill>
              </a:rPr>
              <a:t>2</a:t>
            </a:r>
            <a:r>
              <a:rPr lang="fr" sz="1000">
                <a:solidFill>
                  <a:schemeClr val="dk1"/>
                </a:solidFill>
              </a:rPr>
              <a:t>). </a:t>
            </a:r>
            <a:endParaRPr sz="1700">
              <a:solidFill>
                <a:schemeClr val="dk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33"/>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17" name="Google Shape;217;p33"/>
          <p:cNvSpPr txBox="1"/>
          <p:nvPr/>
        </p:nvSpPr>
        <p:spPr>
          <a:xfrm>
            <a:off x="1692000" y="4783625"/>
            <a:ext cx="5760000" cy="336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1000"/>
              </a:spcAft>
              <a:buNone/>
            </a:pPr>
            <a:r>
              <a:rPr lang="fr" sz="1000">
                <a:solidFill>
                  <a:schemeClr val="dk1"/>
                </a:solidFill>
              </a:rPr>
              <a:t>Relevé du réseau viaire et de l’habitat groupé, d’après la carte d’Etat-Major.</a:t>
            </a:r>
            <a:r>
              <a:rPr lang="fr" sz="1000">
                <a:solidFill>
                  <a:schemeClr val="dk1"/>
                </a:solidFill>
              </a:rPr>
              <a:t> </a:t>
            </a:r>
            <a:endParaRPr sz="1700">
              <a:solidFill>
                <a:schemeClr val="dk2"/>
              </a:solidFill>
            </a:endParaRPr>
          </a:p>
        </p:txBody>
      </p:sp>
      <p:pic>
        <p:nvPicPr>
          <p:cNvPr id="218" name="Google Shape;218;p33" title="Figure 6.jpg"/>
          <p:cNvPicPr preferRelativeResize="0"/>
          <p:nvPr/>
        </p:nvPicPr>
        <p:blipFill>
          <a:blip r:embed="rId3">
            <a:alphaModFix/>
          </a:blip>
          <a:stretch>
            <a:fillRect/>
          </a:stretch>
        </p:blipFill>
        <p:spPr>
          <a:xfrm>
            <a:off x="1692000" y="687463"/>
            <a:ext cx="5760000"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2" name="Shape 222"/>
        <p:cNvGrpSpPr/>
        <p:nvPr/>
      </p:nvGrpSpPr>
      <p:grpSpPr>
        <a:xfrm>
          <a:off x="0" y="0"/>
          <a:ext cx="0" cy="0"/>
          <a:chOff x="0" y="0"/>
          <a:chExt cx="0" cy="0"/>
        </a:xfrm>
      </p:grpSpPr>
      <p:sp>
        <p:nvSpPr>
          <p:cNvPr id="223" name="Google Shape;223;p34"/>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24" name="Google Shape;224;p34"/>
          <p:cNvSpPr txBox="1"/>
          <p:nvPr/>
        </p:nvSpPr>
        <p:spPr>
          <a:xfrm>
            <a:off x="1674450" y="4783625"/>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Relevé du réseau viaire et de l’habitat groupé, d’après la carte d’Etat-Major, sans le fond de plan. </a:t>
            </a:r>
            <a:endParaRPr sz="1700">
              <a:solidFill>
                <a:schemeClr val="dk2"/>
              </a:solidFill>
            </a:endParaRPr>
          </a:p>
        </p:txBody>
      </p:sp>
      <p:pic>
        <p:nvPicPr>
          <p:cNvPr id="225" name="Google Shape;225;p34" title="Figure 7.jpg"/>
          <p:cNvPicPr preferRelativeResize="0"/>
          <p:nvPr/>
        </p:nvPicPr>
        <p:blipFill>
          <a:blip r:embed="rId3">
            <a:alphaModFix/>
          </a:blip>
          <a:stretch>
            <a:fillRect/>
          </a:stretch>
        </p:blipFill>
        <p:spPr>
          <a:xfrm>
            <a:off x="1692000" y="691238"/>
            <a:ext cx="5760000" cy="407205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35"/>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31" name="Google Shape;231;p35"/>
          <p:cNvSpPr txBox="1"/>
          <p:nvPr/>
        </p:nvSpPr>
        <p:spPr>
          <a:xfrm>
            <a:off x="1674450" y="4783625"/>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Relevé des voies départementales (en orange), d’après la carte d’Etat-Major.</a:t>
            </a:r>
            <a:endParaRPr sz="1600">
              <a:solidFill>
                <a:schemeClr val="dk2"/>
              </a:solidFill>
            </a:endParaRPr>
          </a:p>
        </p:txBody>
      </p:sp>
      <p:pic>
        <p:nvPicPr>
          <p:cNvPr id="232" name="Google Shape;232;p35" title="Figure 8.jpg"/>
          <p:cNvPicPr preferRelativeResize="0"/>
          <p:nvPr/>
        </p:nvPicPr>
        <p:blipFill>
          <a:blip r:embed="rId3">
            <a:alphaModFix/>
          </a:blip>
          <a:stretch>
            <a:fillRect/>
          </a:stretch>
        </p:blipFill>
        <p:spPr>
          <a:xfrm>
            <a:off x="1692125" y="691238"/>
            <a:ext cx="5760000"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36"/>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38" name="Google Shape;238;p36"/>
          <p:cNvSpPr txBox="1"/>
          <p:nvPr/>
        </p:nvSpPr>
        <p:spPr>
          <a:xfrm>
            <a:off x="1674450" y="4783625"/>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réseau de voies polarisé par Saint-Justin (en vert).</a:t>
            </a:r>
            <a:endParaRPr sz="1500">
              <a:solidFill>
                <a:schemeClr val="dk2"/>
              </a:solidFill>
            </a:endParaRPr>
          </a:p>
        </p:txBody>
      </p:sp>
      <p:pic>
        <p:nvPicPr>
          <p:cNvPr id="239" name="Google Shape;239;p36" title="Figure 10.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240" name="Google Shape;240;p36"/>
          <p:cNvSpPr txBox="1"/>
          <p:nvPr/>
        </p:nvSpPr>
        <p:spPr>
          <a:xfrm>
            <a:off x="1731625" y="4422275"/>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1 - Les réseaux radiaux polarisés par un lieu central</a:t>
            </a:r>
            <a:endParaRPr sz="1600">
              <a:solidFill>
                <a:schemeClr val="dk2"/>
              </a:solidFill>
              <a:highlight>
                <a:schemeClr val="lt1"/>
              </a:highligh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7"/>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46" name="Google Shape;246;p37"/>
          <p:cNvSpPr txBox="1"/>
          <p:nvPr/>
        </p:nvSpPr>
        <p:spPr>
          <a:xfrm>
            <a:off x="1674450" y="4783625"/>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réseau de voies polarisé par Labastide-d’Armagnac (en orange).</a:t>
            </a:r>
            <a:endParaRPr>
              <a:solidFill>
                <a:schemeClr val="dk2"/>
              </a:solidFill>
            </a:endParaRPr>
          </a:p>
        </p:txBody>
      </p:sp>
      <p:pic>
        <p:nvPicPr>
          <p:cNvPr id="247" name="Google Shape;247;p37" title="Figure 11.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248" name="Google Shape;248;p37"/>
          <p:cNvSpPr txBox="1"/>
          <p:nvPr/>
        </p:nvSpPr>
        <p:spPr>
          <a:xfrm>
            <a:off x="1731625" y="4422275"/>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1 - Les réseaux radiaux polarisés par un lieu central</a:t>
            </a:r>
            <a:endParaRPr sz="1600">
              <a:solidFill>
                <a:schemeClr val="dk2"/>
              </a:solidFill>
              <a:highlight>
                <a:schemeClr val="lt1"/>
              </a:highligh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sp>
        <p:nvSpPr>
          <p:cNvPr id="253" name="Google Shape;253;p38"/>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54" name="Google Shape;254;p38"/>
          <p:cNvSpPr txBox="1"/>
          <p:nvPr/>
        </p:nvSpPr>
        <p:spPr>
          <a:xfrm>
            <a:off x="1674450" y="4783625"/>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réseau de voies polarisé par Vielle-Soubiran (en jaune).</a:t>
            </a:r>
            <a:endParaRPr sz="1300">
              <a:solidFill>
                <a:schemeClr val="dk2"/>
              </a:solidFill>
            </a:endParaRPr>
          </a:p>
        </p:txBody>
      </p:sp>
      <p:pic>
        <p:nvPicPr>
          <p:cNvPr id="255" name="Google Shape;255;p38" title="Figure 12.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256" name="Google Shape;256;p38"/>
          <p:cNvSpPr txBox="1"/>
          <p:nvPr/>
        </p:nvSpPr>
        <p:spPr>
          <a:xfrm>
            <a:off x="1731625" y="4422275"/>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1 - Les réseaux radiaux polarisés par un lieu central</a:t>
            </a:r>
            <a:endParaRPr sz="1600">
              <a:solidFill>
                <a:schemeClr val="dk2"/>
              </a:solidFill>
              <a:highlight>
                <a:schemeClr val="lt1"/>
              </a:high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p39"/>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62" name="Google Shape;262;p39"/>
          <p:cNvSpPr txBox="1"/>
          <p:nvPr/>
        </p:nvSpPr>
        <p:spPr>
          <a:xfrm>
            <a:off x="1674450" y="4706675"/>
            <a:ext cx="5795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Le réseau de voies polarisé par Vielle-Soubiran (en jaune) </a:t>
            </a:r>
            <a:endParaRPr sz="1000">
              <a:solidFill>
                <a:schemeClr val="dk1"/>
              </a:solidFill>
            </a:endParaRPr>
          </a:p>
          <a:p>
            <a:pPr indent="0" lvl="0" marL="0" rtl="0" algn="ctr">
              <a:spcBef>
                <a:spcPts val="0"/>
              </a:spcBef>
              <a:spcAft>
                <a:spcPts val="1000"/>
              </a:spcAft>
              <a:buNone/>
            </a:pPr>
            <a:r>
              <a:rPr lang="fr" sz="1000">
                <a:solidFill>
                  <a:schemeClr val="dk1"/>
                </a:solidFill>
              </a:rPr>
              <a:t>et la connection d’une des voies de ce réseau avec le site de Bialé</a:t>
            </a:r>
            <a:r>
              <a:rPr lang="fr" sz="1000">
                <a:solidFill>
                  <a:schemeClr val="dk1"/>
                </a:solidFill>
              </a:rPr>
              <a:t>.</a:t>
            </a:r>
            <a:endParaRPr sz="1000">
              <a:solidFill>
                <a:schemeClr val="dk2"/>
              </a:solidFill>
            </a:endParaRPr>
          </a:p>
        </p:txBody>
      </p:sp>
      <p:pic>
        <p:nvPicPr>
          <p:cNvPr id="263" name="Google Shape;263;p39"/>
          <p:cNvPicPr preferRelativeResize="0"/>
          <p:nvPr/>
        </p:nvPicPr>
        <p:blipFill>
          <a:blip r:embed="rId3">
            <a:alphaModFix/>
          </a:blip>
          <a:stretch>
            <a:fillRect/>
          </a:stretch>
        </p:blipFill>
        <p:spPr>
          <a:xfrm>
            <a:off x="1692125" y="691250"/>
            <a:ext cx="5760000" cy="4089600"/>
          </a:xfrm>
          <a:prstGeom prst="rect">
            <a:avLst/>
          </a:prstGeom>
          <a:noFill/>
          <a:ln cap="flat" cmpd="sng" w="9525">
            <a:solidFill>
              <a:srgbClr val="000000"/>
            </a:solidFill>
            <a:prstDash val="solid"/>
            <a:miter lim="8000"/>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0"/>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69" name="Google Shape;269;p40"/>
          <p:cNvSpPr txBox="1"/>
          <p:nvPr/>
        </p:nvSpPr>
        <p:spPr>
          <a:xfrm>
            <a:off x="1674450" y="4783625"/>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réseau de voies polarisé par Roquefort (en violet).</a:t>
            </a:r>
            <a:endParaRPr sz="900">
              <a:solidFill>
                <a:schemeClr val="dk2"/>
              </a:solidFill>
            </a:endParaRPr>
          </a:p>
        </p:txBody>
      </p:sp>
      <p:pic>
        <p:nvPicPr>
          <p:cNvPr id="270" name="Google Shape;270;p40" title="Figure 14.jpg"/>
          <p:cNvPicPr preferRelativeResize="0"/>
          <p:nvPr/>
        </p:nvPicPr>
        <p:blipFill>
          <a:blip r:embed="rId3">
            <a:alphaModFix/>
          </a:blip>
          <a:stretch>
            <a:fillRect/>
          </a:stretch>
        </p:blipFill>
        <p:spPr>
          <a:xfrm>
            <a:off x="1692000" y="691250"/>
            <a:ext cx="5760000" cy="4089601"/>
          </a:xfrm>
          <a:prstGeom prst="rect">
            <a:avLst/>
          </a:prstGeom>
          <a:noFill/>
          <a:ln cap="flat" cmpd="sng" w="9525">
            <a:solidFill>
              <a:schemeClr val="dk1"/>
            </a:solidFill>
            <a:prstDash val="solid"/>
            <a:round/>
            <a:headEnd len="sm" w="sm" type="none"/>
            <a:tailEnd len="sm" w="sm" type="none"/>
          </a:ln>
        </p:spPr>
      </p:pic>
      <p:sp>
        <p:nvSpPr>
          <p:cNvPr id="271" name="Google Shape;271;p40"/>
          <p:cNvSpPr txBox="1"/>
          <p:nvPr/>
        </p:nvSpPr>
        <p:spPr>
          <a:xfrm>
            <a:off x="1731625" y="4422275"/>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1 - Les réseaux radiaux polarisés par un lieu central</a:t>
            </a:r>
            <a:endParaRPr sz="1600">
              <a:solidFill>
                <a:schemeClr val="dk2"/>
              </a:solidFill>
              <a:highlight>
                <a:schemeClr val="lt1"/>
              </a:high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1"/>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77" name="Google Shape;277;p41"/>
          <p:cNvSpPr txBox="1"/>
          <p:nvPr/>
        </p:nvSpPr>
        <p:spPr>
          <a:xfrm>
            <a:off x="1674450" y="4783625"/>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réseau de voies polarisé par Mont-de-Marsan (en marron).</a:t>
            </a:r>
            <a:endParaRPr sz="800">
              <a:solidFill>
                <a:schemeClr val="dk2"/>
              </a:solidFill>
            </a:endParaRPr>
          </a:p>
        </p:txBody>
      </p:sp>
      <p:pic>
        <p:nvPicPr>
          <p:cNvPr id="278" name="Google Shape;278;p41" title="Figure 15.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279" name="Google Shape;279;p41"/>
          <p:cNvSpPr txBox="1"/>
          <p:nvPr/>
        </p:nvSpPr>
        <p:spPr>
          <a:xfrm>
            <a:off x="1731625" y="4422275"/>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1 - Les réseaux radiaux polarisés par un lieu central</a:t>
            </a:r>
            <a:endParaRPr sz="1600">
              <a:solidFill>
                <a:schemeClr val="dk2"/>
              </a:solidFill>
              <a:highlight>
                <a:schemeClr val="lt1"/>
              </a:high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5"/>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1- DU PLEIN SUCCÈS À L’ÉCHEC D’UNE FONDATION ; EXAMEN DE LA FORME RÉSULTANTE </a:t>
            </a:r>
            <a:endParaRPr b="1" sz="1200">
              <a:solidFill>
                <a:srgbClr val="1F497D"/>
              </a:solidFill>
            </a:endParaRPr>
          </a:p>
          <a:p>
            <a:pPr indent="0" lvl="0" marL="0" rtl="0" algn="ctr">
              <a:lnSpc>
                <a:spcPct val="115000"/>
              </a:lnSpc>
              <a:spcBef>
                <a:spcPts val="0"/>
              </a:spcBef>
              <a:spcAft>
                <a:spcPts val="1000"/>
              </a:spcAft>
              <a:buClr>
                <a:schemeClr val="dk1"/>
              </a:buClr>
              <a:buSzPts val="1100"/>
              <a:buFont typeface="Arial"/>
              <a:buNone/>
            </a:pPr>
            <a:r>
              <a:rPr b="1" lang="fr" sz="1200">
                <a:solidFill>
                  <a:srgbClr val="1F497D"/>
                </a:solidFill>
              </a:rPr>
              <a:t>DE QUELQUES BASTIDES AU TERME DE SEPT OU HUIT SIÈCLES D’HISTOIRE</a:t>
            </a:r>
            <a:endParaRPr sz="1600">
              <a:solidFill>
                <a:schemeClr val="dk2"/>
              </a:solidFill>
            </a:endParaRPr>
          </a:p>
        </p:txBody>
      </p:sp>
      <p:pic>
        <p:nvPicPr>
          <p:cNvPr id="67" name="Google Shape;67;p15" title="Figure 49.jpg"/>
          <p:cNvPicPr preferRelativeResize="0"/>
          <p:nvPr/>
        </p:nvPicPr>
        <p:blipFill>
          <a:blip r:embed="rId3">
            <a:alphaModFix/>
          </a:blip>
          <a:stretch>
            <a:fillRect/>
          </a:stretch>
        </p:blipFill>
        <p:spPr>
          <a:xfrm>
            <a:off x="76200" y="1009350"/>
            <a:ext cx="4419599" cy="3124798"/>
          </a:xfrm>
          <a:prstGeom prst="rect">
            <a:avLst/>
          </a:prstGeom>
          <a:noFill/>
          <a:ln cap="flat" cmpd="sng" w="9525">
            <a:solidFill>
              <a:schemeClr val="dk2"/>
            </a:solidFill>
            <a:prstDash val="solid"/>
            <a:round/>
            <a:headEnd len="sm" w="sm" type="none"/>
            <a:tailEnd len="sm" w="sm" type="none"/>
          </a:ln>
        </p:spPr>
      </p:pic>
      <p:pic>
        <p:nvPicPr>
          <p:cNvPr id="68" name="Google Shape;68;p15" title="Figure 50.jpg"/>
          <p:cNvPicPr preferRelativeResize="0"/>
          <p:nvPr/>
        </p:nvPicPr>
        <p:blipFill>
          <a:blip r:embed="rId4">
            <a:alphaModFix/>
          </a:blip>
          <a:stretch>
            <a:fillRect/>
          </a:stretch>
        </p:blipFill>
        <p:spPr>
          <a:xfrm>
            <a:off x="4648198" y="1009350"/>
            <a:ext cx="4419604" cy="3124798"/>
          </a:xfrm>
          <a:prstGeom prst="rect">
            <a:avLst/>
          </a:prstGeom>
          <a:noFill/>
          <a:ln cap="flat" cmpd="sng" w="9525">
            <a:solidFill>
              <a:schemeClr val="dk2"/>
            </a:solidFill>
            <a:prstDash val="solid"/>
            <a:round/>
            <a:headEnd len="sm" w="sm" type="none"/>
            <a:tailEnd len="sm" w="sm" type="none"/>
          </a:ln>
        </p:spPr>
      </p:pic>
      <p:sp>
        <p:nvSpPr>
          <p:cNvPr id="69" name="Google Shape;69;p15"/>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Photographie aérienne de la bastide de Jegun (32). </a:t>
            </a:r>
            <a:endParaRPr sz="1000">
              <a:solidFill>
                <a:schemeClr val="dk1"/>
              </a:solidFill>
            </a:endParaRPr>
          </a:p>
          <a:p>
            <a:pPr indent="0" lvl="0" marL="0" rtl="0" algn="ctr">
              <a:spcBef>
                <a:spcPts val="0"/>
              </a:spcBef>
              <a:spcAft>
                <a:spcPts val="1000"/>
              </a:spcAft>
              <a:buClr>
                <a:schemeClr val="dk1"/>
              </a:buClr>
              <a:buSzPts val="1100"/>
              <a:buFont typeface="Arial"/>
              <a:buNone/>
            </a:pPr>
            <a:r>
              <a:rPr lang="fr" sz="1000">
                <a:solidFill>
                  <a:schemeClr val="dk1"/>
                </a:solidFill>
              </a:rPr>
              <a:t>Source : Bing satellite.</a:t>
            </a:r>
            <a:endParaRPr sz="1700">
              <a:solidFill>
                <a:schemeClr val="dk2"/>
              </a:solidFill>
            </a:endParaRPr>
          </a:p>
        </p:txBody>
      </p:sp>
      <p:sp>
        <p:nvSpPr>
          <p:cNvPr id="70" name="Google Shape;70;p15"/>
          <p:cNvSpPr txBox="1"/>
          <p:nvPr/>
        </p:nvSpPr>
        <p:spPr>
          <a:xfrm>
            <a:off x="4648275"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Analyse du plan de Jegun (32). </a:t>
            </a:r>
            <a:endParaRPr sz="1000">
              <a:solidFill>
                <a:schemeClr val="dk1"/>
              </a:solidFill>
            </a:endParaRPr>
          </a:p>
          <a:p>
            <a:pPr indent="0" lvl="0" marL="0" rtl="0" algn="ctr">
              <a:spcBef>
                <a:spcPts val="0"/>
              </a:spcBef>
              <a:spcAft>
                <a:spcPts val="0"/>
              </a:spcAft>
              <a:buClr>
                <a:schemeClr val="dk1"/>
              </a:buClr>
              <a:buSzPts val="1100"/>
              <a:buFont typeface="Arial"/>
              <a:buNone/>
            </a:pPr>
            <a:r>
              <a:rPr lang="fr" sz="1000">
                <a:solidFill>
                  <a:schemeClr val="dk1"/>
                </a:solidFill>
              </a:rPr>
              <a:t>Source : BD_Parcellaire de l’IGN (2024).</a:t>
            </a:r>
            <a:endParaRPr sz="17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42"/>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85" name="Google Shape;285;p42"/>
          <p:cNvSpPr txBox="1"/>
          <p:nvPr/>
        </p:nvSpPr>
        <p:spPr>
          <a:xfrm>
            <a:off x="1674450" y="4706675"/>
            <a:ext cx="5795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Les routes départementales des XVIII</a:t>
            </a:r>
            <a:r>
              <a:rPr baseline="30000" lang="fr" sz="1000">
                <a:solidFill>
                  <a:schemeClr val="dk1"/>
                </a:solidFill>
              </a:rPr>
              <a:t>e</a:t>
            </a:r>
            <a:r>
              <a:rPr lang="fr" sz="1000">
                <a:solidFill>
                  <a:schemeClr val="dk1"/>
                </a:solidFill>
              </a:rPr>
              <a:t> et XIX</a:t>
            </a:r>
            <a:r>
              <a:rPr baseline="30000" lang="fr" sz="1000">
                <a:solidFill>
                  <a:schemeClr val="dk1"/>
                </a:solidFill>
              </a:rPr>
              <a:t>e</a:t>
            </a:r>
            <a:r>
              <a:rPr lang="fr" sz="1000">
                <a:solidFill>
                  <a:schemeClr val="dk1"/>
                </a:solidFill>
              </a:rPr>
              <a:t> siècles (en orange) qui entrent </a:t>
            </a:r>
            <a:endParaRPr sz="1000">
              <a:solidFill>
                <a:schemeClr val="dk1"/>
              </a:solidFill>
            </a:endParaRPr>
          </a:p>
          <a:p>
            <a:pPr indent="0" lvl="0" marL="0" rtl="0" algn="ctr">
              <a:spcBef>
                <a:spcPts val="0"/>
              </a:spcBef>
              <a:spcAft>
                <a:spcPts val="1000"/>
              </a:spcAft>
              <a:buNone/>
            </a:pPr>
            <a:r>
              <a:rPr lang="fr" sz="1000">
                <a:solidFill>
                  <a:schemeClr val="dk1"/>
                </a:solidFill>
              </a:rPr>
              <a:t>dans la composition du réseau des voies polarisées par Mont-de-Marsan (en marron).</a:t>
            </a:r>
            <a:endParaRPr sz="700">
              <a:solidFill>
                <a:schemeClr val="dk2"/>
              </a:solidFill>
            </a:endParaRPr>
          </a:p>
        </p:txBody>
      </p:sp>
      <p:pic>
        <p:nvPicPr>
          <p:cNvPr id="286" name="Google Shape;286;p42" title="Figure 16.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287" name="Google Shape;287;p42"/>
          <p:cNvSpPr txBox="1"/>
          <p:nvPr/>
        </p:nvSpPr>
        <p:spPr>
          <a:xfrm>
            <a:off x="1731625" y="4422275"/>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1 - Les réseaux radiaux polarisés par un lieu central</a:t>
            </a:r>
            <a:endParaRPr sz="1600">
              <a:solidFill>
                <a:schemeClr val="dk2"/>
              </a:solidFill>
              <a:highlight>
                <a:schemeClr val="lt1"/>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43"/>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293" name="Google Shape;293;p43"/>
          <p:cNvSpPr txBox="1"/>
          <p:nvPr/>
        </p:nvSpPr>
        <p:spPr>
          <a:xfrm>
            <a:off x="1674450" y="4780650"/>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Les réseaux de voies polarisés par Cazères-sur-l’Adour (en turquoise) et Nogaro (en violet foncé).</a:t>
            </a:r>
            <a:endParaRPr sz="600">
              <a:solidFill>
                <a:schemeClr val="dk2"/>
              </a:solidFill>
            </a:endParaRPr>
          </a:p>
        </p:txBody>
      </p:sp>
      <p:pic>
        <p:nvPicPr>
          <p:cNvPr id="294" name="Google Shape;294;p43" title="Figure 17.jpg"/>
          <p:cNvPicPr preferRelativeResize="0"/>
          <p:nvPr/>
        </p:nvPicPr>
        <p:blipFill>
          <a:blip r:embed="rId3">
            <a:alphaModFix/>
          </a:blip>
          <a:stretch>
            <a:fillRect/>
          </a:stretch>
        </p:blipFill>
        <p:spPr>
          <a:xfrm>
            <a:off x="1692125" y="691238"/>
            <a:ext cx="5760000"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4"/>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00" name="Google Shape;300;p44"/>
          <p:cNvSpPr txBox="1"/>
          <p:nvPr/>
        </p:nvSpPr>
        <p:spPr>
          <a:xfrm>
            <a:off x="1674450" y="4780650"/>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Voie de grand parcours reliant Aire-sur-l’Adour à Bazas par Saint-Justin (en rouge)</a:t>
            </a:r>
            <a:r>
              <a:rPr lang="fr" sz="1000">
                <a:solidFill>
                  <a:schemeClr val="dk1"/>
                </a:solidFill>
              </a:rPr>
              <a:t>.</a:t>
            </a:r>
            <a:endParaRPr sz="600">
              <a:solidFill>
                <a:schemeClr val="dk2"/>
              </a:solidFill>
            </a:endParaRPr>
          </a:p>
        </p:txBody>
      </p:sp>
      <p:pic>
        <p:nvPicPr>
          <p:cNvPr id="301" name="Google Shape;301;p44"/>
          <p:cNvPicPr preferRelativeResize="0"/>
          <p:nvPr/>
        </p:nvPicPr>
        <p:blipFill>
          <a:blip r:embed="rId3">
            <a:alphaModFix/>
          </a:blip>
          <a:stretch>
            <a:fillRect/>
          </a:stretch>
        </p:blipFill>
        <p:spPr>
          <a:xfrm>
            <a:off x="1692000" y="691250"/>
            <a:ext cx="5760000" cy="4089600"/>
          </a:xfrm>
          <a:prstGeom prst="rect">
            <a:avLst/>
          </a:prstGeom>
          <a:noFill/>
          <a:ln cap="flat" cmpd="sng" w="9525">
            <a:solidFill>
              <a:schemeClr val="dk1"/>
            </a:solidFill>
            <a:prstDash val="solid"/>
            <a:miter lim="8000"/>
            <a:headEnd len="sm" w="sm" type="none"/>
            <a:tailEnd len="sm" w="sm" type="none"/>
          </a:ln>
        </p:spPr>
      </p:pic>
      <p:sp>
        <p:nvSpPr>
          <p:cNvPr id="302" name="Google Shape;302;p44"/>
          <p:cNvSpPr txBox="1"/>
          <p:nvPr/>
        </p:nvSpPr>
        <p:spPr>
          <a:xfrm>
            <a:off x="3774025"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id="307" name="Google Shape;307;p45"/>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08" name="Google Shape;308;p45"/>
          <p:cNvSpPr txBox="1"/>
          <p:nvPr/>
        </p:nvSpPr>
        <p:spPr>
          <a:xfrm>
            <a:off x="1674450" y="4703700"/>
            <a:ext cx="57951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La voie d’Aire à Bazas par St-Justin (en rouge) n’agglomère pas sur son tracé le bourg de Villeneuve-de-Marsan, lequel semble lié au tracé des routes d'intendance.</a:t>
            </a:r>
            <a:endParaRPr sz="500">
              <a:solidFill>
                <a:schemeClr val="dk2"/>
              </a:solidFill>
            </a:endParaRPr>
          </a:p>
        </p:txBody>
      </p:sp>
      <p:pic>
        <p:nvPicPr>
          <p:cNvPr id="309" name="Google Shape;309;p45" title="Figure 19.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p46"/>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15" name="Google Shape;315;p46"/>
          <p:cNvSpPr txBox="1"/>
          <p:nvPr/>
        </p:nvSpPr>
        <p:spPr>
          <a:xfrm>
            <a:off x="1262150" y="4815900"/>
            <a:ext cx="6620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Carte de Cassini (1778).</a:t>
            </a:r>
            <a:endParaRPr sz="500">
              <a:solidFill>
                <a:schemeClr val="dk2"/>
              </a:solidFill>
            </a:endParaRPr>
          </a:p>
        </p:txBody>
      </p:sp>
      <p:pic>
        <p:nvPicPr>
          <p:cNvPr id="316" name="Google Shape;316;p46" title="IGNF_SCAN_CASSINI_1-0__2009-07-07__Scan_CE18X106_86k_1778.jpg"/>
          <p:cNvPicPr preferRelativeResize="0"/>
          <p:nvPr/>
        </p:nvPicPr>
        <p:blipFill>
          <a:blip r:embed="rId3">
            <a:alphaModFix/>
          </a:blip>
          <a:stretch>
            <a:fillRect/>
          </a:stretch>
        </p:blipFill>
        <p:spPr>
          <a:xfrm>
            <a:off x="1262013" y="691250"/>
            <a:ext cx="6620216" cy="409237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47"/>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22" name="Google Shape;322;p47"/>
          <p:cNvSpPr txBox="1"/>
          <p:nvPr/>
        </p:nvSpPr>
        <p:spPr>
          <a:xfrm>
            <a:off x="2005500" y="4815900"/>
            <a:ext cx="5133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Carte de Cassini (détail dans le secteur de Villeneuve-de-Marsan)</a:t>
            </a:r>
            <a:r>
              <a:rPr lang="fr" sz="1000">
                <a:solidFill>
                  <a:schemeClr val="dk1"/>
                </a:solidFill>
              </a:rPr>
              <a:t>.</a:t>
            </a:r>
            <a:endParaRPr sz="500">
              <a:solidFill>
                <a:schemeClr val="dk2"/>
              </a:solidFill>
            </a:endParaRPr>
          </a:p>
        </p:txBody>
      </p:sp>
      <p:pic>
        <p:nvPicPr>
          <p:cNvPr id="323" name="Google Shape;323;p47" title="Cassini détail_1.jpg"/>
          <p:cNvPicPr preferRelativeResize="0"/>
          <p:nvPr/>
        </p:nvPicPr>
        <p:blipFill>
          <a:blip r:embed="rId3">
            <a:alphaModFix/>
          </a:blip>
          <a:stretch>
            <a:fillRect/>
          </a:stretch>
        </p:blipFill>
        <p:spPr>
          <a:xfrm>
            <a:off x="2005400" y="691250"/>
            <a:ext cx="5129083" cy="408960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8"/>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29" name="Google Shape;329;p48"/>
          <p:cNvSpPr txBox="1"/>
          <p:nvPr/>
        </p:nvSpPr>
        <p:spPr>
          <a:xfrm>
            <a:off x="2005500" y="4815900"/>
            <a:ext cx="5133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Carte de Cassini (détail dans le secteur de Roquefort).</a:t>
            </a:r>
            <a:endParaRPr sz="500">
              <a:solidFill>
                <a:schemeClr val="dk2"/>
              </a:solidFill>
            </a:endParaRPr>
          </a:p>
        </p:txBody>
      </p:sp>
      <p:pic>
        <p:nvPicPr>
          <p:cNvPr id="330" name="Google Shape;330;p48" title="Cassini détail_2.jpg"/>
          <p:cNvPicPr preferRelativeResize="0"/>
          <p:nvPr/>
        </p:nvPicPr>
        <p:blipFill>
          <a:blip r:embed="rId3">
            <a:alphaModFix/>
          </a:blip>
          <a:stretch>
            <a:fillRect/>
          </a:stretch>
        </p:blipFill>
        <p:spPr>
          <a:xfrm>
            <a:off x="2004525" y="691250"/>
            <a:ext cx="5135544" cy="40923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sp>
        <p:nvSpPr>
          <p:cNvPr id="335" name="Google Shape;335;p49"/>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36" name="Google Shape;336;p49"/>
          <p:cNvSpPr txBox="1"/>
          <p:nvPr/>
        </p:nvSpPr>
        <p:spPr>
          <a:xfrm>
            <a:off x="1674450" y="4780650"/>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Voie de grand parcours reliant Aire-sur-l’Adour à Bazas par Saint-Justin (en rouge).</a:t>
            </a:r>
            <a:endParaRPr sz="600">
              <a:solidFill>
                <a:schemeClr val="dk2"/>
              </a:solidFill>
            </a:endParaRPr>
          </a:p>
        </p:txBody>
      </p:sp>
      <p:pic>
        <p:nvPicPr>
          <p:cNvPr id="337" name="Google Shape;337;p49"/>
          <p:cNvPicPr preferRelativeResize="0"/>
          <p:nvPr/>
        </p:nvPicPr>
        <p:blipFill>
          <a:blip r:embed="rId3">
            <a:alphaModFix/>
          </a:blip>
          <a:stretch>
            <a:fillRect/>
          </a:stretch>
        </p:blipFill>
        <p:spPr>
          <a:xfrm>
            <a:off x="1692000" y="691250"/>
            <a:ext cx="5760000" cy="4089600"/>
          </a:xfrm>
          <a:prstGeom prst="rect">
            <a:avLst/>
          </a:prstGeom>
          <a:noFill/>
          <a:ln cap="flat" cmpd="sng" w="9525">
            <a:solidFill>
              <a:schemeClr val="dk1"/>
            </a:solidFill>
            <a:prstDash val="solid"/>
            <a:miter lim="8000"/>
            <a:headEnd len="sm" w="sm" type="none"/>
            <a:tailEnd len="sm" w="sm" type="none"/>
          </a:ln>
        </p:spPr>
      </p:pic>
      <p:sp>
        <p:nvSpPr>
          <p:cNvPr id="338" name="Google Shape;338;p49"/>
          <p:cNvSpPr txBox="1"/>
          <p:nvPr/>
        </p:nvSpPr>
        <p:spPr>
          <a:xfrm>
            <a:off x="3774025"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p50"/>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44" name="Google Shape;344;p50"/>
          <p:cNvSpPr txBox="1"/>
          <p:nvPr/>
        </p:nvSpPr>
        <p:spPr>
          <a:xfrm>
            <a:off x="1674450" y="4780650"/>
            <a:ext cx="57951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Bifurcations depuis la voie d’Aire à Bazas par Saint-Justin (en rose et en orange)</a:t>
            </a:r>
            <a:r>
              <a:rPr lang="fr" sz="1000">
                <a:solidFill>
                  <a:schemeClr val="dk1"/>
                </a:solidFill>
              </a:rPr>
              <a:t>.</a:t>
            </a:r>
            <a:endParaRPr sz="1000">
              <a:solidFill>
                <a:schemeClr val="dk2"/>
              </a:solidFill>
            </a:endParaRPr>
          </a:p>
        </p:txBody>
      </p:sp>
      <p:pic>
        <p:nvPicPr>
          <p:cNvPr id="345" name="Google Shape;345;p50" title="Figure 20.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346" name="Google Shape;346;p50"/>
          <p:cNvSpPr txBox="1"/>
          <p:nvPr/>
        </p:nvSpPr>
        <p:spPr>
          <a:xfrm>
            <a:off x="1759250"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51"/>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52" name="Google Shape;352;p51"/>
          <p:cNvSpPr txBox="1"/>
          <p:nvPr/>
        </p:nvSpPr>
        <p:spPr>
          <a:xfrm>
            <a:off x="1692150"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Les tronçons conservés de la bifurcation 1, au regard du réseau de voies en étoile qui se développe autour de Roquefort.</a:t>
            </a:r>
            <a:endParaRPr sz="900">
              <a:solidFill>
                <a:schemeClr val="dk2"/>
              </a:solidFill>
            </a:endParaRPr>
          </a:p>
        </p:txBody>
      </p:sp>
      <p:pic>
        <p:nvPicPr>
          <p:cNvPr id="353" name="Google Shape;353;p51" title="Figure 21.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354" name="Google Shape;354;p51"/>
          <p:cNvSpPr txBox="1"/>
          <p:nvPr/>
        </p:nvSpPr>
        <p:spPr>
          <a:xfrm>
            <a:off x="1759250"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6"/>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1- DU PLEIN SUCCÈS À L’ÉCHEC D’UNE FONDATION ; EXAMEN DE LA FORME RÉSULTANTE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DE QUELQUES BASTIDES AU TERME DE SEPT OU HUIT SIÈCLES D’HISTOIRE</a:t>
            </a:r>
            <a:endParaRPr sz="1600">
              <a:solidFill>
                <a:schemeClr val="dk2"/>
              </a:solidFill>
            </a:endParaRPr>
          </a:p>
        </p:txBody>
      </p:sp>
      <p:sp>
        <p:nvSpPr>
          <p:cNvPr id="76" name="Google Shape;76;p16"/>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Photographie aérienne de Labastide-d’Armagnac (40). </a:t>
            </a:r>
            <a:endParaRPr sz="1000">
              <a:solidFill>
                <a:schemeClr val="dk1"/>
              </a:solidFill>
            </a:endParaRPr>
          </a:p>
          <a:p>
            <a:pPr indent="0" lvl="0" marL="0" rtl="0" algn="ctr">
              <a:spcBef>
                <a:spcPts val="0"/>
              </a:spcBef>
              <a:spcAft>
                <a:spcPts val="1000"/>
              </a:spcAft>
              <a:buNone/>
            </a:pPr>
            <a:r>
              <a:rPr lang="fr" sz="1000">
                <a:solidFill>
                  <a:schemeClr val="dk1"/>
                </a:solidFill>
              </a:rPr>
              <a:t>Source : Bing satellite.</a:t>
            </a:r>
            <a:endParaRPr sz="1600">
              <a:solidFill>
                <a:schemeClr val="dk2"/>
              </a:solidFill>
            </a:endParaRPr>
          </a:p>
        </p:txBody>
      </p:sp>
      <p:sp>
        <p:nvSpPr>
          <p:cNvPr id="77" name="Google Shape;77;p16"/>
          <p:cNvSpPr txBox="1"/>
          <p:nvPr/>
        </p:nvSpPr>
        <p:spPr>
          <a:xfrm>
            <a:off x="4648275"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Analyse du plan de Labastide-d’Armagnac (40). </a:t>
            </a:r>
            <a:endParaRPr sz="1000">
              <a:solidFill>
                <a:schemeClr val="dk1"/>
              </a:solidFill>
            </a:endParaRPr>
          </a:p>
          <a:p>
            <a:pPr indent="0" lvl="0" marL="0" rtl="0" algn="ctr">
              <a:spcBef>
                <a:spcPts val="0"/>
              </a:spcBef>
              <a:spcAft>
                <a:spcPts val="0"/>
              </a:spcAft>
              <a:buNone/>
            </a:pPr>
            <a:r>
              <a:rPr lang="fr" sz="1000">
                <a:solidFill>
                  <a:schemeClr val="dk1"/>
                </a:solidFill>
              </a:rPr>
              <a:t>Source : </a:t>
            </a:r>
            <a:r>
              <a:rPr lang="fr" sz="1000">
                <a:solidFill>
                  <a:schemeClr val="dk1"/>
                </a:solidFill>
              </a:rPr>
              <a:t> BD_Parcellaire de l’IGN (2024).</a:t>
            </a:r>
            <a:endParaRPr sz="1600">
              <a:solidFill>
                <a:schemeClr val="dk2"/>
              </a:solidFill>
            </a:endParaRPr>
          </a:p>
        </p:txBody>
      </p:sp>
      <p:pic>
        <p:nvPicPr>
          <p:cNvPr id="78" name="Google Shape;78;p16" title="Figure 52.jpg"/>
          <p:cNvPicPr preferRelativeResize="0"/>
          <p:nvPr/>
        </p:nvPicPr>
        <p:blipFill>
          <a:blip r:embed="rId3">
            <a:alphaModFix/>
          </a:blip>
          <a:stretch>
            <a:fillRect/>
          </a:stretch>
        </p:blipFill>
        <p:spPr>
          <a:xfrm>
            <a:off x="4638863" y="1002700"/>
            <a:ext cx="4438415" cy="3138098"/>
          </a:xfrm>
          <a:prstGeom prst="rect">
            <a:avLst/>
          </a:prstGeom>
          <a:noFill/>
          <a:ln cap="flat" cmpd="sng" w="9525">
            <a:solidFill>
              <a:schemeClr val="dk2"/>
            </a:solidFill>
            <a:prstDash val="solid"/>
            <a:round/>
            <a:headEnd len="sm" w="sm" type="none"/>
            <a:tailEnd len="sm" w="sm" type="none"/>
          </a:ln>
        </p:spPr>
      </p:pic>
      <p:pic>
        <p:nvPicPr>
          <p:cNvPr id="79" name="Google Shape;79;p16" title="Figure 51.jpg"/>
          <p:cNvPicPr preferRelativeResize="0"/>
          <p:nvPr/>
        </p:nvPicPr>
        <p:blipFill>
          <a:blip r:embed="rId4">
            <a:alphaModFix/>
          </a:blip>
          <a:stretch>
            <a:fillRect/>
          </a:stretch>
        </p:blipFill>
        <p:spPr>
          <a:xfrm>
            <a:off x="76213" y="1009350"/>
            <a:ext cx="4419584" cy="312479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52"/>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60" name="Google Shape;360;p52"/>
          <p:cNvSpPr txBox="1"/>
          <p:nvPr/>
        </p:nvSpPr>
        <p:spPr>
          <a:xfrm>
            <a:off x="1692125"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La voie bifurcation 2 (en orange) au regard du réseau en étoile qui se développe autour de Roquefort (en violet).</a:t>
            </a:r>
            <a:endParaRPr sz="700">
              <a:solidFill>
                <a:schemeClr val="dk2"/>
              </a:solidFill>
            </a:endParaRPr>
          </a:p>
        </p:txBody>
      </p:sp>
      <p:pic>
        <p:nvPicPr>
          <p:cNvPr id="361" name="Google Shape;361;p52" title="Figure 23.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362" name="Google Shape;362;p52"/>
          <p:cNvSpPr txBox="1"/>
          <p:nvPr/>
        </p:nvSpPr>
        <p:spPr>
          <a:xfrm>
            <a:off x="1759250"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53"/>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68" name="Google Shape;368;p53"/>
          <p:cNvSpPr txBox="1"/>
          <p:nvPr/>
        </p:nvSpPr>
        <p:spPr>
          <a:xfrm>
            <a:off x="1692125"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Voie de grand parcours reliant Gabarret à Sabres par Labrit (en noir), d’après l’analyse du relevé des voies réalisé d’après la carte d’Etat-Major.</a:t>
            </a:r>
            <a:endParaRPr sz="600">
              <a:solidFill>
                <a:schemeClr val="dk2"/>
              </a:solidFill>
            </a:endParaRPr>
          </a:p>
        </p:txBody>
      </p:sp>
      <p:pic>
        <p:nvPicPr>
          <p:cNvPr id="369" name="Google Shape;369;p53" title="Figure 24.jpg"/>
          <p:cNvPicPr preferRelativeResize="0"/>
          <p:nvPr/>
        </p:nvPicPr>
        <p:blipFill>
          <a:blip r:embed="rId3">
            <a:alphaModFix/>
          </a:blip>
          <a:stretch>
            <a:fillRect/>
          </a:stretch>
        </p:blipFill>
        <p:spPr>
          <a:xfrm>
            <a:off x="1692000" y="691250"/>
            <a:ext cx="5760000" cy="4089601"/>
          </a:xfrm>
          <a:prstGeom prst="rect">
            <a:avLst/>
          </a:prstGeom>
          <a:noFill/>
          <a:ln cap="flat" cmpd="sng" w="9525">
            <a:solidFill>
              <a:schemeClr val="dk1"/>
            </a:solidFill>
            <a:prstDash val="solid"/>
            <a:round/>
            <a:headEnd len="sm" w="sm" type="none"/>
            <a:tailEnd len="sm" w="sm" type="none"/>
          </a:ln>
        </p:spPr>
      </p:pic>
      <p:sp>
        <p:nvSpPr>
          <p:cNvPr id="370" name="Google Shape;370;p53"/>
          <p:cNvSpPr txBox="1"/>
          <p:nvPr/>
        </p:nvSpPr>
        <p:spPr>
          <a:xfrm>
            <a:off x="1759250"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4" name="Shape 374"/>
        <p:cNvGrpSpPr/>
        <p:nvPr/>
      </p:nvGrpSpPr>
      <p:grpSpPr>
        <a:xfrm>
          <a:off x="0" y="0"/>
          <a:ext cx="0" cy="0"/>
          <a:chOff x="0" y="0"/>
          <a:chExt cx="0" cy="0"/>
        </a:xfrm>
      </p:grpSpPr>
      <p:sp>
        <p:nvSpPr>
          <p:cNvPr id="375" name="Google Shape;375;p54"/>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76" name="Google Shape;376;p54"/>
          <p:cNvSpPr txBox="1"/>
          <p:nvPr/>
        </p:nvSpPr>
        <p:spPr>
          <a:xfrm>
            <a:off x="1692125"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Voie de grand parcours reliant Gabarret à Sabres par Labrit (en noir), d’après l’analyse du relevé des voies réalisé d’après la carte d’Etat-Major.</a:t>
            </a:r>
            <a:endParaRPr sz="600">
              <a:solidFill>
                <a:schemeClr val="dk2"/>
              </a:solidFill>
            </a:endParaRPr>
          </a:p>
        </p:txBody>
      </p:sp>
      <p:pic>
        <p:nvPicPr>
          <p:cNvPr id="377" name="Google Shape;377;p54" title="Figure 8.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5"/>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83" name="Google Shape;383;p55"/>
          <p:cNvSpPr txBox="1"/>
          <p:nvPr/>
        </p:nvSpPr>
        <p:spPr>
          <a:xfrm>
            <a:off x="1692125"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site de Cachen, d’après le RGE ALTI 1M de l’IGN. Ce site a été identifié par J.-M. Fritz dans son inventaire des fortifications de terre du Marsan.</a:t>
            </a:r>
            <a:endParaRPr sz="500">
              <a:solidFill>
                <a:schemeClr val="dk2"/>
              </a:solidFill>
            </a:endParaRPr>
          </a:p>
        </p:txBody>
      </p:sp>
      <p:pic>
        <p:nvPicPr>
          <p:cNvPr id="384" name="Google Shape;384;p55" title="Figure 9.jpg"/>
          <p:cNvPicPr preferRelativeResize="0"/>
          <p:nvPr/>
        </p:nvPicPr>
        <p:blipFill>
          <a:blip r:embed="rId3">
            <a:alphaModFix/>
          </a:blip>
          <a:stretch>
            <a:fillRect/>
          </a:stretch>
        </p:blipFill>
        <p:spPr>
          <a:xfrm>
            <a:off x="1692000" y="691250"/>
            <a:ext cx="5760000"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56"/>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90" name="Google Shape;390;p56"/>
          <p:cNvSpPr txBox="1"/>
          <p:nvPr/>
        </p:nvSpPr>
        <p:spPr>
          <a:xfrm>
            <a:off x="1692125"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La voie de grand parcours reliant Gabarret à Sabres par Labrit (en noir) au regard du réseau des voies polarisées par Roquefort.</a:t>
            </a:r>
            <a:endParaRPr sz="400">
              <a:solidFill>
                <a:schemeClr val="dk2"/>
              </a:solidFill>
            </a:endParaRPr>
          </a:p>
        </p:txBody>
      </p:sp>
      <p:pic>
        <p:nvPicPr>
          <p:cNvPr id="391" name="Google Shape;391;p56" title="Figure 25.jpg"/>
          <p:cNvPicPr preferRelativeResize="0"/>
          <p:nvPr/>
        </p:nvPicPr>
        <p:blipFill>
          <a:blip r:embed="rId3">
            <a:alphaModFix/>
          </a:blip>
          <a:stretch>
            <a:fillRect/>
          </a:stretch>
        </p:blipFill>
        <p:spPr>
          <a:xfrm>
            <a:off x="1692000" y="691250"/>
            <a:ext cx="5760000" cy="4089601"/>
          </a:xfrm>
          <a:prstGeom prst="rect">
            <a:avLst/>
          </a:prstGeom>
          <a:noFill/>
          <a:ln cap="flat" cmpd="sng" w="9525">
            <a:solidFill>
              <a:schemeClr val="dk1"/>
            </a:solidFill>
            <a:prstDash val="solid"/>
            <a:round/>
            <a:headEnd len="sm" w="sm" type="none"/>
            <a:tailEnd len="sm" w="sm" type="none"/>
          </a:ln>
        </p:spPr>
      </p:pic>
      <p:sp>
        <p:nvSpPr>
          <p:cNvPr id="392" name="Google Shape;392;p56"/>
          <p:cNvSpPr txBox="1"/>
          <p:nvPr/>
        </p:nvSpPr>
        <p:spPr>
          <a:xfrm>
            <a:off x="1759250"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sp>
        <p:nvSpPr>
          <p:cNvPr id="397" name="Google Shape;397;p57"/>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398" name="Google Shape;398;p57"/>
          <p:cNvSpPr txBox="1"/>
          <p:nvPr/>
        </p:nvSpPr>
        <p:spPr>
          <a:xfrm>
            <a:off x="1692125"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 croisement de la voie d’Aire à Bazas par Saint-Justin et de la voie de Gabarret à Sabres par Labrit au regard du site de Bialé.</a:t>
            </a:r>
            <a:endParaRPr sz="200">
              <a:solidFill>
                <a:schemeClr val="dk2"/>
              </a:solidFill>
            </a:endParaRPr>
          </a:p>
        </p:txBody>
      </p:sp>
      <p:pic>
        <p:nvPicPr>
          <p:cNvPr id="399" name="Google Shape;399;p57" title="Figure 27.jpg"/>
          <p:cNvPicPr preferRelativeResize="0"/>
          <p:nvPr/>
        </p:nvPicPr>
        <p:blipFill>
          <a:blip r:embed="rId3">
            <a:alphaModFix/>
          </a:blip>
          <a:stretch>
            <a:fillRect/>
          </a:stretch>
        </p:blipFill>
        <p:spPr>
          <a:xfrm>
            <a:off x="1692000" y="691250"/>
            <a:ext cx="5760000" cy="4089601"/>
          </a:xfrm>
          <a:prstGeom prst="rect">
            <a:avLst/>
          </a:prstGeom>
          <a:noFill/>
          <a:ln cap="flat" cmpd="sng" w="9525">
            <a:solidFill>
              <a:schemeClr val="dk1"/>
            </a:solidFill>
            <a:prstDash val="solid"/>
            <a:round/>
            <a:headEnd len="sm" w="sm" type="none"/>
            <a:tailEnd len="sm" w="sm" type="none"/>
          </a:ln>
        </p:spPr>
      </p:pic>
      <p:sp>
        <p:nvSpPr>
          <p:cNvPr id="400" name="Google Shape;400;p57"/>
          <p:cNvSpPr txBox="1"/>
          <p:nvPr/>
        </p:nvSpPr>
        <p:spPr>
          <a:xfrm>
            <a:off x="1759250"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8"/>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406" name="Google Shape;406;p58"/>
          <p:cNvSpPr txBox="1"/>
          <p:nvPr/>
        </p:nvSpPr>
        <p:spPr>
          <a:xfrm>
            <a:off x="1692125" y="4780650"/>
            <a:ext cx="57600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Voie de grand parcours reliant Sos à Sabres (en marron).</a:t>
            </a:r>
            <a:endParaRPr sz="100">
              <a:solidFill>
                <a:schemeClr val="dk2"/>
              </a:solidFill>
            </a:endParaRPr>
          </a:p>
        </p:txBody>
      </p:sp>
      <p:pic>
        <p:nvPicPr>
          <p:cNvPr id="407" name="Google Shape;407;p58" title="Figure 28.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2"/>
            </a:solidFill>
            <a:prstDash val="solid"/>
            <a:round/>
            <a:headEnd len="sm" w="sm" type="none"/>
            <a:tailEnd len="sm" w="sm" type="none"/>
          </a:ln>
        </p:spPr>
      </p:pic>
      <p:sp>
        <p:nvSpPr>
          <p:cNvPr id="408" name="Google Shape;408;p58"/>
          <p:cNvSpPr txBox="1"/>
          <p:nvPr/>
        </p:nvSpPr>
        <p:spPr>
          <a:xfrm>
            <a:off x="1759250" y="4417800"/>
            <a:ext cx="3506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2 - Les voies de grand parcours</a:t>
            </a:r>
            <a:endParaRPr sz="1600">
              <a:solidFill>
                <a:schemeClr val="dk2"/>
              </a:solidFill>
              <a:highlight>
                <a:schemeClr val="lt1"/>
              </a:high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p59"/>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pic>
        <p:nvPicPr>
          <p:cNvPr id="414" name="Google Shape;414;p59" title="Figure 8.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
        <p:nvSpPr>
          <p:cNvPr id="415" name="Google Shape;415;p59"/>
          <p:cNvSpPr txBox="1"/>
          <p:nvPr/>
        </p:nvSpPr>
        <p:spPr>
          <a:xfrm>
            <a:off x="1692125" y="470370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Voie de grand parcours reliant Sos à Sabres par Labrit (ici en rouge), d’après l’analyse du relevé des voies réalisé d’après la carte d’Etat-Major.</a:t>
            </a:r>
            <a:endParaRPr sz="600">
              <a:solidFill>
                <a:schemeClr val="dk2"/>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sp>
        <p:nvSpPr>
          <p:cNvPr id="420" name="Google Shape;420;p60"/>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421" name="Google Shape;421;p60"/>
          <p:cNvSpPr txBox="1"/>
          <p:nvPr/>
        </p:nvSpPr>
        <p:spPr>
          <a:xfrm>
            <a:off x="1692125" y="473895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Cartographie des voies de grand parcours d’après le SCAN 25 et la BD parcellaire de l’IGN et report sur la BD ALTI 25 m.</a:t>
            </a:r>
            <a:endParaRPr sz="100">
              <a:solidFill>
                <a:schemeClr val="dk2"/>
              </a:solidFill>
            </a:endParaRPr>
          </a:p>
        </p:txBody>
      </p:sp>
      <p:pic>
        <p:nvPicPr>
          <p:cNvPr id="422" name="Google Shape;422;p60" title="Figure 30.jpg"/>
          <p:cNvPicPr preferRelativeResize="0"/>
          <p:nvPr/>
        </p:nvPicPr>
        <p:blipFill>
          <a:blip r:embed="rId3">
            <a:alphaModFix/>
          </a:blip>
          <a:stretch>
            <a:fillRect/>
          </a:stretch>
        </p:blipFill>
        <p:spPr>
          <a:xfrm>
            <a:off x="1681950" y="691250"/>
            <a:ext cx="5780352" cy="4089601"/>
          </a:xfrm>
          <a:prstGeom prst="rect">
            <a:avLst/>
          </a:prstGeom>
          <a:noFill/>
          <a:ln cap="flat" cmpd="sng" w="9525">
            <a:solidFill>
              <a:schemeClr val="dk2"/>
            </a:solidFill>
            <a:prstDash val="solid"/>
            <a:round/>
            <a:headEnd len="sm" w="sm" type="none"/>
            <a:tailEnd len="sm" w="sm" type="none"/>
          </a:ln>
        </p:spPr>
      </p:pic>
      <p:sp>
        <p:nvSpPr>
          <p:cNvPr id="423" name="Google Shape;423;p60"/>
          <p:cNvSpPr txBox="1"/>
          <p:nvPr/>
        </p:nvSpPr>
        <p:spPr>
          <a:xfrm>
            <a:off x="1759250" y="4417800"/>
            <a:ext cx="4145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Clr>
                <a:schemeClr val="dk1"/>
              </a:buClr>
              <a:buSzPts val="1100"/>
              <a:buFont typeface="Arial"/>
              <a:buNone/>
            </a:pPr>
            <a:r>
              <a:rPr lang="fr" sz="1000">
                <a:solidFill>
                  <a:srgbClr val="1F497D"/>
                </a:solidFill>
                <a:highlight>
                  <a:schemeClr val="lt1"/>
                </a:highlight>
              </a:rPr>
              <a:t>3- Report des principales voies sur le SCAN 25</a:t>
            </a:r>
            <a:endParaRPr sz="800">
              <a:solidFill>
                <a:schemeClr val="dk2"/>
              </a:solidFill>
              <a:highlight>
                <a:schemeClr val="lt1"/>
              </a:highlight>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61"/>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429" name="Google Shape;429;p61"/>
          <p:cNvSpPr txBox="1"/>
          <p:nvPr/>
        </p:nvSpPr>
        <p:spPr>
          <a:xfrm>
            <a:off x="1692125" y="473895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Cartographie des réseaux de voies en étoile polarisés par des lieux centraux, d’après le SCAN 25 et la BD parcellaire de l’IGN et report sur la BD ALTI 25 m.</a:t>
            </a:r>
            <a:endParaRPr sz="100">
              <a:solidFill>
                <a:schemeClr val="dk2"/>
              </a:solidFill>
            </a:endParaRPr>
          </a:p>
        </p:txBody>
      </p:sp>
      <p:pic>
        <p:nvPicPr>
          <p:cNvPr id="430" name="Google Shape;430;p61" title="Figure 31.jpg"/>
          <p:cNvPicPr preferRelativeResize="0"/>
          <p:nvPr/>
        </p:nvPicPr>
        <p:blipFill>
          <a:blip r:embed="rId3">
            <a:alphaModFix/>
          </a:blip>
          <a:stretch>
            <a:fillRect/>
          </a:stretch>
        </p:blipFill>
        <p:spPr>
          <a:xfrm>
            <a:off x="1679400" y="691250"/>
            <a:ext cx="5785462" cy="4089601"/>
          </a:xfrm>
          <a:prstGeom prst="rect">
            <a:avLst/>
          </a:prstGeom>
          <a:noFill/>
          <a:ln cap="flat" cmpd="sng" w="9525">
            <a:solidFill>
              <a:schemeClr val="dk2"/>
            </a:solidFill>
            <a:prstDash val="solid"/>
            <a:round/>
            <a:headEnd len="sm" w="sm" type="none"/>
            <a:tailEnd len="sm" w="sm" type="none"/>
          </a:ln>
        </p:spPr>
      </p:pic>
      <p:sp>
        <p:nvSpPr>
          <p:cNvPr id="431" name="Google Shape;431;p61"/>
          <p:cNvSpPr txBox="1"/>
          <p:nvPr/>
        </p:nvSpPr>
        <p:spPr>
          <a:xfrm>
            <a:off x="1759250" y="4417800"/>
            <a:ext cx="4145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3- Report des principales voies sur le SCAN 25</a:t>
            </a:r>
            <a:endParaRPr sz="800">
              <a:solidFill>
                <a:schemeClr val="dk2"/>
              </a:solidFill>
              <a:highlight>
                <a:schemeClr val="lt1"/>
              </a:highligh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7"/>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1- DU PLEIN SUCCÈS À L’ÉCHEC D’UNE FONDATION ; EXAMEN DE LA FORME RÉSULTANTE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DE QUELQUES BASTIDES AU TERME DE SEPT OU HUIT SIÈCLES D’HISTOIRE</a:t>
            </a:r>
            <a:endParaRPr sz="1600">
              <a:solidFill>
                <a:schemeClr val="dk2"/>
              </a:solidFill>
            </a:endParaRPr>
          </a:p>
        </p:txBody>
      </p:sp>
      <p:sp>
        <p:nvSpPr>
          <p:cNvPr id="85" name="Google Shape;85;p17"/>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Photographie aérienne de la bastide de Monguilhem (32). </a:t>
            </a:r>
            <a:endParaRPr sz="1000">
              <a:solidFill>
                <a:schemeClr val="dk1"/>
              </a:solidFill>
            </a:endParaRPr>
          </a:p>
          <a:p>
            <a:pPr indent="0" lvl="0" marL="0" rtl="0" algn="ctr">
              <a:spcBef>
                <a:spcPts val="0"/>
              </a:spcBef>
              <a:spcAft>
                <a:spcPts val="1000"/>
              </a:spcAft>
              <a:buNone/>
            </a:pPr>
            <a:r>
              <a:rPr lang="fr" sz="1000">
                <a:solidFill>
                  <a:schemeClr val="dk1"/>
                </a:solidFill>
              </a:rPr>
              <a:t>Source : Bing satellite.</a:t>
            </a:r>
            <a:endParaRPr sz="1500">
              <a:solidFill>
                <a:schemeClr val="dk2"/>
              </a:solidFill>
            </a:endParaRPr>
          </a:p>
        </p:txBody>
      </p:sp>
      <p:sp>
        <p:nvSpPr>
          <p:cNvPr id="86" name="Google Shape;86;p17"/>
          <p:cNvSpPr txBox="1"/>
          <p:nvPr/>
        </p:nvSpPr>
        <p:spPr>
          <a:xfrm>
            <a:off x="4648275"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Analyse du plan de Monguilhem (32). </a:t>
            </a:r>
            <a:endParaRPr sz="1000">
              <a:solidFill>
                <a:schemeClr val="dk1"/>
              </a:solidFill>
            </a:endParaRPr>
          </a:p>
          <a:p>
            <a:pPr indent="0" lvl="0" marL="0" rtl="0" algn="ctr">
              <a:spcBef>
                <a:spcPts val="0"/>
              </a:spcBef>
              <a:spcAft>
                <a:spcPts val="0"/>
              </a:spcAft>
              <a:buNone/>
            </a:pPr>
            <a:r>
              <a:rPr lang="fr" sz="1000">
                <a:solidFill>
                  <a:schemeClr val="dk1"/>
                </a:solidFill>
              </a:rPr>
              <a:t>Source : BD_Parcellaire de l’IGN (2024).</a:t>
            </a:r>
            <a:endParaRPr sz="1500">
              <a:solidFill>
                <a:schemeClr val="dk2"/>
              </a:solidFill>
            </a:endParaRPr>
          </a:p>
        </p:txBody>
      </p:sp>
      <p:pic>
        <p:nvPicPr>
          <p:cNvPr id="87" name="Google Shape;87;p17" title="Figure 53.jpg"/>
          <p:cNvPicPr preferRelativeResize="0"/>
          <p:nvPr/>
        </p:nvPicPr>
        <p:blipFill>
          <a:blip r:embed="rId3">
            <a:alphaModFix/>
          </a:blip>
          <a:stretch>
            <a:fillRect/>
          </a:stretch>
        </p:blipFill>
        <p:spPr>
          <a:xfrm>
            <a:off x="76200" y="1009350"/>
            <a:ext cx="4419599" cy="3124809"/>
          </a:xfrm>
          <a:prstGeom prst="rect">
            <a:avLst/>
          </a:prstGeom>
          <a:noFill/>
          <a:ln cap="flat" cmpd="sng" w="9525">
            <a:solidFill>
              <a:schemeClr val="dk2"/>
            </a:solidFill>
            <a:prstDash val="solid"/>
            <a:round/>
            <a:headEnd len="sm" w="sm" type="none"/>
            <a:tailEnd len="sm" w="sm" type="none"/>
          </a:ln>
        </p:spPr>
      </p:pic>
      <p:pic>
        <p:nvPicPr>
          <p:cNvPr id="88" name="Google Shape;88;p17" title="Figure 54.jpg"/>
          <p:cNvPicPr preferRelativeResize="0"/>
          <p:nvPr/>
        </p:nvPicPr>
        <p:blipFill>
          <a:blip r:embed="rId4">
            <a:alphaModFix/>
          </a:blip>
          <a:stretch>
            <a:fillRect/>
          </a:stretch>
        </p:blipFill>
        <p:spPr>
          <a:xfrm>
            <a:off x="4648275" y="1009350"/>
            <a:ext cx="4419599" cy="312480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62"/>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437" name="Google Shape;437;p62"/>
          <p:cNvSpPr txBox="1"/>
          <p:nvPr/>
        </p:nvSpPr>
        <p:spPr>
          <a:xfrm>
            <a:off x="1692125" y="473895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Cartographie des réseaux de voies en étoile polarisés par des lieux centraux, d’après le SCAN 25 et la BD parcellaire de l’IGN et report sur la BD ALTI 25 m.</a:t>
            </a:r>
            <a:endParaRPr sz="100">
              <a:solidFill>
                <a:schemeClr val="dk2"/>
              </a:solidFill>
            </a:endParaRPr>
          </a:p>
        </p:txBody>
      </p:sp>
      <p:pic>
        <p:nvPicPr>
          <p:cNvPr id="438" name="Google Shape;438;p62" title="Figure 32.jpg"/>
          <p:cNvPicPr preferRelativeResize="0"/>
          <p:nvPr/>
        </p:nvPicPr>
        <p:blipFill>
          <a:blip r:embed="rId3">
            <a:alphaModFix/>
          </a:blip>
          <a:stretch>
            <a:fillRect/>
          </a:stretch>
        </p:blipFill>
        <p:spPr>
          <a:xfrm>
            <a:off x="1679400" y="691250"/>
            <a:ext cx="5785462" cy="4089601"/>
          </a:xfrm>
          <a:prstGeom prst="rect">
            <a:avLst/>
          </a:prstGeom>
          <a:noFill/>
          <a:ln cap="flat" cmpd="sng" w="9525">
            <a:solidFill>
              <a:schemeClr val="dk1"/>
            </a:solidFill>
            <a:prstDash val="solid"/>
            <a:round/>
            <a:headEnd len="sm" w="sm" type="none"/>
            <a:tailEnd len="sm" w="sm" type="none"/>
          </a:ln>
        </p:spPr>
      </p:pic>
      <p:sp>
        <p:nvSpPr>
          <p:cNvPr id="439" name="Google Shape;439;p62"/>
          <p:cNvSpPr txBox="1"/>
          <p:nvPr/>
        </p:nvSpPr>
        <p:spPr>
          <a:xfrm>
            <a:off x="1759250" y="4417800"/>
            <a:ext cx="4145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3- Report des principales voies sur le SCAN 25</a:t>
            </a:r>
            <a:endParaRPr sz="800">
              <a:solidFill>
                <a:schemeClr val="dk2"/>
              </a:solidFill>
              <a:highlight>
                <a:schemeClr val="lt1"/>
              </a:high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3"/>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445" name="Google Shape;445;p63"/>
          <p:cNvSpPr txBox="1"/>
          <p:nvPr/>
        </p:nvSpPr>
        <p:spPr>
          <a:xfrm>
            <a:off x="1692125" y="473895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La formation progressive du réseau des voies en étoile autour du hameau actuel de Vielle-Soubiran.</a:t>
            </a:r>
            <a:endParaRPr sz="100">
              <a:solidFill>
                <a:schemeClr val="dk2"/>
              </a:solidFill>
            </a:endParaRPr>
          </a:p>
        </p:txBody>
      </p:sp>
      <p:pic>
        <p:nvPicPr>
          <p:cNvPr id="446" name="Google Shape;446;p63" title="Figure 33.jpg"/>
          <p:cNvPicPr preferRelativeResize="0"/>
          <p:nvPr/>
        </p:nvPicPr>
        <p:blipFill>
          <a:blip r:embed="rId3">
            <a:alphaModFix/>
          </a:blip>
          <a:stretch>
            <a:fillRect/>
          </a:stretch>
        </p:blipFill>
        <p:spPr>
          <a:xfrm>
            <a:off x="1692125" y="691250"/>
            <a:ext cx="5760000"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64"/>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452" name="Google Shape;452;p64"/>
          <p:cNvSpPr txBox="1"/>
          <p:nvPr/>
        </p:nvSpPr>
        <p:spPr>
          <a:xfrm>
            <a:off x="1692125" y="473895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La position du site de Bialé/Arouilha au regard des voies de grand parcours Aire-Bazas par Saint-Justin (en rouge) et Gabarret-Sabres par Labrit (en noir).</a:t>
            </a:r>
            <a:endParaRPr sz="100">
              <a:solidFill>
                <a:schemeClr val="dk2"/>
              </a:solidFill>
            </a:endParaRPr>
          </a:p>
        </p:txBody>
      </p:sp>
      <p:pic>
        <p:nvPicPr>
          <p:cNvPr id="453" name="Google Shape;453;p64" title="Figure 35.jpg"/>
          <p:cNvPicPr preferRelativeResize="0"/>
          <p:nvPr/>
        </p:nvPicPr>
        <p:blipFill>
          <a:blip r:embed="rId3">
            <a:alphaModFix/>
          </a:blip>
          <a:stretch>
            <a:fillRect/>
          </a:stretch>
        </p:blipFill>
        <p:spPr>
          <a:xfrm>
            <a:off x="1679400" y="691250"/>
            <a:ext cx="5785462"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p65"/>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3 – ANALYSE DU RÉSEAU VIAIRE LOCAL ET RÉGIONAL </a:t>
            </a:r>
            <a:endParaRPr b="1" sz="1200">
              <a:solidFill>
                <a:srgbClr val="1F497D"/>
              </a:solidFill>
            </a:endParaRPr>
          </a:p>
          <a:p>
            <a:pPr indent="0" lvl="0" marL="0" rtl="0" algn="ctr">
              <a:lnSpc>
                <a:spcPct val="115000"/>
              </a:lnSpc>
              <a:spcBef>
                <a:spcPts val="0"/>
              </a:spcBef>
              <a:spcAft>
                <a:spcPts val="0"/>
              </a:spcAft>
              <a:buNone/>
            </a:pPr>
            <a:r>
              <a:rPr b="1" lang="fr" sz="1200">
                <a:solidFill>
                  <a:srgbClr val="1F497D"/>
                </a:solidFill>
              </a:rPr>
              <a:t>À PARTIR DE LA CARTE D’ÉTAT-MAJOR DU MILIEU DU XIX</a:t>
            </a:r>
            <a:r>
              <a:rPr b="1" baseline="30000" lang="fr" sz="1200">
                <a:solidFill>
                  <a:srgbClr val="1F497D"/>
                </a:solidFill>
              </a:rPr>
              <a:t>e</a:t>
            </a:r>
            <a:r>
              <a:rPr b="1" lang="fr" sz="1200">
                <a:solidFill>
                  <a:srgbClr val="1F497D"/>
                </a:solidFill>
              </a:rPr>
              <a:t> SIÈCLE</a:t>
            </a:r>
            <a:endParaRPr b="1">
              <a:solidFill>
                <a:srgbClr val="1F497D"/>
              </a:solidFill>
            </a:endParaRPr>
          </a:p>
        </p:txBody>
      </p:sp>
      <p:sp>
        <p:nvSpPr>
          <p:cNvPr id="459" name="Google Shape;459;p65"/>
          <p:cNvSpPr txBox="1"/>
          <p:nvPr/>
        </p:nvSpPr>
        <p:spPr>
          <a:xfrm>
            <a:off x="1692125" y="4738950"/>
            <a:ext cx="57600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Les voies de grand parcours (en rouge et noir) et les chemins de raccordement aux sites de Bialé et d’Arouilha (en vert).</a:t>
            </a:r>
            <a:endParaRPr sz="100">
              <a:solidFill>
                <a:schemeClr val="dk2"/>
              </a:solidFill>
            </a:endParaRPr>
          </a:p>
        </p:txBody>
      </p:sp>
      <p:sp>
        <p:nvSpPr>
          <p:cNvPr id="460" name="Google Shape;460;p65"/>
          <p:cNvSpPr txBox="1"/>
          <p:nvPr/>
        </p:nvSpPr>
        <p:spPr>
          <a:xfrm>
            <a:off x="1759250" y="4417800"/>
            <a:ext cx="4145100" cy="338700"/>
          </a:xfrm>
          <a:prstGeom prst="rect">
            <a:avLst/>
          </a:prstGeom>
          <a:noFill/>
          <a:ln>
            <a:noFill/>
          </a:ln>
        </p:spPr>
        <p:txBody>
          <a:bodyPr anchorCtr="0" anchor="t" bIns="91425" lIns="91425" spcFirstLastPara="1" rIns="91425" wrap="square" tIns="91425">
            <a:spAutoFit/>
          </a:bodyPr>
          <a:lstStyle/>
          <a:p>
            <a:pPr indent="0" lvl="0" marL="0" rtl="0" algn="just">
              <a:lnSpc>
                <a:spcPct val="115000"/>
              </a:lnSpc>
              <a:spcBef>
                <a:spcPts val="0"/>
              </a:spcBef>
              <a:spcAft>
                <a:spcPts val="1000"/>
              </a:spcAft>
              <a:buNone/>
            </a:pPr>
            <a:r>
              <a:rPr lang="fr" sz="1000">
                <a:solidFill>
                  <a:srgbClr val="1F497D"/>
                </a:solidFill>
                <a:highlight>
                  <a:schemeClr val="lt1"/>
                </a:highlight>
              </a:rPr>
              <a:t>3- Report des principales voies sur le SCAN 25</a:t>
            </a:r>
            <a:endParaRPr sz="800">
              <a:solidFill>
                <a:schemeClr val="dk2"/>
              </a:solidFill>
              <a:highlight>
                <a:schemeClr val="lt1"/>
              </a:highlight>
            </a:endParaRPr>
          </a:p>
        </p:txBody>
      </p:sp>
      <p:pic>
        <p:nvPicPr>
          <p:cNvPr id="461" name="Google Shape;461;p65" title="Figure 36.jpg"/>
          <p:cNvPicPr preferRelativeResize="0"/>
          <p:nvPr/>
        </p:nvPicPr>
        <p:blipFill>
          <a:blip r:embed="rId3">
            <a:alphaModFix/>
          </a:blip>
          <a:stretch>
            <a:fillRect/>
          </a:stretch>
        </p:blipFill>
        <p:spPr>
          <a:xfrm>
            <a:off x="1679400" y="691250"/>
            <a:ext cx="5785462" cy="4089601"/>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pic>
        <p:nvPicPr>
          <p:cNvPr id="466" name="Google Shape;466;p66" title="Couverture.jpg"/>
          <p:cNvPicPr preferRelativeResize="0"/>
          <p:nvPr/>
        </p:nvPicPr>
        <p:blipFill>
          <a:blip r:embed="rId3">
            <a:alphaModFix/>
          </a:blip>
          <a:stretch>
            <a:fillRect/>
          </a:stretch>
        </p:blipFill>
        <p:spPr>
          <a:xfrm>
            <a:off x="-2477712" y="-1643225"/>
            <a:ext cx="12600003" cy="8861999"/>
          </a:xfrm>
          <a:prstGeom prst="rect">
            <a:avLst/>
          </a:prstGeom>
          <a:noFill/>
          <a:ln cap="flat" cmpd="sng" w="9525">
            <a:solidFill>
              <a:schemeClr val="dk2"/>
            </a:solidFill>
            <a:prstDash val="solid"/>
            <a:round/>
            <a:headEnd len="sm" w="sm" type="none"/>
            <a:tailEnd len="sm" w="sm" type="none"/>
          </a:ln>
        </p:spPr>
      </p:pic>
      <p:sp>
        <p:nvSpPr>
          <p:cNvPr id="467" name="Google Shape;467;p66"/>
          <p:cNvSpPr txBox="1"/>
          <p:nvPr/>
        </p:nvSpPr>
        <p:spPr>
          <a:xfrm>
            <a:off x="3144900" y="2340900"/>
            <a:ext cx="28542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800">
                <a:solidFill>
                  <a:schemeClr val="lt1"/>
                </a:solidFill>
              </a:rPr>
              <a:t>Merci de votre attention !</a:t>
            </a:r>
            <a:endParaRPr sz="1800">
              <a:solidFill>
                <a:schemeClr val="l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18"/>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1- DU PLEIN SUCCÈS À L’ÉCHEC D’UNE FONDATION ; EXAMEN DE LA FORME RÉSULTANTE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DE QUELQUES BASTIDES AU TERME DE SEPT OU HUIT SIÈCLES D’HISTOIRE</a:t>
            </a:r>
            <a:endParaRPr sz="1600">
              <a:solidFill>
                <a:schemeClr val="dk2"/>
              </a:solidFill>
            </a:endParaRPr>
          </a:p>
        </p:txBody>
      </p:sp>
      <p:sp>
        <p:nvSpPr>
          <p:cNvPr id="94" name="Google Shape;94;p18"/>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Photographie aérienne de la bastide de Montégut (40). </a:t>
            </a:r>
            <a:endParaRPr sz="1000">
              <a:solidFill>
                <a:schemeClr val="dk1"/>
              </a:solidFill>
            </a:endParaRPr>
          </a:p>
          <a:p>
            <a:pPr indent="0" lvl="0" marL="0" rtl="0" algn="ctr">
              <a:spcBef>
                <a:spcPts val="0"/>
              </a:spcBef>
              <a:spcAft>
                <a:spcPts val="1000"/>
              </a:spcAft>
              <a:buNone/>
            </a:pPr>
            <a:r>
              <a:rPr lang="fr" sz="1000">
                <a:solidFill>
                  <a:schemeClr val="dk1"/>
                </a:solidFill>
              </a:rPr>
              <a:t>Source : Bing satellite.</a:t>
            </a:r>
            <a:endParaRPr sz="1500">
              <a:solidFill>
                <a:schemeClr val="dk2"/>
              </a:solidFill>
            </a:endParaRPr>
          </a:p>
        </p:txBody>
      </p:sp>
      <p:sp>
        <p:nvSpPr>
          <p:cNvPr id="95" name="Google Shape;95;p18"/>
          <p:cNvSpPr txBox="1"/>
          <p:nvPr/>
        </p:nvSpPr>
        <p:spPr>
          <a:xfrm>
            <a:off x="4648275"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Analyse du plan de Montégut (40).</a:t>
            </a:r>
            <a:endParaRPr sz="1000">
              <a:solidFill>
                <a:schemeClr val="dk1"/>
              </a:solidFill>
            </a:endParaRPr>
          </a:p>
          <a:p>
            <a:pPr indent="0" lvl="0" marL="0" rtl="0" algn="ctr">
              <a:spcBef>
                <a:spcPts val="0"/>
              </a:spcBef>
              <a:spcAft>
                <a:spcPts val="0"/>
              </a:spcAft>
              <a:buNone/>
            </a:pPr>
            <a:r>
              <a:rPr lang="fr" sz="1000">
                <a:solidFill>
                  <a:schemeClr val="dk1"/>
                </a:solidFill>
              </a:rPr>
              <a:t>Source : </a:t>
            </a:r>
            <a:r>
              <a:rPr lang="fr" sz="1000">
                <a:solidFill>
                  <a:schemeClr val="dk1"/>
                </a:solidFill>
              </a:rPr>
              <a:t>BD_Parcellaire de l’IGN (2024).</a:t>
            </a:r>
            <a:endParaRPr sz="1000">
              <a:solidFill>
                <a:schemeClr val="dk2"/>
              </a:solidFill>
            </a:endParaRPr>
          </a:p>
        </p:txBody>
      </p:sp>
      <p:pic>
        <p:nvPicPr>
          <p:cNvPr id="96" name="Google Shape;96;p18" title="Figure 55.jpg"/>
          <p:cNvPicPr preferRelativeResize="0"/>
          <p:nvPr/>
        </p:nvPicPr>
        <p:blipFill>
          <a:blip r:embed="rId3">
            <a:alphaModFix/>
          </a:blip>
          <a:stretch>
            <a:fillRect/>
          </a:stretch>
        </p:blipFill>
        <p:spPr>
          <a:xfrm>
            <a:off x="76200" y="1009350"/>
            <a:ext cx="4419604" cy="3124798"/>
          </a:xfrm>
          <a:prstGeom prst="rect">
            <a:avLst/>
          </a:prstGeom>
          <a:noFill/>
          <a:ln cap="flat" cmpd="sng" w="9525">
            <a:solidFill>
              <a:schemeClr val="dk2"/>
            </a:solidFill>
            <a:prstDash val="solid"/>
            <a:round/>
            <a:headEnd len="sm" w="sm" type="none"/>
            <a:tailEnd len="sm" w="sm" type="none"/>
          </a:ln>
        </p:spPr>
      </p:pic>
      <p:pic>
        <p:nvPicPr>
          <p:cNvPr id="97" name="Google Shape;97;p18" title="Figure 56.jpg"/>
          <p:cNvPicPr preferRelativeResize="0"/>
          <p:nvPr/>
        </p:nvPicPr>
        <p:blipFill>
          <a:blip r:embed="rId4">
            <a:alphaModFix/>
          </a:blip>
          <a:stretch>
            <a:fillRect/>
          </a:stretch>
        </p:blipFill>
        <p:spPr>
          <a:xfrm>
            <a:off x="4648206" y="1009350"/>
            <a:ext cx="4419594" cy="312479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19"/>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1- DU PLEIN SUCCÈS À L’ÉCHEC D’UNE FONDATION ; EXAMEN DE LA FORME RÉSULTANTE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DE QUELQUES BASTIDES AU TERME DE SEPT OU HUIT SIÈCLES D’HISTOIRE</a:t>
            </a:r>
            <a:endParaRPr sz="1600">
              <a:solidFill>
                <a:schemeClr val="dk2"/>
              </a:solidFill>
            </a:endParaRPr>
          </a:p>
        </p:txBody>
      </p:sp>
      <p:sp>
        <p:nvSpPr>
          <p:cNvPr id="103" name="Google Shape;103;p19"/>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Photographie aérienne de la bastide d’Arouille (40).</a:t>
            </a:r>
            <a:endParaRPr sz="900">
              <a:solidFill>
                <a:schemeClr val="dk1"/>
              </a:solidFill>
            </a:endParaRPr>
          </a:p>
          <a:p>
            <a:pPr indent="0" lvl="0" marL="0" rtl="0" algn="ctr">
              <a:spcBef>
                <a:spcPts val="0"/>
              </a:spcBef>
              <a:spcAft>
                <a:spcPts val="1000"/>
              </a:spcAft>
              <a:buNone/>
            </a:pPr>
            <a:r>
              <a:rPr lang="fr" sz="1000">
                <a:solidFill>
                  <a:schemeClr val="dk1"/>
                </a:solidFill>
              </a:rPr>
              <a:t>Source : Bing satellite.</a:t>
            </a:r>
            <a:endParaRPr sz="1500">
              <a:solidFill>
                <a:schemeClr val="dk2"/>
              </a:solidFill>
            </a:endParaRPr>
          </a:p>
        </p:txBody>
      </p:sp>
      <p:sp>
        <p:nvSpPr>
          <p:cNvPr id="104" name="Google Shape;104;p19"/>
          <p:cNvSpPr txBox="1"/>
          <p:nvPr/>
        </p:nvSpPr>
        <p:spPr>
          <a:xfrm>
            <a:off x="4648275" y="4134150"/>
            <a:ext cx="4419600" cy="507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100">
                <a:solidFill>
                  <a:schemeClr val="dk1"/>
                </a:solidFill>
              </a:rPr>
              <a:t>Analyse du plan d’Arouille (40).</a:t>
            </a:r>
            <a:endParaRPr sz="1000">
              <a:solidFill>
                <a:schemeClr val="dk1"/>
              </a:solidFill>
            </a:endParaRPr>
          </a:p>
          <a:p>
            <a:pPr indent="0" lvl="0" marL="0" rtl="0" algn="ctr">
              <a:spcBef>
                <a:spcPts val="0"/>
              </a:spcBef>
              <a:spcAft>
                <a:spcPts val="0"/>
              </a:spcAft>
              <a:buNone/>
            </a:pPr>
            <a:r>
              <a:rPr lang="fr" sz="1000">
                <a:solidFill>
                  <a:schemeClr val="dk1"/>
                </a:solidFill>
              </a:rPr>
              <a:t>Source : BD_Parcellaire de l’IGN (2024).</a:t>
            </a:r>
            <a:endParaRPr sz="1000">
              <a:solidFill>
                <a:schemeClr val="dk2"/>
              </a:solidFill>
            </a:endParaRPr>
          </a:p>
        </p:txBody>
      </p:sp>
      <p:pic>
        <p:nvPicPr>
          <p:cNvPr id="105" name="Google Shape;105;p19" title="Figure 57.jpg"/>
          <p:cNvPicPr preferRelativeResize="0"/>
          <p:nvPr/>
        </p:nvPicPr>
        <p:blipFill>
          <a:blip r:embed="rId3">
            <a:alphaModFix/>
          </a:blip>
          <a:stretch>
            <a:fillRect/>
          </a:stretch>
        </p:blipFill>
        <p:spPr>
          <a:xfrm>
            <a:off x="75600" y="1009350"/>
            <a:ext cx="4420797" cy="3124798"/>
          </a:xfrm>
          <a:prstGeom prst="rect">
            <a:avLst/>
          </a:prstGeom>
          <a:noFill/>
          <a:ln cap="flat" cmpd="sng" w="9525">
            <a:solidFill>
              <a:schemeClr val="dk2"/>
            </a:solidFill>
            <a:prstDash val="solid"/>
            <a:round/>
            <a:headEnd len="sm" w="sm" type="none"/>
            <a:tailEnd len="sm" w="sm" type="none"/>
          </a:ln>
        </p:spPr>
      </p:pic>
      <p:pic>
        <p:nvPicPr>
          <p:cNvPr id="106" name="Google Shape;106;p19" title="Figure 58.jpg"/>
          <p:cNvPicPr preferRelativeResize="0"/>
          <p:nvPr/>
        </p:nvPicPr>
        <p:blipFill>
          <a:blip r:embed="rId4">
            <a:alphaModFix/>
          </a:blip>
          <a:stretch>
            <a:fillRect/>
          </a:stretch>
        </p:blipFill>
        <p:spPr>
          <a:xfrm>
            <a:off x="4648275" y="1009350"/>
            <a:ext cx="4419599" cy="3124798"/>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0"/>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1- DU PLEIN SUCCÈS À L’ÉCHEC D’UNE FONDATION ; EXAMEN DE LA FORME RÉSULTANTE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DE QUELQUES BASTIDES AU TERME DE SEPT OU HUIT SIÈCLES D’HISTOIRE</a:t>
            </a:r>
            <a:endParaRPr sz="1600">
              <a:solidFill>
                <a:schemeClr val="dk2"/>
              </a:solidFill>
            </a:endParaRPr>
          </a:p>
        </p:txBody>
      </p:sp>
      <p:sp>
        <p:nvSpPr>
          <p:cNvPr id="112" name="Google Shape;112;p20"/>
          <p:cNvSpPr txBox="1"/>
          <p:nvPr/>
        </p:nvSpPr>
        <p:spPr>
          <a:xfrm>
            <a:off x="76200" y="4134150"/>
            <a:ext cx="44196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Photographie aérienne de la bastide d’Arouille (40).</a:t>
            </a:r>
            <a:endParaRPr sz="900">
              <a:solidFill>
                <a:schemeClr val="dk1"/>
              </a:solidFill>
            </a:endParaRPr>
          </a:p>
          <a:p>
            <a:pPr indent="0" lvl="0" marL="0" rtl="0" algn="ctr">
              <a:spcBef>
                <a:spcPts val="0"/>
              </a:spcBef>
              <a:spcAft>
                <a:spcPts val="1000"/>
              </a:spcAft>
              <a:buNone/>
            </a:pPr>
            <a:r>
              <a:rPr lang="fr" sz="1000">
                <a:solidFill>
                  <a:schemeClr val="dk1"/>
                </a:solidFill>
              </a:rPr>
              <a:t>Source : Bing satellite.</a:t>
            </a:r>
            <a:endParaRPr sz="1500">
              <a:solidFill>
                <a:schemeClr val="dk2"/>
              </a:solidFill>
            </a:endParaRPr>
          </a:p>
        </p:txBody>
      </p:sp>
      <p:sp>
        <p:nvSpPr>
          <p:cNvPr id="113" name="Google Shape;113;p20"/>
          <p:cNvSpPr txBox="1"/>
          <p:nvPr/>
        </p:nvSpPr>
        <p:spPr>
          <a:xfrm>
            <a:off x="5398075" y="4134150"/>
            <a:ext cx="3103200" cy="492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fr" sz="1000">
                <a:solidFill>
                  <a:schemeClr val="dk1"/>
                </a:solidFill>
              </a:rPr>
              <a:t>Photographie aérienne du camp romain d’</a:t>
            </a:r>
            <a:r>
              <a:rPr i="1" lang="fr" sz="1000">
                <a:solidFill>
                  <a:schemeClr val="dk1"/>
                </a:solidFill>
              </a:rPr>
              <a:t>Encraoustos</a:t>
            </a:r>
            <a:r>
              <a:rPr lang="fr" sz="1000">
                <a:solidFill>
                  <a:schemeClr val="dk1"/>
                </a:solidFill>
              </a:rPr>
              <a:t> à Saint-Bertrand-de-Comminges.</a:t>
            </a:r>
            <a:endParaRPr sz="900">
              <a:solidFill>
                <a:schemeClr val="dk2"/>
              </a:solidFill>
            </a:endParaRPr>
          </a:p>
        </p:txBody>
      </p:sp>
      <p:pic>
        <p:nvPicPr>
          <p:cNvPr id="114" name="Google Shape;114;p20" title="Figure 57.jpg"/>
          <p:cNvPicPr preferRelativeResize="0"/>
          <p:nvPr/>
        </p:nvPicPr>
        <p:blipFill>
          <a:blip r:embed="rId3">
            <a:alphaModFix/>
          </a:blip>
          <a:stretch>
            <a:fillRect/>
          </a:stretch>
        </p:blipFill>
        <p:spPr>
          <a:xfrm>
            <a:off x="75600" y="1009350"/>
            <a:ext cx="4420797" cy="3124798"/>
          </a:xfrm>
          <a:prstGeom prst="rect">
            <a:avLst/>
          </a:prstGeom>
          <a:noFill/>
          <a:ln cap="flat" cmpd="sng" w="9525">
            <a:solidFill>
              <a:schemeClr val="dk2"/>
            </a:solidFill>
            <a:prstDash val="solid"/>
            <a:round/>
            <a:headEnd len="sm" w="sm" type="none"/>
            <a:tailEnd len="sm" w="sm" type="none"/>
          </a:ln>
        </p:spPr>
      </p:pic>
      <p:pic>
        <p:nvPicPr>
          <p:cNvPr id="115" name="Google Shape;115;p20" title="Figure 59 copie.jpeg"/>
          <p:cNvPicPr preferRelativeResize="0"/>
          <p:nvPr/>
        </p:nvPicPr>
        <p:blipFill>
          <a:blip r:embed="rId4">
            <a:alphaModFix/>
          </a:blip>
          <a:stretch>
            <a:fillRect/>
          </a:stretch>
        </p:blipFill>
        <p:spPr>
          <a:xfrm>
            <a:off x="5398075" y="1009350"/>
            <a:ext cx="3103100" cy="31248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21"/>
          <p:cNvSpPr txBox="1"/>
          <p:nvPr/>
        </p:nvSpPr>
        <p:spPr>
          <a:xfrm>
            <a:off x="125" y="109550"/>
            <a:ext cx="9144000" cy="5817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fr" sz="1200">
                <a:solidFill>
                  <a:srgbClr val="1F497D"/>
                </a:solidFill>
              </a:rPr>
              <a:t>2- CONSTITUTION ET ANALYSE D’UN CORPUS DE SITES BICÉPHALES </a:t>
            </a:r>
            <a:endParaRPr b="1" sz="1200">
              <a:solidFill>
                <a:srgbClr val="1F497D"/>
              </a:solidFill>
            </a:endParaRPr>
          </a:p>
          <a:p>
            <a:pPr indent="0" lvl="0" marL="0" rtl="0" algn="ctr">
              <a:lnSpc>
                <a:spcPct val="115000"/>
              </a:lnSpc>
              <a:spcBef>
                <a:spcPts val="0"/>
              </a:spcBef>
              <a:spcAft>
                <a:spcPts val="1000"/>
              </a:spcAft>
              <a:buNone/>
            </a:pPr>
            <a:r>
              <a:rPr b="1" lang="fr" sz="1200">
                <a:solidFill>
                  <a:srgbClr val="1F497D"/>
                </a:solidFill>
              </a:rPr>
              <a:t>ASSOCIANT, SUR UN MÊME LIEU, UN </a:t>
            </a:r>
            <a:r>
              <a:rPr b="1" i="1" lang="fr" sz="1200">
                <a:solidFill>
                  <a:srgbClr val="1F497D"/>
                </a:solidFill>
              </a:rPr>
              <a:t>CASTRUM</a:t>
            </a:r>
            <a:r>
              <a:rPr b="1" lang="fr" sz="1200">
                <a:solidFill>
                  <a:srgbClr val="1F497D"/>
                </a:solidFill>
              </a:rPr>
              <a:t> ET UNE BASTIDE</a:t>
            </a:r>
            <a:endParaRPr>
              <a:solidFill>
                <a:schemeClr val="dk2"/>
              </a:solidFill>
            </a:endParaRPr>
          </a:p>
        </p:txBody>
      </p:sp>
      <p:sp>
        <p:nvSpPr>
          <p:cNvPr id="121" name="Google Shape;121;p21"/>
          <p:cNvSpPr txBox="1"/>
          <p:nvPr/>
        </p:nvSpPr>
        <p:spPr>
          <a:xfrm>
            <a:off x="3316200" y="4673325"/>
            <a:ext cx="4158600" cy="338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1000"/>
              </a:spcAft>
              <a:buNone/>
            </a:pPr>
            <a:r>
              <a:rPr lang="fr" sz="1000">
                <a:solidFill>
                  <a:schemeClr val="dk1"/>
                </a:solidFill>
              </a:rPr>
              <a:t>Délimitation de l’aire d’étude. En rouge, le site de la bastide d’Arouille. </a:t>
            </a:r>
            <a:endParaRPr>
              <a:solidFill>
                <a:schemeClr val="dk2"/>
              </a:solidFill>
            </a:endParaRPr>
          </a:p>
        </p:txBody>
      </p:sp>
      <p:pic>
        <p:nvPicPr>
          <p:cNvPr id="122" name="Google Shape;122;p21"/>
          <p:cNvPicPr preferRelativeResize="0"/>
          <p:nvPr/>
        </p:nvPicPr>
        <p:blipFill>
          <a:blip r:embed="rId3">
            <a:alphaModFix/>
          </a:blip>
          <a:stretch>
            <a:fillRect/>
          </a:stretch>
        </p:blipFill>
        <p:spPr>
          <a:xfrm>
            <a:off x="76207" y="782575"/>
            <a:ext cx="3240000" cy="4153243"/>
          </a:xfrm>
          <a:prstGeom prst="rect">
            <a:avLst/>
          </a:prstGeom>
          <a:noFill/>
          <a:ln cap="flat" cmpd="sng" w="9525">
            <a:solidFill>
              <a:srgbClr val="000000"/>
            </a:solidFill>
            <a:prstDash val="solid"/>
            <a:round/>
            <a:headEnd len="sm" w="sm" type="none"/>
            <a:tailEnd len="sm" w="sm" type="none"/>
          </a:ln>
        </p:spPr>
      </p:pic>
      <p:sp>
        <p:nvSpPr>
          <p:cNvPr id="123" name="Google Shape;123;p21"/>
          <p:cNvSpPr txBox="1"/>
          <p:nvPr/>
        </p:nvSpPr>
        <p:spPr>
          <a:xfrm>
            <a:off x="3414800" y="782575"/>
            <a:ext cx="5652900" cy="36549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None/>
            </a:pPr>
            <a:r>
              <a:rPr lang="fr" sz="950" u="sng">
                <a:solidFill>
                  <a:schemeClr val="dk1"/>
                </a:solidFill>
              </a:rPr>
              <a:t>Gironde :</a:t>
            </a:r>
            <a:r>
              <a:rPr lang="fr" sz="950">
                <a:solidFill>
                  <a:schemeClr val="dk1"/>
                </a:solidFill>
              </a:rPr>
              <a:t> [1] Blasimon, [2] Cadillac, [3] Créon, [4] Libourne, [5] Monségur, [6] Pellegrue, [7] Saint-Osbert, [8] Sainte-Foy-la-Grande, [9] Sauveterre-de-Guyenne.</a:t>
            </a:r>
            <a:endParaRPr sz="950">
              <a:solidFill>
                <a:schemeClr val="dk1"/>
              </a:solidFill>
            </a:endParaRPr>
          </a:p>
          <a:p>
            <a:pPr indent="0" lvl="0" marL="0" rtl="0" algn="just">
              <a:lnSpc>
                <a:spcPct val="115000"/>
              </a:lnSpc>
              <a:spcBef>
                <a:spcPts val="1000"/>
              </a:spcBef>
              <a:spcAft>
                <a:spcPts val="0"/>
              </a:spcAft>
              <a:buNone/>
            </a:pPr>
            <a:r>
              <a:rPr lang="fr" sz="950" u="sng">
                <a:solidFill>
                  <a:schemeClr val="dk1"/>
                </a:solidFill>
              </a:rPr>
              <a:t>Lot-et-Garonne :</a:t>
            </a:r>
            <a:r>
              <a:rPr lang="fr" sz="950">
                <a:solidFill>
                  <a:schemeClr val="dk1"/>
                </a:solidFill>
              </a:rPr>
              <a:t> [1] Castelnau-de-Gratecambes, [2] Castelnau-sur-Gupie, [3] Castillonnès, [4] Caudecoste, [5] Damazan, [6] Granges, [7] Labastide-Castel- Amouroux, [8] Lagruère, [9] Lamontjoie, [10] Laparade, [11] Lavardac, [12] Libos, [13] Miramont-de- Guyenne, [14] Monflanquin, [15] Montclar, [16] Puymirol, [17] Saint-Pastour, [18] Saint-Sardos, [19] Sainte-Livrade, [20] Sérignac, [21] Tournon, [22] Vianne, [23] Villefranche-de-Queyran, [24] Villeneuve-sur- Lot, [25] Villeréal.</a:t>
            </a:r>
            <a:endParaRPr sz="950">
              <a:solidFill>
                <a:schemeClr val="dk1"/>
              </a:solidFill>
            </a:endParaRPr>
          </a:p>
          <a:p>
            <a:pPr indent="0" lvl="0" marL="0" rtl="0" algn="just">
              <a:lnSpc>
                <a:spcPct val="115000"/>
              </a:lnSpc>
              <a:spcBef>
                <a:spcPts val="1000"/>
              </a:spcBef>
              <a:spcAft>
                <a:spcPts val="0"/>
              </a:spcAft>
              <a:buNone/>
            </a:pPr>
            <a:r>
              <a:rPr lang="fr" sz="950" u="sng">
                <a:solidFill>
                  <a:schemeClr val="dk1"/>
                </a:solidFill>
              </a:rPr>
              <a:t>Gers :</a:t>
            </a:r>
            <a:r>
              <a:rPr lang="fr" sz="950">
                <a:solidFill>
                  <a:schemeClr val="dk1"/>
                </a:solidFill>
              </a:rPr>
              <a:t> [1] Aujan, [2] Aurimont, [3] Barcelonne-du-Gers, [4] Barran, [5] Bassoues, [6] Beaucaire, [7] Beaumarchès, [8] Bretagne-d’Armagnac, [9] Cabas, [10] Cazaubon, [11] Cologne, [12] Fleurance, [13] Gimont, [14] Goutz, [15] Jegun, [16] La Sauvetat, [17] Labastide-Savès, [18] Lalanne-Arqué, [19] Lannepax, [20] Lias-d’Armagnac, [21] Marciac, [22] Marguestau, [23] Masseube, [24] Meilhan, [25] Miélan, [26] Miradoux, [27] Mirande, [28] Montfort, [29] Monguilhem, [30] Montréal-du-Gers, [31] Mourède, [32] Ornezan, [33] Pavie, [34] Plaisance-du-Gers, [35] Saint-Clar, [36] Saint-Sauvy, [37], Seissan, [38] Solomiac, [39] Valence, [40] Villefranche-d’Astarac.</a:t>
            </a:r>
            <a:endParaRPr sz="950">
              <a:solidFill>
                <a:schemeClr val="dk1"/>
              </a:solidFill>
            </a:endParaRPr>
          </a:p>
          <a:p>
            <a:pPr indent="0" lvl="0" marL="0" rtl="0" algn="just">
              <a:lnSpc>
                <a:spcPct val="115000"/>
              </a:lnSpc>
              <a:spcBef>
                <a:spcPts val="1000"/>
              </a:spcBef>
              <a:spcAft>
                <a:spcPts val="1000"/>
              </a:spcAft>
              <a:buNone/>
            </a:pPr>
            <a:r>
              <a:rPr lang="fr" sz="950" u="sng">
                <a:solidFill>
                  <a:schemeClr val="dk1"/>
                </a:solidFill>
              </a:rPr>
              <a:t>Landes :</a:t>
            </a:r>
            <a:r>
              <a:rPr lang="fr" sz="950">
                <a:solidFill>
                  <a:schemeClr val="dk1"/>
                </a:solidFill>
              </a:rPr>
              <a:t> [1] Arouille, [2] Arthès, [3] Baigts, [4] Betbezer, [5] Bonnegarde, [6] Buanes, [7] Castecrabe, [8] Cazères, [9] Coudures, [10] Duhort, [11] Geaune, [12] Grenade-sur-l’Adour, [13] Hastingues, [14] Labastide-Chalosse, [15] Labastide-d’Armagnac, [16] Montaigut, [17] Montégut, [18] Montfort-Chalosse, [19] Pimbo, [20] Port-de-Lanne, [21] Saint-Gein, [22] Saint-Justin, [23] Saint-Maurice, [24] Sarron, [25] Sorde, [26] Toulouzette.</a:t>
            </a:r>
            <a:endParaRPr sz="950">
              <a:solidFill>
                <a:schemeClr val="dk2"/>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