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PT Sans Narrow"/>
      <p:regular r:id="rId17"/>
      <p:bold r:id="rId18"/>
    </p:embeddedFont>
    <p:embeddedFont>
      <p:font typeface="Open Sans"/>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45">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45"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bold.fntdata"/><Relationship Id="rId11" Type="http://schemas.openxmlformats.org/officeDocument/2006/relationships/slide" Target="slides/slide6.xml"/><Relationship Id="rId22" Type="http://schemas.openxmlformats.org/officeDocument/2006/relationships/font" Target="fonts/OpenSans-boldItalic.fntdata"/><Relationship Id="rId10" Type="http://schemas.openxmlformats.org/officeDocument/2006/relationships/slide" Target="slides/slide5.xml"/><Relationship Id="rId21"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TSansNarrow-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penSans-regular.fntdata"/><Relationship Id="rId6" Type="http://schemas.openxmlformats.org/officeDocument/2006/relationships/slide" Target="slides/slide1.xml"/><Relationship Id="rId18" Type="http://schemas.openxmlformats.org/officeDocument/2006/relationships/font" Target="fonts/PTSansNarrow-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dcab58a1eb_2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dcab58a1eb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cab58a1eb_2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cab58a1eb_2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f61ac3f10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f61ac3f10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dcab58a1eb_2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dcab58a1eb_2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dcab58a1eb_2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dcab58a1eb_2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f61ac3f10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f61ac3f10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dcab58a1eb_2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dcab58a1eb_2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dcab58a1eb_2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dcab58a1eb_2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cab58a1eb_2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cab58a1eb_2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f61ac3f10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f61ac3f10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cab58a1eb_2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cab58a1eb_2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8.jpg"/><Relationship Id="rId7" Type="http://schemas.openxmlformats.org/officeDocument/2006/relationships/image" Target="../media/image4.jpg"/><Relationship Id="rId8"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8.jpg"/><Relationship Id="rId5"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Les objectifs de l’étude archéogéographique du bassin versant </a:t>
            </a:r>
            <a:endParaRPr sz="2000">
              <a:latin typeface="Arial"/>
              <a:ea typeface="Arial"/>
              <a:cs typeface="Arial"/>
              <a:sym typeface="Arial"/>
            </a:endParaRPr>
          </a:p>
          <a:p>
            <a:pPr indent="0" lvl="0" marL="0" rtl="0" algn="ctr">
              <a:spcBef>
                <a:spcPts val="0"/>
              </a:spcBef>
              <a:spcAft>
                <a:spcPts val="0"/>
              </a:spcAft>
              <a:buNone/>
            </a:pPr>
            <a:r>
              <a:rPr lang="fr" sz="2000">
                <a:latin typeface="Arial"/>
                <a:ea typeface="Arial"/>
                <a:cs typeface="Arial"/>
                <a:sym typeface="Arial"/>
              </a:rPr>
              <a:t>du Cirès dans le cadre du projet RéZHilience</a:t>
            </a:r>
            <a:endParaRPr sz="2000">
              <a:latin typeface="Arial"/>
              <a:ea typeface="Arial"/>
              <a:cs typeface="Arial"/>
              <a:sym typeface="Arial"/>
            </a:endParaRPr>
          </a:p>
        </p:txBody>
      </p:sp>
      <p:sp>
        <p:nvSpPr>
          <p:cNvPr id="67" name="Google Shape;67;p13"/>
          <p:cNvSpPr txBox="1"/>
          <p:nvPr/>
        </p:nvSpPr>
        <p:spPr>
          <a:xfrm>
            <a:off x="76200" y="869150"/>
            <a:ext cx="3489600" cy="2288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 Cartographie de l’évolution historique du cours du Cirès et de ses extensions artificielles (crastes) ;</a:t>
            </a:r>
            <a:endParaRPr sz="1200"/>
          </a:p>
          <a:p>
            <a:pPr indent="0" lvl="0" marL="0" rtl="0" algn="just">
              <a:spcBef>
                <a:spcPts val="1000"/>
              </a:spcBef>
              <a:spcAft>
                <a:spcPts val="0"/>
              </a:spcAft>
              <a:buNone/>
            </a:pPr>
            <a:r>
              <a:rPr lang="fr" sz="1200"/>
              <a:t>— Identification d’écoulements fossiles (paléo-chenaux) ou </a:t>
            </a:r>
            <a:r>
              <a:rPr lang="fr" sz="1200"/>
              <a:t>d’anciennes lagunes </a:t>
            </a:r>
            <a:r>
              <a:rPr lang="fr" sz="1200"/>
              <a:t>offrant un potentiel de reprise </a:t>
            </a:r>
            <a:r>
              <a:rPr lang="fr" sz="1200"/>
              <a:t>dans le cadre de la création de ZTHA </a:t>
            </a:r>
            <a:r>
              <a:rPr lang="fr" sz="1200"/>
              <a:t>;</a:t>
            </a:r>
            <a:endParaRPr sz="1200"/>
          </a:p>
          <a:p>
            <a:pPr indent="0" lvl="0" marL="0" rtl="0" algn="just">
              <a:spcBef>
                <a:spcPts val="1000"/>
              </a:spcBef>
              <a:spcAft>
                <a:spcPts val="1000"/>
              </a:spcAft>
              <a:buNone/>
            </a:pPr>
            <a:r>
              <a:rPr lang="fr" sz="1200"/>
              <a:t>— Cartographie de zones humides en lien ou non avec le Cirès devant être préservées ou</a:t>
            </a:r>
            <a:r>
              <a:rPr lang="fr" sz="1200"/>
              <a:t> restaurées.</a:t>
            </a:r>
            <a:endParaRPr sz="1200"/>
          </a:p>
        </p:txBody>
      </p:sp>
      <p:pic>
        <p:nvPicPr>
          <p:cNvPr id="68" name="Google Shape;68;p13"/>
          <p:cNvPicPr preferRelativeResize="0"/>
          <p:nvPr/>
        </p:nvPicPr>
        <p:blipFill>
          <a:blip r:embed="rId3">
            <a:alphaModFix/>
          </a:blip>
          <a:stretch>
            <a:fillRect/>
          </a:stretch>
        </p:blipFill>
        <p:spPr>
          <a:xfrm>
            <a:off x="3771600" y="1024075"/>
            <a:ext cx="5219999" cy="3691285"/>
          </a:xfrm>
          <a:prstGeom prst="rect">
            <a:avLst/>
          </a:prstGeom>
          <a:noFill/>
          <a:ln cap="flat" cmpd="sng" w="9525">
            <a:solidFill>
              <a:srgbClr val="000000"/>
            </a:solidFill>
            <a:prstDash val="solid"/>
            <a:round/>
            <a:headEnd len="sm" w="sm" type="none"/>
            <a:tailEnd len="sm" w="sm" type="none"/>
          </a:ln>
        </p:spPr>
      </p:pic>
      <p:sp>
        <p:nvSpPr>
          <p:cNvPr id="69" name="Google Shape;69;p13"/>
          <p:cNvSpPr txBox="1"/>
          <p:nvPr/>
        </p:nvSpPr>
        <p:spPr>
          <a:xfrm>
            <a:off x="3771450" y="4719225"/>
            <a:ext cx="522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Le bassin versant du Cirès (en orange) et la zone agricole de Blagon (en rose). </a:t>
            </a:r>
            <a:endParaRPr sz="1000"/>
          </a:p>
          <a:p>
            <a:pPr indent="0" lvl="0" marL="0" rtl="0" algn="ctr">
              <a:spcBef>
                <a:spcPts val="0"/>
              </a:spcBef>
              <a:spcAft>
                <a:spcPts val="0"/>
              </a:spcAft>
              <a:buNone/>
            </a:pPr>
            <a:r>
              <a:rPr lang="fr" sz="1000"/>
              <a:t>Source : Carte IGN au 1/25.000</a:t>
            </a:r>
            <a:r>
              <a:rPr baseline="30000" lang="fr" sz="1000"/>
              <a:t>e</a:t>
            </a:r>
            <a:r>
              <a:rPr lang="fr" sz="1000"/>
              <a:t>.</a:t>
            </a:r>
            <a:endParaRPr sz="1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2"/>
          <p:cNvSpPr txBox="1"/>
          <p:nvPr/>
        </p:nvSpPr>
        <p:spPr>
          <a:xfrm>
            <a:off x="76200" y="869150"/>
            <a:ext cx="3489600" cy="1662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1000"/>
              </a:spcAft>
              <a:buNone/>
            </a:pPr>
            <a:r>
              <a:rPr lang="fr" sz="1200"/>
              <a:t>— L’explication de la présence de cette vaste zone humide en travers du bassin versant du Cirès s’explique par la géologie, le corridor étant au contact du sable des landes (SL) d’origine éolienne (en beige) et de la formation de Castets et des argiles d’Argelouse (NF2) constituée de sables fins blancs surmontés d’argiles kaoliniques (en orange).</a:t>
            </a:r>
            <a:endParaRPr sz="1200"/>
          </a:p>
        </p:txBody>
      </p:sp>
      <p:sp>
        <p:nvSpPr>
          <p:cNvPr id="146" name="Google Shape;146;p22"/>
          <p:cNvSpPr txBox="1"/>
          <p:nvPr/>
        </p:nvSpPr>
        <p:spPr>
          <a:xfrm>
            <a:off x="3771450" y="4643025"/>
            <a:ext cx="5220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Report du corridor de zones humides sur la carte géologique.</a:t>
            </a:r>
            <a:endParaRPr sz="1000"/>
          </a:p>
        </p:txBody>
      </p:sp>
      <p:pic>
        <p:nvPicPr>
          <p:cNvPr id="147" name="Google Shape;147;p22"/>
          <p:cNvPicPr preferRelativeResize="0"/>
          <p:nvPr/>
        </p:nvPicPr>
        <p:blipFill>
          <a:blip r:embed="rId3">
            <a:alphaModFix/>
          </a:blip>
          <a:stretch>
            <a:fillRect/>
          </a:stretch>
        </p:blipFill>
        <p:spPr>
          <a:xfrm>
            <a:off x="3771600" y="1024075"/>
            <a:ext cx="5219999" cy="3690000"/>
          </a:xfrm>
          <a:prstGeom prst="rect">
            <a:avLst/>
          </a:prstGeom>
          <a:noFill/>
          <a:ln cap="flat" cmpd="sng" w="9525">
            <a:solidFill>
              <a:srgbClr val="000000"/>
            </a:solidFill>
            <a:prstDash val="solid"/>
            <a:round/>
            <a:headEnd len="sm" w="sm" type="none"/>
            <a:tailEnd len="sm" w="sm" type="none"/>
          </a:ln>
        </p:spPr>
      </p:pic>
      <p:sp>
        <p:nvSpPr>
          <p:cNvPr id="148" name="Google Shape;148;p22"/>
          <p:cNvSpPr txBox="1"/>
          <p:nvPr/>
        </p:nvSpPr>
        <p:spPr>
          <a:xfrm>
            <a:off x="5944275" y="3950025"/>
            <a:ext cx="4435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t>NF2</a:t>
            </a:r>
            <a:endParaRPr sz="1000"/>
          </a:p>
        </p:txBody>
      </p:sp>
      <p:sp>
        <p:nvSpPr>
          <p:cNvPr id="149" name="Google Shape;149;p22"/>
          <p:cNvSpPr txBox="1"/>
          <p:nvPr/>
        </p:nvSpPr>
        <p:spPr>
          <a:xfrm>
            <a:off x="4743100" y="2148250"/>
            <a:ext cx="4435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t>SL</a:t>
            </a:r>
            <a:endParaRPr sz="1000"/>
          </a:p>
        </p:txBody>
      </p:sp>
      <p:sp>
        <p:nvSpPr>
          <p:cNvPr id="150" name="Google Shape;150;p22"/>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3- Identification d’une vaste zone humide implantée en travers du bassin versant du Cirès, au contact de deux couches géologiques</a:t>
            </a:r>
            <a:endParaRPr sz="20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txBox="1"/>
          <p:nvPr>
            <p:ph idx="4294967295"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3- Identification d’une vaste zone humide implantée en travers du bassin versant du Cirès, au contact de deux couches géologiques</a:t>
            </a:r>
            <a:endParaRPr sz="2000">
              <a:latin typeface="Arial"/>
              <a:ea typeface="Arial"/>
              <a:cs typeface="Arial"/>
              <a:sym typeface="Arial"/>
            </a:endParaRPr>
          </a:p>
        </p:txBody>
      </p:sp>
      <p:pic>
        <p:nvPicPr>
          <p:cNvPr id="156" name="Google Shape;156;p23"/>
          <p:cNvPicPr preferRelativeResize="0"/>
          <p:nvPr/>
        </p:nvPicPr>
        <p:blipFill>
          <a:blip r:embed="rId3">
            <a:alphaModFix/>
          </a:blip>
          <a:stretch>
            <a:fillRect/>
          </a:stretch>
        </p:blipFill>
        <p:spPr>
          <a:xfrm>
            <a:off x="765375" y="1024063"/>
            <a:ext cx="2519997" cy="1675799"/>
          </a:xfrm>
          <a:prstGeom prst="rect">
            <a:avLst/>
          </a:prstGeom>
          <a:noFill/>
          <a:ln>
            <a:noFill/>
          </a:ln>
        </p:spPr>
      </p:pic>
      <p:pic>
        <p:nvPicPr>
          <p:cNvPr id="157" name="Google Shape;157;p23"/>
          <p:cNvPicPr preferRelativeResize="0"/>
          <p:nvPr/>
        </p:nvPicPr>
        <p:blipFill>
          <a:blip r:embed="rId4">
            <a:alphaModFix/>
          </a:blip>
          <a:stretch>
            <a:fillRect/>
          </a:stretch>
        </p:blipFill>
        <p:spPr>
          <a:xfrm>
            <a:off x="3312001" y="1025100"/>
            <a:ext cx="2520003" cy="1673731"/>
          </a:xfrm>
          <a:prstGeom prst="rect">
            <a:avLst/>
          </a:prstGeom>
          <a:noFill/>
          <a:ln>
            <a:noFill/>
          </a:ln>
        </p:spPr>
      </p:pic>
      <p:pic>
        <p:nvPicPr>
          <p:cNvPr id="158" name="Google Shape;158;p23"/>
          <p:cNvPicPr preferRelativeResize="0"/>
          <p:nvPr/>
        </p:nvPicPr>
        <p:blipFill>
          <a:blip r:embed="rId5">
            <a:alphaModFix/>
          </a:blip>
          <a:stretch>
            <a:fillRect/>
          </a:stretch>
        </p:blipFill>
        <p:spPr>
          <a:xfrm>
            <a:off x="5858622" y="1024306"/>
            <a:ext cx="2520003" cy="1675306"/>
          </a:xfrm>
          <a:prstGeom prst="rect">
            <a:avLst/>
          </a:prstGeom>
          <a:noFill/>
          <a:ln>
            <a:noFill/>
          </a:ln>
        </p:spPr>
      </p:pic>
      <p:pic>
        <p:nvPicPr>
          <p:cNvPr id="159" name="Google Shape;159;p23"/>
          <p:cNvPicPr preferRelativeResize="0"/>
          <p:nvPr/>
        </p:nvPicPr>
        <p:blipFill>
          <a:blip r:embed="rId6">
            <a:alphaModFix/>
          </a:blip>
          <a:stretch>
            <a:fillRect/>
          </a:stretch>
        </p:blipFill>
        <p:spPr>
          <a:xfrm>
            <a:off x="765372" y="2748843"/>
            <a:ext cx="2520003" cy="1675306"/>
          </a:xfrm>
          <a:prstGeom prst="rect">
            <a:avLst/>
          </a:prstGeom>
          <a:noFill/>
          <a:ln>
            <a:noFill/>
          </a:ln>
        </p:spPr>
      </p:pic>
      <p:pic>
        <p:nvPicPr>
          <p:cNvPr id="160" name="Google Shape;160;p23"/>
          <p:cNvPicPr preferRelativeResize="0"/>
          <p:nvPr/>
        </p:nvPicPr>
        <p:blipFill>
          <a:blip r:embed="rId7">
            <a:alphaModFix/>
          </a:blip>
          <a:stretch>
            <a:fillRect/>
          </a:stretch>
        </p:blipFill>
        <p:spPr>
          <a:xfrm>
            <a:off x="3311997" y="2749324"/>
            <a:ext cx="2520003" cy="1674363"/>
          </a:xfrm>
          <a:prstGeom prst="rect">
            <a:avLst/>
          </a:prstGeom>
          <a:noFill/>
          <a:ln>
            <a:noFill/>
          </a:ln>
        </p:spPr>
      </p:pic>
      <p:pic>
        <p:nvPicPr>
          <p:cNvPr id="161" name="Google Shape;161;p23"/>
          <p:cNvPicPr preferRelativeResize="0"/>
          <p:nvPr/>
        </p:nvPicPr>
        <p:blipFill>
          <a:blip r:embed="rId8">
            <a:alphaModFix/>
          </a:blip>
          <a:stretch>
            <a:fillRect/>
          </a:stretch>
        </p:blipFill>
        <p:spPr>
          <a:xfrm>
            <a:off x="5858625" y="2749012"/>
            <a:ext cx="2520003" cy="16749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1</a:t>
            </a:r>
            <a:r>
              <a:rPr lang="fr" sz="2000">
                <a:latin typeface="Arial"/>
                <a:ea typeface="Arial"/>
                <a:cs typeface="Arial"/>
                <a:sym typeface="Arial"/>
              </a:rPr>
              <a:t>- Cartographie historique du cours du Cirès ; </a:t>
            </a:r>
            <a:endParaRPr sz="2000">
              <a:latin typeface="Arial"/>
              <a:ea typeface="Arial"/>
              <a:cs typeface="Arial"/>
              <a:sym typeface="Arial"/>
            </a:endParaRPr>
          </a:p>
          <a:p>
            <a:pPr indent="0" lvl="0" marL="0" rtl="0" algn="ctr">
              <a:spcBef>
                <a:spcPts val="0"/>
              </a:spcBef>
              <a:spcAft>
                <a:spcPts val="0"/>
              </a:spcAft>
              <a:buNone/>
            </a:pPr>
            <a:r>
              <a:rPr lang="fr" sz="2000">
                <a:latin typeface="Arial"/>
                <a:ea typeface="Arial"/>
                <a:cs typeface="Arial"/>
                <a:sym typeface="Arial"/>
              </a:rPr>
              <a:t>identification de la tête de bassin ancienne de la rivière</a:t>
            </a:r>
            <a:endParaRPr sz="2000">
              <a:latin typeface="Arial"/>
              <a:ea typeface="Arial"/>
              <a:cs typeface="Arial"/>
              <a:sym typeface="Arial"/>
            </a:endParaRPr>
          </a:p>
        </p:txBody>
      </p:sp>
      <p:sp>
        <p:nvSpPr>
          <p:cNvPr id="75" name="Google Shape;75;p14"/>
          <p:cNvSpPr txBox="1"/>
          <p:nvPr/>
        </p:nvSpPr>
        <p:spPr>
          <a:xfrm>
            <a:off x="3771450" y="4643025"/>
            <a:ext cx="522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Cartographie du cours du Cirès d’après le plan</a:t>
            </a:r>
            <a:r>
              <a:rPr lang="fr" sz="1000"/>
              <a:t> cadastral napoléonien (1825) géoréférencé et vectorisé sous SIG (en orange, le bassin versant du Cirès).</a:t>
            </a:r>
            <a:endParaRPr sz="1000"/>
          </a:p>
        </p:txBody>
      </p:sp>
      <p:pic>
        <p:nvPicPr>
          <p:cNvPr id="76" name="Google Shape;76;p14"/>
          <p:cNvPicPr preferRelativeResize="0"/>
          <p:nvPr/>
        </p:nvPicPr>
        <p:blipFill>
          <a:blip r:embed="rId3">
            <a:alphaModFix/>
          </a:blip>
          <a:stretch>
            <a:fillRect/>
          </a:stretch>
        </p:blipFill>
        <p:spPr>
          <a:xfrm>
            <a:off x="3771600" y="1024075"/>
            <a:ext cx="5219999" cy="3691285"/>
          </a:xfrm>
          <a:prstGeom prst="rect">
            <a:avLst/>
          </a:prstGeom>
          <a:noFill/>
          <a:ln cap="flat" cmpd="sng" w="9525">
            <a:solidFill>
              <a:srgbClr val="000000"/>
            </a:solidFill>
            <a:prstDash val="solid"/>
            <a:round/>
            <a:headEnd len="sm" w="sm" type="none"/>
            <a:tailEnd len="sm" w="sm" type="none"/>
          </a:ln>
        </p:spPr>
      </p:pic>
      <p:sp>
        <p:nvSpPr>
          <p:cNvPr id="77" name="Google Shape;77;p14"/>
          <p:cNvSpPr txBox="1"/>
          <p:nvPr/>
        </p:nvSpPr>
        <p:spPr>
          <a:xfrm>
            <a:off x="76200" y="869150"/>
            <a:ext cx="3489600" cy="3837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 Les plans cadastraux anciens permettent de dresser une cartographie du cours du Cirès depuis le début du XIX</a:t>
            </a:r>
            <a:r>
              <a:rPr baseline="30000" lang="fr" sz="1200"/>
              <a:t>e</a:t>
            </a:r>
            <a:r>
              <a:rPr lang="fr" sz="1200"/>
              <a:t> siècle (1825) ;  </a:t>
            </a:r>
            <a:endParaRPr sz="1200"/>
          </a:p>
          <a:p>
            <a:pPr indent="0" lvl="0" marL="0" rtl="0" algn="just">
              <a:spcBef>
                <a:spcPts val="1000"/>
              </a:spcBef>
              <a:spcAft>
                <a:spcPts val="0"/>
              </a:spcAft>
              <a:buNone/>
            </a:pPr>
            <a:r>
              <a:rPr lang="fr" sz="1200"/>
              <a:t>— La rivière avait alors un cours beaucoup moins long qu’aujourd’hui (environ 7 kilomètres au lieu de 12,1 aujourd’hui) ;</a:t>
            </a:r>
            <a:endParaRPr sz="1200"/>
          </a:p>
          <a:p>
            <a:pPr indent="0" lvl="0" marL="0" rtl="0" algn="just">
              <a:spcBef>
                <a:spcPts val="1000"/>
              </a:spcBef>
              <a:spcAft>
                <a:spcPts val="0"/>
              </a:spcAft>
              <a:buNone/>
            </a:pPr>
            <a:r>
              <a:rPr lang="fr" sz="1200"/>
              <a:t>— Au niveau du lieu-dit “Pas du bras”, le cours du Cirès se divise en deux bras, formant un candélabre ; </a:t>
            </a:r>
            <a:endParaRPr sz="1200"/>
          </a:p>
          <a:p>
            <a:pPr indent="0" lvl="0" marL="0" rtl="0" algn="just">
              <a:spcBef>
                <a:spcPts val="1000"/>
              </a:spcBef>
              <a:spcAft>
                <a:spcPts val="0"/>
              </a:spcAft>
              <a:buNone/>
            </a:pPr>
            <a:r>
              <a:rPr lang="fr" sz="1200"/>
              <a:t>— Il semble que ce candélabre a constitué pendant longtemps la tête de bassin versant du Cirès et qu’il a fixé, très précocement, une occupation humaine ;</a:t>
            </a:r>
            <a:endParaRPr sz="1200"/>
          </a:p>
          <a:p>
            <a:pPr indent="0" lvl="0" marL="0" rtl="0" algn="just">
              <a:spcBef>
                <a:spcPts val="1000"/>
              </a:spcBef>
              <a:spcAft>
                <a:spcPts val="1000"/>
              </a:spcAft>
              <a:buNone/>
            </a:pPr>
            <a:r>
              <a:rPr lang="fr" sz="1200"/>
              <a:t>— On observe, en effet, dans ce secteur une grande densité de vestiges archéologiques, constitués d’habitat (enclos), de chemins et de limites de champs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2- Cartographie historique du cours du Cirès ; </a:t>
            </a:r>
            <a:endParaRPr sz="2000">
              <a:latin typeface="Arial"/>
              <a:ea typeface="Arial"/>
              <a:cs typeface="Arial"/>
              <a:sym typeface="Arial"/>
            </a:endParaRPr>
          </a:p>
          <a:p>
            <a:pPr indent="0" lvl="0" marL="0" rtl="0" algn="ctr">
              <a:spcBef>
                <a:spcPts val="0"/>
              </a:spcBef>
              <a:spcAft>
                <a:spcPts val="0"/>
              </a:spcAft>
              <a:buNone/>
            </a:pPr>
            <a:r>
              <a:rPr lang="fr" sz="2000">
                <a:latin typeface="Arial"/>
                <a:ea typeface="Arial"/>
                <a:cs typeface="Arial"/>
                <a:sym typeface="Arial"/>
              </a:rPr>
              <a:t>identification de la tête de bassin ancienne de la rivière</a:t>
            </a:r>
            <a:endParaRPr sz="2000">
              <a:latin typeface="Arial"/>
              <a:ea typeface="Arial"/>
              <a:cs typeface="Arial"/>
              <a:sym typeface="Arial"/>
            </a:endParaRPr>
          </a:p>
        </p:txBody>
      </p:sp>
      <p:sp>
        <p:nvSpPr>
          <p:cNvPr id="83" name="Google Shape;83;p15"/>
          <p:cNvSpPr txBox="1"/>
          <p:nvPr/>
        </p:nvSpPr>
        <p:spPr>
          <a:xfrm>
            <a:off x="4665225" y="4009800"/>
            <a:ext cx="432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Relevé des structures en creux apparaissant sur l’i</a:t>
            </a:r>
            <a:r>
              <a:rPr lang="fr" sz="1000"/>
              <a:t>mage LiDAR du secteur du Candélabre et de sa partie avale. Les structures archéologiques sont en marron.</a:t>
            </a:r>
            <a:endParaRPr sz="1000"/>
          </a:p>
        </p:txBody>
      </p:sp>
      <p:pic>
        <p:nvPicPr>
          <p:cNvPr id="84" name="Google Shape;84;p15"/>
          <p:cNvPicPr preferRelativeResize="0"/>
          <p:nvPr/>
        </p:nvPicPr>
        <p:blipFill>
          <a:blip r:embed="rId3">
            <a:alphaModFix/>
          </a:blip>
          <a:stretch>
            <a:fillRect/>
          </a:stretch>
        </p:blipFill>
        <p:spPr>
          <a:xfrm>
            <a:off x="4593225" y="938763"/>
            <a:ext cx="4464000" cy="3153835"/>
          </a:xfrm>
          <a:prstGeom prst="rect">
            <a:avLst/>
          </a:prstGeom>
          <a:noFill/>
          <a:ln>
            <a:noFill/>
          </a:ln>
        </p:spPr>
      </p:pic>
      <p:pic>
        <p:nvPicPr>
          <p:cNvPr id="85" name="Google Shape;85;p15"/>
          <p:cNvPicPr preferRelativeResize="0"/>
          <p:nvPr/>
        </p:nvPicPr>
        <p:blipFill>
          <a:blip r:embed="rId4">
            <a:alphaModFix/>
          </a:blip>
          <a:stretch>
            <a:fillRect/>
          </a:stretch>
        </p:blipFill>
        <p:spPr>
          <a:xfrm>
            <a:off x="175800" y="1021550"/>
            <a:ext cx="4320000" cy="2988249"/>
          </a:xfrm>
          <a:prstGeom prst="rect">
            <a:avLst/>
          </a:prstGeom>
          <a:noFill/>
          <a:ln cap="flat" cmpd="sng" w="9525">
            <a:solidFill>
              <a:srgbClr val="000000"/>
            </a:solidFill>
            <a:prstDash val="solid"/>
            <a:round/>
            <a:headEnd len="sm" w="sm" type="none"/>
            <a:tailEnd len="sm" w="sm" type="none"/>
          </a:ln>
        </p:spPr>
      </p:pic>
      <p:sp>
        <p:nvSpPr>
          <p:cNvPr id="86" name="Google Shape;86;p15"/>
          <p:cNvSpPr txBox="1"/>
          <p:nvPr/>
        </p:nvSpPr>
        <p:spPr>
          <a:xfrm>
            <a:off x="175800" y="4009800"/>
            <a:ext cx="432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Détail d’un cliché aérien de l’IGN de 1973 révélant deux structures archéologiques en creux, au Sud et au Nord du Cirès.</a:t>
            </a:r>
            <a:endParaRPr sz="1000"/>
          </a:p>
        </p:txBody>
      </p:sp>
      <p:sp>
        <p:nvSpPr>
          <p:cNvPr id="87" name="Google Shape;87;p15"/>
          <p:cNvSpPr/>
          <p:nvPr/>
        </p:nvSpPr>
        <p:spPr>
          <a:xfrm>
            <a:off x="4680900" y="1019300"/>
            <a:ext cx="4304400" cy="29883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2- Cartographie historique du cours du Cirès ; </a:t>
            </a:r>
            <a:endParaRPr sz="2000">
              <a:latin typeface="Arial"/>
              <a:ea typeface="Arial"/>
              <a:cs typeface="Arial"/>
              <a:sym typeface="Arial"/>
            </a:endParaRPr>
          </a:p>
          <a:p>
            <a:pPr indent="0" lvl="0" marL="0" rtl="0" algn="ctr">
              <a:spcBef>
                <a:spcPts val="0"/>
              </a:spcBef>
              <a:spcAft>
                <a:spcPts val="0"/>
              </a:spcAft>
              <a:buNone/>
            </a:pPr>
            <a:r>
              <a:rPr lang="fr" sz="2000">
                <a:latin typeface="Arial"/>
                <a:ea typeface="Arial"/>
                <a:cs typeface="Arial"/>
                <a:sym typeface="Arial"/>
              </a:rPr>
              <a:t>identification d’un tracé fossile du bras Nord du candélabre</a:t>
            </a:r>
            <a:endParaRPr sz="2000">
              <a:latin typeface="Arial"/>
              <a:ea typeface="Arial"/>
              <a:cs typeface="Arial"/>
              <a:sym typeface="Arial"/>
            </a:endParaRPr>
          </a:p>
        </p:txBody>
      </p:sp>
      <p:sp>
        <p:nvSpPr>
          <p:cNvPr id="93" name="Google Shape;93;p16"/>
          <p:cNvSpPr txBox="1"/>
          <p:nvPr/>
        </p:nvSpPr>
        <p:spPr>
          <a:xfrm>
            <a:off x="76200" y="869150"/>
            <a:ext cx="3489600" cy="2160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 Le bras Sud du candélabre se prolonge vers l’amont avec un tracé très rectiligne qui correspond à une craste creusée de main d’homme comme l’indique la mention “commencement de la craste” indiquée sur la feuille B2 du cadastre napoléonien.</a:t>
            </a:r>
            <a:endParaRPr sz="1200"/>
          </a:p>
          <a:p>
            <a:pPr indent="0" lvl="0" marL="0" rtl="0" algn="just">
              <a:spcBef>
                <a:spcPts val="1000"/>
              </a:spcBef>
              <a:spcAft>
                <a:spcPts val="1000"/>
              </a:spcAft>
              <a:buNone/>
            </a:pPr>
            <a:r>
              <a:rPr lang="fr" sz="1200"/>
              <a:t>— A l’extrémité de la craste, on observe sur le plan cadastral ancien un tronçon de rivière orienté Est/Ouest, soit un tracé divergeant par rapport à l’orientation de ce fossé ;</a:t>
            </a:r>
            <a:endParaRPr sz="1200"/>
          </a:p>
        </p:txBody>
      </p:sp>
      <p:pic>
        <p:nvPicPr>
          <p:cNvPr id="94" name="Google Shape;94;p16"/>
          <p:cNvPicPr preferRelativeResize="0"/>
          <p:nvPr/>
        </p:nvPicPr>
        <p:blipFill>
          <a:blip r:embed="rId3">
            <a:alphaModFix/>
          </a:blip>
          <a:stretch>
            <a:fillRect/>
          </a:stretch>
        </p:blipFill>
        <p:spPr>
          <a:xfrm>
            <a:off x="3771600" y="1024075"/>
            <a:ext cx="5219999" cy="3691285"/>
          </a:xfrm>
          <a:prstGeom prst="rect">
            <a:avLst/>
          </a:prstGeom>
          <a:noFill/>
          <a:ln cap="flat" cmpd="sng" w="9525">
            <a:solidFill>
              <a:srgbClr val="000000"/>
            </a:solidFill>
            <a:prstDash val="solid"/>
            <a:round/>
            <a:headEnd len="sm" w="sm" type="none"/>
            <a:tailEnd len="sm" w="sm" type="none"/>
          </a:ln>
        </p:spPr>
      </p:pic>
      <p:sp>
        <p:nvSpPr>
          <p:cNvPr id="95" name="Google Shape;95;p16"/>
          <p:cNvSpPr txBox="1"/>
          <p:nvPr/>
        </p:nvSpPr>
        <p:spPr>
          <a:xfrm>
            <a:off x="3771450" y="4643025"/>
            <a:ext cx="522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Cartographie du cours du Cirès d’après le plan cadastral napoléonien (1825) géoréférencé et vectorisé sous SIG (en orange, le bassin versant du Cirès).</a:t>
            </a:r>
            <a:endParaRPr sz="1000"/>
          </a:p>
        </p:txBody>
      </p:sp>
      <p:cxnSp>
        <p:nvCxnSpPr>
          <p:cNvPr id="96" name="Google Shape;96;p16"/>
          <p:cNvCxnSpPr/>
          <p:nvPr/>
        </p:nvCxnSpPr>
        <p:spPr>
          <a:xfrm>
            <a:off x="6782200" y="2759925"/>
            <a:ext cx="85200" cy="252000"/>
          </a:xfrm>
          <a:prstGeom prst="straightConnector1">
            <a:avLst/>
          </a:prstGeom>
          <a:noFill/>
          <a:ln cap="flat" cmpd="sng" w="19050">
            <a:solidFill>
              <a:srgbClr val="FF0000"/>
            </a:solidFill>
            <a:prstDash val="solid"/>
            <a:round/>
            <a:headEnd len="med" w="med" type="stealth"/>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2</a:t>
            </a:r>
            <a:r>
              <a:rPr lang="fr" sz="2000">
                <a:latin typeface="Arial"/>
                <a:ea typeface="Arial"/>
                <a:cs typeface="Arial"/>
                <a:sym typeface="Arial"/>
              </a:rPr>
              <a:t>- Cartographie historique du cours du Cirès ; </a:t>
            </a:r>
            <a:endParaRPr sz="2000">
              <a:latin typeface="Arial"/>
              <a:ea typeface="Arial"/>
              <a:cs typeface="Arial"/>
              <a:sym typeface="Arial"/>
            </a:endParaRPr>
          </a:p>
          <a:p>
            <a:pPr indent="0" lvl="0" marL="0" rtl="0" algn="ctr">
              <a:spcBef>
                <a:spcPts val="0"/>
              </a:spcBef>
              <a:spcAft>
                <a:spcPts val="0"/>
              </a:spcAft>
              <a:buNone/>
            </a:pPr>
            <a:r>
              <a:rPr lang="fr" sz="2000">
                <a:latin typeface="Arial"/>
                <a:ea typeface="Arial"/>
                <a:cs typeface="Arial"/>
                <a:sym typeface="Arial"/>
              </a:rPr>
              <a:t>identification d’un tracé fossile du bras Nord du candélabre</a:t>
            </a:r>
            <a:endParaRPr sz="2000">
              <a:latin typeface="Arial"/>
              <a:ea typeface="Arial"/>
              <a:cs typeface="Arial"/>
              <a:sym typeface="Arial"/>
            </a:endParaRPr>
          </a:p>
        </p:txBody>
      </p:sp>
      <p:sp>
        <p:nvSpPr>
          <p:cNvPr id="102" name="Google Shape;102;p17"/>
          <p:cNvSpPr txBox="1"/>
          <p:nvPr/>
        </p:nvSpPr>
        <p:spPr>
          <a:xfrm>
            <a:off x="3771450" y="4643025"/>
            <a:ext cx="522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Sur ce cliché aérien en infra rouge couleur de 2015, un tronçon sinueux apparaît plus au sud, selon une orientation, cette fois, Est/Ouest.</a:t>
            </a:r>
            <a:endParaRPr sz="1000"/>
          </a:p>
        </p:txBody>
      </p:sp>
      <p:pic>
        <p:nvPicPr>
          <p:cNvPr id="103" name="Google Shape;103;p17"/>
          <p:cNvPicPr preferRelativeResize="0"/>
          <p:nvPr/>
        </p:nvPicPr>
        <p:blipFill>
          <a:blip r:embed="rId3">
            <a:alphaModFix/>
          </a:blip>
          <a:stretch>
            <a:fillRect/>
          </a:stretch>
        </p:blipFill>
        <p:spPr>
          <a:xfrm>
            <a:off x="3771600" y="1024075"/>
            <a:ext cx="5219999" cy="3690000"/>
          </a:xfrm>
          <a:prstGeom prst="rect">
            <a:avLst/>
          </a:prstGeom>
          <a:noFill/>
          <a:ln cap="flat" cmpd="sng" w="9525">
            <a:solidFill>
              <a:srgbClr val="000000"/>
            </a:solidFill>
            <a:prstDash val="solid"/>
            <a:round/>
            <a:headEnd len="sm" w="sm" type="none"/>
            <a:tailEnd len="sm" w="sm" type="none"/>
          </a:ln>
        </p:spPr>
      </p:pic>
      <p:sp>
        <p:nvSpPr>
          <p:cNvPr id="104" name="Google Shape;104;p17"/>
          <p:cNvSpPr txBox="1"/>
          <p:nvPr/>
        </p:nvSpPr>
        <p:spPr>
          <a:xfrm>
            <a:off x="76200" y="869150"/>
            <a:ext cx="3489600" cy="1790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 </a:t>
            </a:r>
            <a:r>
              <a:rPr lang="fr" sz="1200"/>
              <a:t>Des observations réalisées sur différentes missions de photographies aériennes permettent de poser l’hypothèse d’un prolongement vers l’Ouest de ce tronçon de rivière, avec un tracé très sinueux ;</a:t>
            </a:r>
            <a:endParaRPr sz="1200"/>
          </a:p>
          <a:p>
            <a:pPr indent="0" lvl="0" marL="0" rtl="0" algn="just">
              <a:spcBef>
                <a:spcPts val="1000"/>
              </a:spcBef>
              <a:spcAft>
                <a:spcPts val="1000"/>
              </a:spcAft>
              <a:buNone/>
            </a:pPr>
            <a:r>
              <a:rPr lang="fr" sz="1200"/>
              <a:t>— Ce tracé, qui semble avoir été assez fluctuant au cours du temps, se raccroche au bras Nord du candélabre ;</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2- Cartographie historique du cours du Cirès ; </a:t>
            </a:r>
            <a:endParaRPr sz="2000">
              <a:latin typeface="Arial"/>
              <a:ea typeface="Arial"/>
              <a:cs typeface="Arial"/>
              <a:sym typeface="Arial"/>
            </a:endParaRPr>
          </a:p>
          <a:p>
            <a:pPr indent="0" lvl="0" marL="0" rtl="0" algn="ctr">
              <a:spcBef>
                <a:spcPts val="0"/>
              </a:spcBef>
              <a:spcAft>
                <a:spcPts val="0"/>
              </a:spcAft>
              <a:buNone/>
            </a:pPr>
            <a:r>
              <a:rPr lang="fr" sz="2000">
                <a:latin typeface="Arial"/>
                <a:ea typeface="Arial"/>
                <a:cs typeface="Arial"/>
                <a:sym typeface="Arial"/>
              </a:rPr>
              <a:t>identification d’un tracé fossile du bras Nord du candélabre</a:t>
            </a:r>
            <a:endParaRPr sz="2000">
              <a:latin typeface="Arial"/>
              <a:ea typeface="Arial"/>
              <a:cs typeface="Arial"/>
              <a:sym typeface="Arial"/>
            </a:endParaRPr>
          </a:p>
        </p:txBody>
      </p:sp>
      <p:sp>
        <p:nvSpPr>
          <p:cNvPr id="110" name="Google Shape;110;p18"/>
          <p:cNvSpPr txBox="1"/>
          <p:nvPr/>
        </p:nvSpPr>
        <p:spPr>
          <a:xfrm>
            <a:off x="76200" y="869150"/>
            <a:ext cx="3489600" cy="1421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 Ce petit cours d’eau, au débit très irrégulier et au cours très mouvant, constituait le déversoir d’une vaste zone humide situait plus en amont ;</a:t>
            </a:r>
            <a:endParaRPr sz="1200"/>
          </a:p>
          <a:p>
            <a:pPr indent="0" lvl="0" marL="0" rtl="0" algn="just">
              <a:spcBef>
                <a:spcPts val="1000"/>
              </a:spcBef>
              <a:spcAft>
                <a:spcPts val="1000"/>
              </a:spcAft>
              <a:buNone/>
            </a:pPr>
            <a:r>
              <a:rPr lang="fr" sz="1200"/>
              <a:t>— La craste du bras Sud du candélabre a permis de réguler cet écoulement et d’assainir les zones d’épanchement de ce déversoir.</a:t>
            </a:r>
            <a:endParaRPr sz="1200"/>
          </a:p>
        </p:txBody>
      </p:sp>
      <p:sp>
        <p:nvSpPr>
          <p:cNvPr id="111" name="Google Shape;111;p18"/>
          <p:cNvSpPr txBox="1"/>
          <p:nvPr/>
        </p:nvSpPr>
        <p:spPr>
          <a:xfrm>
            <a:off x="3771450" y="4643025"/>
            <a:ext cx="522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Report approximatif du tracé fossile du Cirès se raccordant sur le bras Nord du candélabre.</a:t>
            </a:r>
            <a:endParaRPr sz="1000"/>
          </a:p>
        </p:txBody>
      </p:sp>
      <p:pic>
        <p:nvPicPr>
          <p:cNvPr id="112" name="Google Shape;112;p18"/>
          <p:cNvPicPr preferRelativeResize="0"/>
          <p:nvPr/>
        </p:nvPicPr>
        <p:blipFill>
          <a:blip r:embed="rId3">
            <a:alphaModFix/>
          </a:blip>
          <a:stretch>
            <a:fillRect/>
          </a:stretch>
        </p:blipFill>
        <p:spPr>
          <a:xfrm>
            <a:off x="3771600" y="1024075"/>
            <a:ext cx="5219999" cy="3690000"/>
          </a:xfrm>
          <a:prstGeom prst="rect">
            <a:avLst/>
          </a:prstGeom>
          <a:noFill/>
          <a:ln cap="flat" cmpd="sng" w="9525">
            <a:solidFill>
              <a:srgbClr val="000000"/>
            </a:solidFill>
            <a:prstDash val="solid"/>
            <a:round/>
            <a:headEnd len="sm" w="sm" type="none"/>
            <a:tailEnd len="sm" w="sm" type="none"/>
          </a:ln>
        </p:spPr>
      </p:pic>
      <p:sp>
        <p:nvSpPr>
          <p:cNvPr id="113" name="Google Shape;113;p18"/>
          <p:cNvSpPr/>
          <p:nvPr/>
        </p:nvSpPr>
        <p:spPr>
          <a:xfrm>
            <a:off x="5636300" y="2608978"/>
            <a:ext cx="846975" cy="355475"/>
          </a:xfrm>
          <a:custGeom>
            <a:rect b="b" l="l" r="r" t="t"/>
            <a:pathLst>
              <a:path extrusionOk="0" h="14219" w="33879">
                <a:moveTo>
                  <a:pt x="33879" y="667"/>
                </a:moveTo>
                <a:cubicBezTo>
                  <a:pt x="22079" y="-2283"/>
                  <a:pt x="8601" y="5618"/>
                  <a:pt x="0" y="14219"/>
                </a:cubicBezTo>
              </a:path>
            </a:pathLst>
          </a:custGeom>
          <a:noFill/>
          <a:ln cap="flat" cmpd="sng" w="19050">
            <a:solidFill>
              <a:srgbClr val="FF00FF"/>
            </a:solidFill>
            <a:prstDash val="dash"/>
            <a:round/>
            <a:headEnd len="med" w="med" type="none"/>
            <a:tailEnd len="med" w="med" type="none"/>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3</a:t>
            </a:r>
            <a:r>
              <a:rPr lang="fr" sz="2000">
                <a:latin typeface="Arial"/>
                <a:ea typeface="Arial"/>
                <a:cs typeface="Arial"/>
                <a:sym typeface="Arial"/>
              </a:rPr>
              <a:t>- Identification d’une vaste zone humide implantée en travers du bassin versant du Cirès, au contact de deux couches géologiques</a:t>
            </a:r>
            <a:endParaRPr sz="2000">
              <a:latin typeface="Arial"/>
              <a:ea typeface="Arial"/>
              <a:cs typeface="Arial"/>
              <a:sym typeface="Arial"/>
            </a:endParaRPr>
          </a:p>
        </p:txBody>
      </p:sp>
      <p:sp>
        <p:nvSpPr>
          <p:cNvPr id="119" name="Google Shape;119;p19"/>
          <p:cNvSpPr txBox="1"/>
          <p:nvPr/>
        </p:nvSpPr>
        <p:spPr>
          <a:xfrm>
            <a:off x="76200" y="869150"/>
            <a:ext cx="34896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1000"/>
              </a:spcAft>
              <a:buNone/>
            </a:pPr>
            <a:r>
              <a:rPr lang="fr" sz="1200"/>
              <a:t>— Le traitement des données LiDAR ainsi que le relevé de nombreux indices sur cartes et photos anciennes permettent de formuler l’hypothèse de l’existence d’une vaste zone humide implantée en travers du bassin versant du Cirès ;</a:t>
            </a:r>
            <a:endParaRPr sz="1200"/>
          </a:p>
        </p:txBody>
      </p:sp>
      <p:pic>
        <p:nvPicPr>
          <p:cNvPr id="120" name="Google Shape;120;p19"/>
          <p:cNvPicPr preferRelativeResize="0"/>
          <p:nvPr/>
        </p:nvPicPr>
        <p:blipFill>
          <a:blip r:embed="rId3">
            <a:alphaModFix/>
          </a:blip>
          <a:stretch>
            <a:fillRect/>
          </a:stretch>
        </p:blipFill>
        <p:spPr>
          <a:xfrm>
            <a:off x="3771608" y="1024075"/>
            <a:ext cx="5219999" cy="3706199"/>
          </a:xfrm>
          <a:prstGeom prst="rect">
            <a:avLst/>
          </a:prstGeom>
          <a:noFill/>
          <a:ln cap="flat" cmpd="sng" w="9525">
            <a:solidFill>
              <a:srgbClr val="000000"/>
            </a:solidFill>
            <a:prstDash val="solid"/>
            <a:round/>
            <a:headEnd len="sm" w="sm" type="none"/>
            <a:tailEnd len="sm" w="sm" type="none"/>
          </a:ln>
        </p:spPr>
      </p:pic>
      <p:sp>
        <p:nvSpPr>
          <p:cNvPr id="121" name="Google Shape;121;p19"/>
          <p:cNvSpPr txBox="1"/>
          <p:nvPr/>
        </p:nvSpPr>
        <p:spPr>
          <a:xfrm>
            <a:off x="3771600" y="4691075"/>
            <a:ext cx="522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t>Mise en évidence par traitement des données LiDAR, d’une longue et étroite dépression topographique formant un corridor en travers du bassin versant du Cirès</a:t>
            </a:r>
            <a:endParaRPr sz="12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0"/>
          <p:cNvPicPr preferRelativeResize="0"/>
          <p:nvPr/>
        </p:nvPicPr>
        <p:blipFill>
          <a:blip r:embed="rId3">
            <a:alphaModFix/>
          </a:blip>
          <a:stretch>
            <a:fillRect/>
          </a:stretch>
        </p:blipFill>
        <p:spPr>
          <a:xfrm>
            <a:off x="385877" y="865950"/>
            <a:ext cx="2729223" cy="3868800"/>
          </a:xfrm>
          <a:prstGeom prst="rect">
            <a:avLst/>
          </a:prstGeom>
          <a:noFill/>
          <a:ln cap="flat" cmpd="sng" w="9525">
            <a:solidFill>
              <a:srgbClr val="000000"/>
            </a:solidFill>
            <a:prstDash val="solid"/>
            <a:round/>
            <a:headEnd len="sm" w="sm" type="none"/>
            <a:tailEnd len="sm" w="sm" type="none"/>
          </a:ln>
        </p:spPr>
      </p:pic>
      <p:pic>
        <p:nvPicPr>
          <p:cNvPr id="127" name="Google Shape;127;p20"/>
          <p:cNvPicPr preferRelativeResize="0"/>
          <p:nvPr/>
        </p:nvPicPr>
        <p:blipFill>
          <a:blip r:embed="rId4">
            <a:alphaModFix/>
          </a:blip>
          <a:stretch>
            <a:fillRect/>
          </a:stretch>
        </p:blipFill>
        <p:spPr>
          <a:xfrm>
            <a:off x="3191289" y="865350"/>
            <a:ext cx="2745169" cy="3869998"/>
          </a:xfrm>
          <a:prstGeom prst="rect">
            <a:avLst/>
          </a:prstGeom>
          <a:noFill/>
          <a:ln cap="flat" cmpd="sng" w="9525">
            <a:solidFill>
              <a:srgbClr val="000000"/>
            </a:solidFill>
            <a:prstDash val="solid"/>
            <a:round/>
            <a:headEnd len="sm" w="sm" type="none"/>
            <a:tailEnd len="sm" w="sm" type="none"/>
          </a:ln>
        </p:spPr>
      </p:pic>
      <p:sp>
        <p:nvSpPr>
          <p:cNvPr id="128" name="Google Shape;128;p20"/>
          <p:cNvSpPr txBox="1"/>
          <p:nvPr/>
        </p:nvSpPr>
        <p:spPr>
          <a:xfrm>
            <a:off x="3191300" y="4735350"/>
            <a:ext cx="2745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C</a:t>
            </a:r>
            <a:r>
              <a:rPr lang="fr" sz="1000"/>
              <a:t>liché de 1950 mettant en évidence de grandes taches blanchâtres</a:t>
            </a:r>
            <a:endParaRPr sz="1000"/>
          </a:p>
        </p:txBody>
      </p:sp>
      <p:sp>
        <p:nvSpPr>
          <p:cNvPr id="129" name="Google Shape;129;p20"/>
          <p:cNvSpPr txBox="1"/>
          <p:nvPr/>
        </p:nvSpPr>
        <p:spPr>
          <a:xfrm>
            <a:off x="385875" y="4734750"/>
            <a:ext cx="2729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Relevé sur le</a:t>
            </a:r>
            <a:r>
              <a:rPr lang="fr" sz="1000"/>
              <a:t> plan cadastral ancien (1825) de formes allongées boisées</a:t>
            </a:r>
            <a:endParaRPr sz="1000"/>
          </a:p>
        </p:txBody>
      </p:sp>
      <p:sp>
        <p:nvSpPr>
          <p:cNvPr id="130" name="Google Shape;130;p20"/>
          <p:cNvSpPr txBox="1"/>
          <p:nvPr>
            <p:ph idx="4294967295"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3- Identification d’une vaste zone humide implantée en travers du bassin versant du Cirès, au contact de deux couches géologiques</a:t>
            </a:r>
            <a:endParaRPr sz="2000">
              <a:latin typeface="Arial"/>
              <a:ea typeface="Arial"/>
              <a:cs typeface="Arial"/>
              <a:sym typeface="Arial"/>
            </a:endParaRPr>
          </a:p>
        </p:txBody>
      </p:sp>
      <p:pic>
        <p:nvPicPr>
          <p:cNvPr id="131" name="Google Shape;131;p20"/>
          <p:cNvPicPr preferRelativeResize="0"/>
          <p:nvPr/>
        </p:nvPicPr>
        <p:blipFill rotWithShape="1">
          <a:blip r:embed="rId5">
            <a:alphaModFix/>
          </a:blip>
          <a:srcRect b="0" l="29729" r="20095" t="0"/>
          <a:stretch/>
        </p:blipFill>
        <p:spPr>
          <a:xfrm>
            <a:off x="6012800" y="865350"/>
            <a:ext cx="2745298" cy="3870001"/>
          </a:xfrm>
          <a:prstGeom prst="rect">
            <a:avLst/>
          </a:prstGeom>
          <a:noFill/>
          <a:ln cap="flat" cmpd="sng" w="9525">
            <a:solidFill>
              <a:srgbClr val="000000"/>
            </a:solidFill>
            <a:prstDash val="solid"/>
            <a:round/>
            <a:headEnd len="sm" w="sm" type="none"/>
            <a:tailEnd len="sm" w="sm" type="none"/>
          </a:ln>
        </p:spPr>
      </p:pic>
      <p:sp>
        <p:nvSpPr>
          <p:cNvPr id="132" name="Google Shape;132;p20"/>
          <p:cNvSpPr txBox="1"/>
          <p:nvPr/>
        </p:nvSpPr>
        <p:spPr>
          <a:xfrm>
            <a:off x="6012825" y="4735350"/>
            <a:ext cx="2745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R</a:t>
            </a:r>
            <a:r>
              <a:rPr lang="fr" sz="1000"/>
              <a:t>elevé des zones humides (en jaune) sur une mission infra rouge couleur de 2015</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nvSpPr>
        <p:spPr>
          <a:xfrm>
            <a:off x="76200" y="869150"/>
            <a:ext cx="3489600" cy="1975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 De nombreux indices relevés en photo et carto-interprétation permettent de formuler l’hypothèse de l’existence d’une vaste zone humide très ancienne implantée en travers du bassin versant du Cirès ;</a:t>
            </a:r>
            <a:endParaRPr sz="1200"/>
          </a:p>
          <a:p>
            <a:pPr indent="0" lvl="0" marL="0" rtl="0" algn="just">
              <a:spcBef>
                <a:spcPts val="1000"/>
              </a:spcBef>
              <a:spcAft>
                <a:spcPts val="1000"/>
              </a:spcAft>
              <a:buNone/>
            </a:pPr>
            <a:r>
              <a:rPr lang="fr" sz="1200"/>
              <a:t>— Les indices sont concordants, quel que soit le type de documentation consulté (images LiDAR, plans cadastraux anciens, photographies aériennes panchromatiques ou infra rouge) ;</a:t>
            </a:r>
            <a:endParaRPr sz="1200"/>
          </a:p>
        </p:txBody>
      </p:sp>
      <p:sp>
        <p:nvSpPr>
          <p:cNvPr id="138" name="Google Shape;138;p21"/>
          <p:cNvSpPr txBox="1"/>
          <p:nvPr/>
        </p:nvSpPr>
        <p:spPr>
          <a:xfrm>
            <a:off x="3771450" y="4643025"/>
            <a:ext cx="522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t>Report sur la carte IGN au 1/25.000e des traces fossiles relevées en photo et carto-interprétation (en marron et vert).</a:t>
            </a:r>
            <a:endParaRPr sz="1000"/>
          </a:p>
        </p:txBody>
      </p:sp>
      <p:pic>
        <p:nvPicPr>
          <p:cNvPr id="139" name="Google Shape;139;p21"/>
          <p:cNvPicPr preferRelativeResize="0"/>
          <p:nvPr/>
        </p:nvPicPr>
        <p:blipFill>
          <a:blip r:embed="rId3">
            <a:alphaModFix/>
          </a:blip>
          <a:stretch>
            <a:fillRect/>
          </a:stretch>
        </p:blipFill>
        <p:spPr>
          <a:xfrm>
            <a:off x="3771600" y="1024075"/>
            <a:ext cx="5219999" cy="3690000"/>
          </a:xfrm>
          <a:prstGeom prst="rect">
            <a:avLst/>
          </a:prstGeom>
          <a:noFill/>
          <a:ln cap="flat" cmpd="sng" w="9525">
            <a:solidFill>
              <a:srgbClr val="000000"/>
            </a:solidFill>
            <a:prstDash val="solid"/>
            <a:round/>
            <a:headEnd len="sm" w="sm" type="none"/>
            <a:tailEnd len="sm" w="sm" type="none"/>
          </a:ln>
        </p:spPr>
      </p:pic>
      <p:sp>
        <p:nvSpPr>
          <p:cNvPr id="140" name="Google Shape;140;p21"/>
          <p:cNvSpPr txBox="1"/>
          <p:nvPr>
            <p:ph type="title"/>
          </p:nvPr>
        </p:nvSpPr>
        <p:spPr>
          <a:xfrm>
            <a:off x="311700" y="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000">
                <a:latin typeface="Arial"/>
                <a:ea typeface="Arial"/>
                <a:cs typeface="Arial"/>
                <a:sym typeface="Arial"/>
              </a:rPr>
              <a:t>3- Identification d’une vaste zone humide implantée en travers du bassin versant du Cirès, au contact de deux couches géologiques</a:t>
            </a:r>
            <a:endParaRPr sz="20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